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0" r:id="rId3"/>
    <p:sldId id="275" r:id="rId4"/>
    <p:sldId id="261" r:id="rId5"/>
    <p:sldId id="285" r:id="rId6"/>
    <p:sldId id="278" r:id="rId7"/>
    <p:sldId id="286" r:id="rId8"/>
    <p:sldId id="272" r:id="rId9"/>
    <p:sldId id="287" r:id="rId10"/>
    <p:sldId id="284" r:id="rId11"/>
    <p:sldId id="281" r:id="rId12"/>
    <p:sldId id="282" r:id="rId13"/>
    <p:sldId id="276" r:id="rId14"/>
    <p:sldId id="277" r:id="rId15"/>
    <p:sldId id="283" r:id="rId16"/>
    <p:sldId id="289" r:id="rId17"/>
    <p:sldId id="263" r:id="rId18"/>
    <p:sldId id="262" r:id="rId19"/>
    <p:sldId id="271" r:id="rId20"/>
    <p:sldId id="264" r:id="rId21"/>
    <p:sldId id="265" r:id="rId22"/>
    <p:sldId id="267" r:id="rId23"/>
    <p:sldId id="266" r:id="rId24"/>
    <p:sldId id="259" r:id="rId25"/>
    <p:sldId id="260" r:id="rId26"/>
    <p:sldId id="280" r:id="rId27"/>
    <p:sldId id="268" r:id="rId28"/>
    <p:sldId id="279" r:id="rId29"/>
    <p:sldId id="269" r:id="rId30"/>
    <p:sldId id="270" r:id="rId31"/>
    <p:sldId id="273" r:id="rId32"/>
    <p:sldId id="274" r:id="rId33"/>
    <p:sldId id="288"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74" d="100"/>
          <a:sy n="74" d="100"/>
        </p:scale>
        <p:origin x="57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3A20F-D337-4EE8-A12E-BE0AC451306D}" type="datetimeFigureOut">
              <a:rPr lang="ru-RU" smtClean="0"/>
              <a:t>15.12.2016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7737C-41E9-4C73-931F-1853AE9D0004}" type="slidenum">
              <a:rPr lang="ru-RU" smtClean="0"/>
              <a:t>‹#›</a:t>
            </a:fld>
            <a:endParaRPr lang="ru-RU"/>
          </a:p>
        </p:txBody>
      </p:sp>
    </p:spTree>
    <p:extLst>
      <p:ext uri="{BB962C8B-B14F-4D97-AF65-F5344CB8AC3E}">
        <p14:creationId xmlns:p14="http://schemas.microsoft.com/office/powerpoint/2010/main" val="272320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37737C-41E9-4C73-931F-1853AE9D0004}" type="slidenum">
              <a:rPr lang="ru-RU" smtClean="0"/>
              <a:t>1</a:t>
            </a:fld>
            <a:endParaRPr lang="ru-RU"/>
          </a:p>
        </p:txBody>
      </p:sp>
    </p:spTree>
    <p:extLst>
      <p:ext uri="{BB962C8B-B14F-4D97-AF65-F5344CB8AC3E}">
        <p14:creationId xmlns:p14="http://schemas.microsoft.com/office/powerpoint/2010/main" val="3407641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EDCAFA1-3C9B-41BB-89DB-97EC133A4583}" type="datetimeFigureOut">
              <a:rPr lang="ru-RU" smtClean="0"/>
              <a:t>15.12.2016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2548407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EDCAFA1-3C9B-41BB-89DB-97EC133A4583}" type="datetimeFigureOut">
              <a:rPr lang="ru-RU" smtClean="0"/>
              <a:t>15.12.2016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358044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EDCAFA1-3C9B-41BB-89DB-97EC133A4583}" type="datetimeFigureOut">
              <a:rPr lang="ru-RU" smtClean="0"/>
              <a:t>15.12.2016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2163116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EDCAFA1-3C9B-41BB-89DB-97EC133A4583}" type="datetimeFigureOut">
              <a:rPr lang="ru-RU" smtClean="0"/>
              <a:t>15.12.2016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393974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EDCAFA1-3C9B-41BB-89DB-97EC133A4583}" type="datetimeFigureOut">
              <a:rPr lang="ru-RU" smtClean="0"/>
              <a:t>15.12.2016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268032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EDCAFA1-3C9B-41BB-89DB-97EC133A4583}" type="datetimeFigureOut">
              <a:rPr lang="ru-RU" smtClean="0"/>
              <a:t>15.12.2016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388085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EDCAFA1-3C9B-41BB-89DB-97EC133A4583}" type="datetimeFigureOut">
              <a:rPr lang="ru-RU" smtClean="0"/>
              <a:t>15.12.2016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393896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EDCAFA1-3C9B-41BB-89DB-97EC133A4583}" type="datetimeFigureOut">
              <a:rPr lang="ru-RU" smtClean="0"/>
              <a:t>15.12.2016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17492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EDCAFA1-3C9B-41BB-89DB-97EC133A4583}" type="datetimeFigureOut">
              <a:rPr lang="ru-RU" smtClean="0"/>
              <a:t>15.12.2016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358005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EDCAFA1-3C9B-41BB-89DB-97EC133A4583}" type="datetimeFigureOut">
              <a:rPr lang="ru-RU" smtClean="0"/>
              <a:t>15.12.2016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417264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EDCAFA1-3C9B-41BB-89DB-97EC133A4583}" type="datetimeFigureOut">
              <a:rPr lang="ru-RU" smtClean="0"/>
              <a:t>15.12.2016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882B050-9EA9-4C60-970E-FFE21891AFA2}" type="slidenum">
              <a:rPr lang="ru-RU" smtClean="0"/>
              <a:t>‹#›</a:t>
            </a:fld>
            <a:endParaRPr lang="ru-RU"/>
          </a:p>
        </p:txBody>
      </p:sp>
    </p:spTree>
    <p:extLst>
      <p:ext uri="{BB962C8B-B14F-4D97-AF65-F5344CB8AC3E}">
        <p14:creationId xmlns:p14="http://schemas.microsoft.com/office/powerpoint/2010/main" val="139715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CAFA1-3C9B-41BB-89DB-97EC133A4583}" type="datetimeFigureOut">
              <a:rPr lang="ru-RU" smtClean="0"/>
              <a:t>15.12.2016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2B050-9EA9-4C60-970E-FFE21891AFA2}" type="slidenum">
              <a:rPr lang="ru-RU" smtClean="0"/>
              <a:t>‹#›</a:t>
            </a:fld>
            <a:endParaRPr lang="ru-RU"/>
          </a:p>
        </p:txBody>
      </p:sp>
    </p:spTree>
    <p:extLst>
      <p:ext uri="{BB962C8B-B14F-4D97-AF65-F5344CB8AC3E}">
        <p14:creationId xmlns:p14="http://schemas.microsoft.com/office/powerpoint/2010/main" val="2856851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3.xml"/><Relationship Id="rId18" Type="http://schemas.openxmlformats.org/officeDocument/2006/relationships/slide" Target="slide30.xml"/><Relationship Id="rId3" Type="http://schemas.openxmlformats.org/officeDocument/2006/relationships/slide" Target="slide4.xml"/><Relationship Id="rId21" Type="http://schemas.openxmlformats.org/officeDocument/2006/relationships/slide" Target="slide26.xml"/><Relationship Id="rId7" Type="http://schemas.openxmlformats.org/officeDocument/2006/relationships/slide" Target="slide6.xml"/><Relationship Id="rId12" Type="http://schemas.openxmlformats.org/officeDocument/2006/relationships/slide" Target="slide15.xml"/><Relationship Id="rId17" Type="http://schemas.openxmlformats.org/officeDocument/2006/relationships/slide" Target="slide24.xml"/><Relationship Id="rId2" Type="http://schemas.openxmlformats.org/officeDocument/2006/relationships/image" Target="../media/image1.png"/><Relationship Id="rId16" Type="http://schemas.openxmlformats.org/officeDocument/2006/relationships/slide" Target="slide17.xml"/><Relationship Id="rId20"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slide" Target="slide27.xml"/><Relationship Id="rId11" Type="http://schemas.openxmlformats.org/officeDocument/2006/relationships/slide" Target="slide8.xml"/><Relationship Id="rId5" Type="http://schemas.openxmlformats.org/officeDocument/2006/relationships/slide" Target="slide20.xml"/><Relationship Id="rId15" Type="http://schemas.openxmlformats.org/officeDocument/2006/relationships/slide" Target="slide10.xml"/><Relationship Id="rId10" Type="http://schemas.openxmlformats.org/officeDocument/2006/relationships/slide" Target="slide28.xml"/><Relationship Id="rId19" Type="http://schemas.openxmlformats.org/officeDocument/2006/relationships/slide" Target="slide11.xml"/><Relationship Id="rId4" Type="http://schemas.openxmlformats.org/officeDocument/2006/relationships/slide" Target="slide12.xml"/><Relationship Id="rId9" Type="http://schemas.openxmlformats.org/officeDocument/2006/relationships/slide" Target="slide22.xml"/><Relationship Id="rId14" Type="http://schemas.openxmlformats.org/officeDocument/2006/relationships/slide" Target="slide29.xml"/><Relationship Id="rId22" Type="http://schemas.openxmlformats.org/officeDocument/2006/relationships/slide" Target="slide3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hyperlink" Target="http://mineralcatalog.com.ua/" TargetMode="External"/><Relationship Id="rId13" Type="http://schemas.openxmlformats.org/officeDocument/2006/relationships/hyperlink" Target="http://www.gold585.ru/customers/publications/" TargetMode="External"/><Relationship Id="rId3" Type="http://schemas.openxmlformats.org/officeDocument/2006/relationships/hyperlink" Target="http://interesno.org.ua/25-interesnyh-faktov-ob-almazah/" TargetMode="External"/><Relationship Id="rId7" Type="http://schemas.openxmlformats.org/officeDocument/2006/relationships/hyperlink" Target="http://jewellery.org.ua/stones/katalog-mineralov.htm" TargetMode="External"/><Relationship Id="rId12" Type="http://schemas.openxmlformats.org/officeDocument/2006/relationships/hyperlink" Target="http://www.inmoment.ru/magic/healing/ruby.html"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catalogmineralov.ru/" TargetMode="External"/><Relationship Id="rId11" Type="http://schemas.openxmlformats.org/officeDocument/2006/relationships/hyperlink" Target="http://mindraw.web.ru/mineral_Corund3.htm" TargetMode="External"/><Relationship Id="rId5" Type="http://schemas.openxmlformats.org/officeDocument/2006/relationships/hyperlink" Target="http://kristallov.net/azurit.html" TargetMode="External"/><Relationship Id="rId10" Type="http://schemas.openxmlformats.org/officeDocument/2006/relationships/hyperlink" Target="http://www.jeland.ru/dragocennye-kamni/rubiny-ih-istoriya-i-proishozhdenie.htm" TargetMode="External"/><Relationship Id="rId4" Type="http://schemas.openxmlformats.org/officeDocument/2006/relationships/hyperlink" Target="http://diamondexpert.ru/diamonds/origin/" TargetMode="External"/><Relationship Id="rId9" Type="http://schemas.openxmlformats.org/officeDocument/2006/relationships/hyperlink" Target="https://sokolov.ru/blog/gems/rubin-dragocennii-kam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0" y="-164"/>
            <a:ext cx="12192000" cy="6858163"/>
          </a:xfrm>
          <a:prstGeom prst="rect">
            <a:avLst/>
          </a:prstGeom>
        </p:spPr>
      </p:pic>
      <p:sp>
        <p:nvSpPr>
          <p:cNvPr id="2" name="Заголовок 1"/>
          <p:cNvSpPr>
            <a:spLocks noGrp="1"/>
          </p:cNvSpPr>
          <p:nvPr>
            <p:ph type="ctrTitle"/>
          </p:nvPr>
        </p:nvSpPr>
        <p:spPr>
          <a:xfrm>
            <a:off x="2465882" y="2314350"/>
            <a:ext cx="7260236" cy="1651183"/>
          </a:xfrm>
        </p:spPr>
        <p:txBody>
          <a:bodyPr>
            <a:normAutofit fontScale="90000"/>
          </a:bodyPr>
          <a:lstStyle/>
          <a:p>
            <a:r>
              <a:rPr lang="ru-RU" dirty="0" smtClean="0"/>
              <a:t>Электронный словарь по теме </a:t>
            </a:r>
            <a:r>
              <a:rPr lang="en-US" dirty="0" smtClean="0"/>
              <a:t>“</a:t>
            </a:r>
            <a:r>
              <a:rPr lang="ru-RU" dirty="0" smtClean="0"/>
              <a:t>минералы</a:t>
            </a:r>
            <a:r>
              <a:rPr lang="en-US" dirty="0" smtClean="0"/>
              <a:t>”</a:t>
            </a:r>
            <a:endParaRPr lang="ru-RU" dirty="0"/>
          </a:p>
        </p:txBody>
      </p:sp>
      <p:sp>
        <p:nvSpPr>
          <p:cNvPr id="3" name="Подзаголовок 2"/>
          <p:cNvSpPr>
            <a:spLocks noGrp="1"/>
          </p:cNvSpPr>
          <p:nvPr>
            <p:ph type="subTitle" idx="1"/>
          </p:nvPr>
        </p:nvSpPr>
        <p:spPr>
          <a:xfrm>
            <a:off x="8934138" y="6280047"/>
            <a:ext cx="3257862" cy="505267"/>
          </a:xfrm>
        </p:spPr>
        <p:txBody>
          <a:bodyPr>
            <a:normAutofit lnSpcReduction="10000"/>
          </a:bodyPr>
          <a:lstStyle/>
          <a:p>
            <a:r>
              <a:rPr lang="ru-RU" sz="1600" dirty="0" smtClean="0"/>
              <a:t>Подготовили Головка Павел и Шакиров Егор</a:t>
            </a:r>
            <a:endParaRPr lang="ru-RU" sz="1600" dirty="0"/>
          </a:p>
        </p:txBody>
      </p:sp>
    </p:spTree>
    <p:extLst>
      <p:ext uri="{BB962C8B-B14F-4D97-AF65-F5344CB8AC3E}">
        <p14:creationId xmlns:p14="http://schemas.microsoft.com/office/powerpoint/2010/main" val="2863150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5061"/>
            <a:ext cx="12193057" cy="6858594"/>
          </a:xfrm>
          <a:prstGeom prst="rect">
            <a:avLst/>
          </a:prstGeom>
        </p:spPr>
      </p:pic>
      <p:sp>
        <p:nvSpPr>
          <p:cNvPr id="2" name="Заголовок 1"/>
          <p:cNvSpPr>
            <a:spLocks noGrp="1"/>
          </p:cNvSpPr>
          <p:nvPr>
            <p:ph type="title"/>
          </p:nvPr>
        </p:nvSpPr>
        <p:spPr>
          <a:xfrm>
            <a:off x="1639211" y="2454007"/>
            <a:ext cx="3932237" cy="1600200"/>
          </a:xfrm>
        </p:spPr>
        <p:txBody>
          <a:bodyPr/>
          <a:lstStyle/>
          <a:p>
            <a:endParaRPr lang="ru-RU" dirty="0"/>
          </a:p>
        </p:txBody>
      </p:sp>
      <p:sp>
        <p:nvSpPr>
          <p:cNvPr id="3" name="Рисунок 2"/>
          <p:cNvSpPr>
            <a:spLocks noGrp="1"/>
          </p:cNvSpPr>
          <p:nvPr>
            <p:ph type="pic" idx="1"/>
          </p:nvPr>
        </p:nvSpPr>
        <p:spPr>
          <a:xfrm>
            <a:off x="259086" y="970294"/>
            <a:ext cx="6172200" cy="4873625"/>
          </a:xfrm>
        </p:spPr>
      </p:sp>
      <p:sp>
        <p:nvSpPr>
          <p:cNvPr id="4" name="Текст 3"/>
          <p:cNvSpPr>
            <a:spLocks noGrp="1"/>
          </p:cNvSpPr>
          <p:nvPr>
            <p:ph type="body" sz="half" idx="2"/>
          </p:nvPr>
        </p:nvSpPr>
        <p:spPr>
          <a:xfrm>
            <a:off x="6691429" y="970295"/>
            <a:ext cx="5500571" cy="4890754"/>
          </a:xfrm>
        </p:spPr>
        <p:txBody>
          <a:bodyPr>
            <a:noAutofit/>
          </a:bodyPr>
          <a:lstStyle/>
          <a:p>
            <a:r>
              <a:rPr lang="ru-RU" sz="1800" dirty="0"/>
              <a:t>Апатит - минерал, содержащий переменное количество фтора, хлора, OH - , а точнее - общее название для ряда родственных минералов группы апатита с общей формулой </a:t>
            </a:r>
            <a:r>
              <a:rPr lang="ru-RU" sz="1800" dirty="0" err="1"/>
              <a:t>Ca</a:t>
            </a:r>
            <a:r>
              <a:rPr lang="ru-RU" sz="1800" dirty="0"/>
              <a:t> 5 (PO 4 ) 3 (</a:t>
            </a:r>
            <a:r>
              <a:rPr lang="ru-RU" sz="1800" dirty="0" err="1"/>
              <a:t>F,OH,Cl</a:t>
            </a:r>
            <a:r>
              <a:rPr lang="ru-RU" sz="1800" dirty="0" smtClean="0"/>
              <a:t>)</a:t>
            </a:r>
            <a:r>
              <a:rPr lang="en-US" sz="1800" dirty="0" smtClean="0"/>
              <a:t>.</a:t>
            </a:r>
            <a:r>
              <a:rPr lang="ru-RU" sz="1800" dirty="0"/>
              <a:t> Апатит и фосфорит называют «хлебным» камнем – применяются они для получения удобрений (суперфосфатов). Фосфатные минералы находят применение в литейном деле (придают литью большую текучесть и, таким образом, литье хорошо заполняет формы), в химической (для получения фосфора, фосфорной кислоты и других соединений) и керамической промышленности (для получения «костяного фарфора»). Из отходов производства фосфорных удобрений изготавливают так называемое фосфорное стекло, пропускающее ультрафиолетовые лучи. Получают также сорта стекол, задерживающих инфракрасные тепловые лучи. Применение фосфорного стекла дает возможность принимать солнечные ванны в помещении, наблюдать доменный процесс. Некоторые сорта фосфорного стекла выдерживают нагревание до 800С. </a:t>
            </a:r>
          </a:p>
        </p:txBody>
      </p:sp>
      <p:pic>
        <p:nvPicPr>
          <p:cNvPr id="6" name="Рисунок 5"/>
          <p:cNvPicPr>
            <a:picLocks noChangeAspect="1"/>
          </p:cNvPicPr>
          <p:nvPr/>
        </p:nvPicPr>
        <p:blipFill>
          <a:blip r:embed="rId3"/>
          <a:stretch>
            <a:fillRect/>
          </a:stretch>
        </p:blipFill>
        <p:spPr>
          <a:xfrm>
            <a:off x="259086" y="970292"/>
            <a:ext cx="6172201" cy="4873627"/>
          </a:xfrm>
          <a:prstGeom prst="rect">
            <a:avLst/>
          </a:prstGeom>
        </p:spPr>
      </p:pic>
    </p:spTree>
    <p:extLst>
      <p:ext uri="{BB962C8B-B14F-4D97-AF65-F5344CB8AC3E}">
        <p14:creationId xmlns:p14="http://schemas.microsoft.com/office/powerpoint/2010/main" val="517433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060"/>
            <a:ext cx="12193057" cy="6858594"/>
          </a:xfrm>
          <a:prstGeom prst="rect">
            <a:avLst/>
          </a:prstGeom>
        </p:spPr>
      </p:pic>
      <p:sp>
        <p:nvSpPr>
          <p:cNvPr id="2" name="Заголовок 1"/>
          <p:cNvSpPr>
            <a:spLocks noGrp="1"/>
          </p:cNvSpPr>
          <p:nvPr>
            <p:ph type="title"/>
          </p:nvPr>
        </p:nvSpPr>
        <p:spPr>
          <a:xfrm>
            <a:off x="6500283" y="1938269"/>
            <a:ext cx="3932237" cy="1600200"/>
          </a:xfrm>
        </p:spPr>
        <p:txBody>
          <a:bodyPr/>
          <a:lstStyle/>
          <a:p>
            <a:endParaRPr lang="ru-RU" dirty="0"/>
          </a:p>
        </p:txBody>
      </p:sp>
      <p:sp>
        <p:nvSpPr>
          <p:cNvPr id="3" name="Рисунок 2"/>
          <p:cNvSpPr>
            <a:spLocks noGrp="1"/>
          </p:cNvSpPr>
          <p:nvPr>
            <p:ph type="pic" idx="1"/>
          </p:nvPr>
        </p:nvSpPr>
        <p:spPr/>
      </p:sp>
      <p:sp>
        <p:nvSpPr>
          <p:cNvPr id="4" name="Текст 3"/>
          <p:cNvSpPr>
            <a:spLocks noGrp="1"/>
          </p:cNvSpPr>
          <p:nvPr>
            <p:ph type="body" sz="half" idx="2"/>
          </p:nvPr>
        </p:nvSpPr>
        <p:spPr>
          <a:xfrm>
            <a:off x="0" y="987425"/>
            <a:ext cx="4772025" cy="4881563"/>
          </a:xfrm>
        </p:spPr>
        <p:txBody>
          <a:bodyPr>
            <a:noAutofit/>
          </a:bodyPr>
          <a:lstStyle/>
          <a:p>
            <a:r>
              <a:rPr lang="ru-RU" sz="2000" dirty="0"/>
              <a:t>Базальт - основная эффузивная горная порода нормального ряда, самая распространённая из всех </a:t>
            </a:r>
            <a:r>
              <a:rPr lang="ru-RU" sz="2000" dirty="0" err="1"/>
              <a:t>кайнотипных</a:t>
            </a:r>
            <a:r>
              <a:rPr lang="ru-RU" sz="2000" dirty="0"/>
              <a:t> пород. Базальтом </a:t>
            </a:r>
            <a:r>
              <a:rPr lang="ru-RU" sz="2000" dirty="0" smtClean="0"/>
              <a:t>этот </a:t>
            </a:r>
            <a:r>
              <a:rPr lang="ru-RU" sz="2000" dirty="0"/>
              <a:t>минерал стал от латинского </a:t>
            </a:r>
            <a:r>
              <a:rPr lang="ru-RU" sz="2000" dirty="0" err="1"/>
              <a:t>basaltes</a:t>
            </a:r>
            <a:r>
              <a:rPr lang="ru-RU" sz="2000" dirty="0"/>
              <a:t>, </a:t>
            </a:r>
            <a:r>
              <a:rPr lang="ru-RU" sz="2000" dirty="0" err="1"/>
              <a:t>basanites</a:t>
            </a:r>
            <a:r>
              <a:rPr lang="ru-RU" sz="2000" dirty="0"/>
              <a:t>, от греч. </a:t>
            </a:r>
            <a:r>
              <a:rPr lang="ru-RU" sz="2000" dirty="0" err="1"/>
              <a:t>basanos</a:t>
            </a:r>
            <a:r>
              <a:rPr lang="ru-RU" sz="2000" dirty="0"/>
              <a:t> - пробный камень; по другой версии базальтами они стали от эфиоп. </a:t>
            </a:r>
            <a:r>
              <a:rPr lang="ru-RU" sz="2000" dirty="0" err="1"/>
              <a:t>basal</a:t>
            </a:r>
            <a:r>
              <a:rPr lang="ru-RU" sz="2000" dirty="0"/>
              <a:t> - железосодержащий камень. Разновидности могут быть выделены по особенностям минерального состава (апатитовый, графитовый, </a:t>
            </a:r>
            <a:r>
              <a:rPr lang="ru-RU" sz="2000" dirty="0" err="1"/>
              <a:t>диаллаговый</a:t>
            </a:r>
            <a:r>
              <a:rPr lang="ru-RU" sz="2000" dirty="0"/>
              <a:t>, магнетитовый и др.), составу минералов (</a:t>
            </a:r>
            <a:r>
              <a:rPr lang="ru-RU" sz="2000" dirty="0" err="1"/>
              <a:t>анортитовый</a:t>
            </a:r>
            <a:r>
              <a:rPr lang="ru-RU" sz="2000" dirty="0"/>
              <a:t>, </a:t>
            </a:r>
            <a:r>
              <a:rPr lang="ru-RU" sz="2000" dirty="0" err="1"/>
              <a:t>лабрадоровый</a:t>
            </a:r>
            <a:r>
              <a:rPr lang="ru-RU" sz="2000" dirty="0"/>
              <a:t> и др.), особенностям структуры и (или) текстуры, химического </a:t>
            </a:r>
            <a:r>
              <a:rPr lang="ru-RU" sz="2000" dirty="0" smtClean="0"/>
              <a:t>состава</a:t>
            </a:r>
            <a:r>
              <a:rPr lang="en-US" sz="2000" dirty="0" smtClean="0"/>
              <a:t>.</a:t>
            </a:r>
            <a:endParaRPr lang="ru-RU" sz="2000" dirty="0"/>
          </a:p>
        </p:txBody>
      </p:sp>
      <p:pic>
        <p:nvPicPr>
          <p:cNvPr id="6" name="Рисунок 5"/>
          <p:cNvPicPr>
            <a:picLocks noChangeAspect="1"/>
          </p:cNvPicPr>
          <p:nvPr/>
        </p:nvPicPr>
        <p:blipFill>
          <a:blip r:embed="rId3"/>
          <a:stretch>
            <a:fillRect/>
          </a:stretch>
        </p:blipFill>
        <p:spPr>
          <a:xfrm>
            <a:off x="5187023" y="987424"/>
            <a:ext cx="6168365" cy="4881564"/>
          </a:xfrm>
          <a:prstGeom prst="rect">
            <a:avLst/>
          </a:prstGeom>
        </p:spPr>
      </p:pic>
    </p:spTree>
    <p:extLst>
      <p:ext uri="{BB962C8B-B14F-4D97-AF65-F5344CB8AC3E}">
        <p14:creationId xmlns:p14="http://schemas.microsoft.com/office/powerpoint/2010/main" val="3477427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060"/>
            <a:ext cx="12193057" cy="6858594"/>
          </a:xfrm>
          <a:prstGeom prst="rect">
            <a:avLst/>
          </a:prstGeom>
        </p:spPr>
      </p:pic>
      <p:sp>
        <p:nvSpPr>
          <p:cNvPr id="2" name="Заголовок 1"/>
          <p:cNvSpPr>
            <a:spLocks noGrp="1"/>
          </p:cNvSpPr>
          <p:nvPr>
            <p:ph type="title"/>
          </p:nvPr>
        </p:nvSpPr>
        <p:spPr>
          <a:xfrm>
            <a:off x="2897987" y="3193901"/>
            <a:ext cx="1600281" cy="460672"/>
          </a:xfrm>
        </p:spPr>
        <p:txBody>
          <a:bodyPr>
            <a:normAutofit fontScale="90000"/>
          </a:bodyPr>
          <a:lstStyle/>
          <a:p>
            <a:endParaRPr lang="ru-RU" dirty="0"/>
          </a:p>
        </p:txBody>
      </p:sp>
      <p:pic>
        <p:nvPicPr>
          <p:cNvPr id="6" name="Рисунок 5"/>
          <p:cNvPicPr>
            <a:picLocks noGrp="1" noChangeAspect="1"/>
          </p:cNvPicPr>
          <p:nvPr>
            <p:ph type="pic" idx="1"/>
          </p:nvPr>
        </p:nvPicPr>
        <p:blipFill>
          <a:blip r:embed="rId3"/>
          <a:srcRect t="10520" b="10520"/>
          <a:stretch>
            <a:fillRect/>
          </a:stretch>
        </p:blipFill>
        <p:spPr>
          <a:xfrm>
            <a:off x="506413" y="987425"/>
            <a:ext cx="6172200" cy="4873625"/>
          </a:xfrm>
          <a:prstGeom prst="rect">
            <a:avLst/>
          </a:prstGeom>
        </p:spPr>
      </p:pic>
      <p:sp>
        <p:nvSpPr>
          <p:cNvPr id="4" name="Текст 3"/>
          <p:cNvSpPr>
            <a:spLocks noGrp="1"/>
          </p:cNvSpPr>
          <p:nvPr>
            <p:ph type="body" sz="half" idx="2"/>
          </p:nvPr>
        </p:nvSpPr>
        <p:spPr>
          <a:xfrm>
            <a:off x="6678613" y="987424"/>
            <a:ext cx="5513387" cy="4873625"/>
          </a:xfrm>
        </p:spPr>
        <p:txBody>
          <a:bodyPr>
            <a:noAutofit/>
          </a:bodyPr>
          <a:lstStyle/>
          <a:p>
            <a:r>
              <a:rPr lang="ru-RU" sz="1800" dirty="0"/>
              <a:t>Глина  - тонкозернистая осадочная горная порода, </a:t>
            </a:r>
            <a:r>
              <a:rPr lang="ru-RU" sz="1800" dirty="0" err="1"/>
              <a:t>кусковатая</a:t>
            </a:r>
            <a:r>
              <a:rPr lang="ru-RU" sz="1800" dirty="0"/>
              <a:t> или пылевидная в сухом состоянии и приобретающая пластичность либо раскисающая при увлажнении. </a:t>
            </a:r>
            <a:r>
              <a:rPr lang="ru-RU" sz="1800" dirty="0" smtClean="0"/>
              <a:t>Эта порода сопровождала человека практически всю его историю</a:t>
            </a:r>
            <a:r>
              <a:rPr lang="en-US" sz="1800" dirty="0" smtClean="0"/>
              <a:t>,</a:t>
            </a:r>
            <a:r>
              <a:rPr lang="ru-RU" sz="1800" dirty="0" smtClean="0"/>
              <a:t>помогая создавать жилище</a:t>
            </a:r>
            <a:r>
              <a:rPr lang="en-US" sz="1800" dirty="0" smtClean="0"/>
              <a:t>,</a:t>
            </a:r>
            <a:r>
              <a:rPr lang="ru-RU" sz="1800" dirty="0" smtClean="0"/>
              <a:t>посуду</a:t>
            </a:r>
            <a:r>
              <a:rPr lang="ru-RU" sz="1800" dirty="0"/>
              <a:t> </a:t>
            </a:r>
            <a:r>
              <a:rPr lang="ru-RU" sz="1800" dirty="0" smtClean="0"/>
              <a:t>и многое другое</a:t>
            </a:r>
            <a:r>
              <a:rPr lang="en-US" sz="1800" dirty="0" smtClean="0"/>
              <a:t>.</a:t>
            </a:r>
            <a:r>
              <a:rPr lang="ru-RU" sz="1800" dirty="0" smtClean="0"/>
              <a:t>Сейчас же г</a:t>
            </a:r>
            <a:r>
              <a:rPr lang="ru-RU" sz="1800" dirty="0"/>
              <a:t>лины широко применяются в промышленности (в производстве керамической плитки, огнеупоров, тонкой керамики, </a:t>
            </a:r>
            <a:r>
              <a:rPr lang="ru-RU" sz="1800" dirty="0" err="1"/>
              <a:t>фарфоро</a:t>
            </a:r>
            <a:r>
              <a:rPr lang="ru-RU" sz="1800" dirty="0"/>
              <a:t>-фаянсовых и </a:t>
            </a:r>
            <a:r>
              <a:rPr lang="ru-RU" sz="1800" dirty="0" err="1"/>
              <a:t>сантехнческих</a:t>
            </a:r>
            <a:r>
              <a:rPr lang="ru-RU" sz="1800" dirty="0"/>
              <a:t> изделий), строительстве (производство кирпича, керамзита и др. </a:t>
            </a:r>
            <a:r>
              <a:rPr lang="ru-RU" sz="1800" dirty="0" err="1"/>
              <a:t>стойматериалов</a:t>
            </a:r>
            <a:r>
              <a:rPr lang="ru-RU" sz="1800" dirty="0"/>
              <a:t>), для бытовых нужд, в косметике и как материал для художественных работ (лепка). Производимый из керамзитовых глин путём отжига со вспучиванием керамзитовый гравий и песок широко используются при производстве строительных материалов (керамзитобетон, керамзитобетонные блоки, стеновые панели и др.) и как тепло- и звукоизоляционный материал. Это лёгкий пористый строительный материал, получаемый путём обжига легкоплавкой глины. </a:t>
            </a:r>
          </a:p>
        </p:txBody>
      </p:sp>
    </p:spTree>
    <p:extLst>
      <p:ext uri="{BB962C8B-B14F-4D97-AF65-F5344CB8AC3E}">
        <p14:creationId xmlns:p14="http://schemas.microsoft.com/office/powerpoint/2010/main" val="250767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6516158" y="2362994"/>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10520" b="10520"/>
          <a:stretch>
            <a:fillRect/>
          </a:stretch>
        </p:blipFill>
        <p:spPr>
          <a:prstGeom prst="rect">
            <a:avLst/>
          </a:prstGeom>
        </p:spPr>
      </p:pic>
      <p:sp>
        <p:nvSpPr>
          <p:cNvPr id="4" name="Текст 3"/>
          <p:cNvSpPr>
            <a:spLocks noGrp="1"/>
          </p:cNvSpPr>
          <p:nvPr>
            <p:ph type="body" sz="half" idx="2"/>
          </p:nvPr>
        </p:nvSpPr>
        <p:spPr>
          <a:xfrm>
            <a:off x="0" y="987425"/>
            <a:ext cx="4772025" cy="4881563"/>
          </a:xfrm>
        </p:spPr>
        <p:txBody>
          <a:bodyPr>
            <a:noAutofit/>
          </a:bodyPr>
          <a:lstStyle/>
          <a:p>
            <a:r>
              <a:rPr lang="ru-RU" sz="2100" dirty="0"/>
              <a:t>Жадеит - минерал, цепочечный силикат натрия и алюминия из группы щелочных моноклинных пироксенов. Впервые обнаружен в Бирме. Описан французским минералогом </a:t>
            </a:r>
            <a:r>
              <a:rPr lang="ru-RU" sz="2000" dirty="0" smtClean="0"/>
              <a:t>Огюстеном-Алексис</a:t>
            </a:r>
            <a:r>
              <a:rPr lang="ru-RU" sz="2400" dirty="0" smtClean="0"/>
              <a:t> </a:t>
            </a:r>
            <a:r>
              <a:rPr lang="ru-RU" sz="2000" dirty="0" err="1" smtClean="0"/>
              <a:t>Дамуром</a:t>
            </a:r>
            <a:r>
              <a:rPr lang="ru-RU" sz="2100" dirty="0" smtClean="0"/>
              <a:t> </a:t>
            </a:r>
            <a:r>
              <a:rPr lang="ru-RU" sz="2100" dirty="0"/>
              <a:t>(1808-1902</a:t>
            </a:r>
            <a:r>
              <a:rPr lang="ru-RU" sz="2100" dirty="0" smtClean="0"/>
              <a:t>)</a:t>
            </a:r>
            <a:r>
              <a:rPr lang="ru-RU" sz="2100" dirty="0"/>
              <a:t> Жадеит формируется в метаморфических горных породах под высоким давлением и относительно низкой температуре. Встречается в виде линз и жилообразных тел в массивах серпентинитов и </a:t>
            </a:r>
            <a:r>
              <a:rPr lang="ru-RU" sz="2100" dirty="0" err="1"/>
              <a:t>серпентинизированных</a:t>
            </a:r>
            <a:r>
              <a:rPr lang="ru-RU" sz="2100" dirty="0"/>
              <a:t> </a:t>
            </a:r>
            <a:r>
              <a:rPr lang="ru-RU" sz="2100" dirty="0" err="1"/>
              <a:t>гипербазитов</a:t>
            </a:r>
            <a:r>
              <a:rPr lang="ru-RU" sz="2100" dirty="0"/>
              <a:t>; является породообразующим минералом </a:t>
            </a:r>
            <a:r>
              <a:rPr lang="ru-RU" sz="2100" dirty="0" err="1"/>
              <a:t>глаукофановых</a:t>
            </a:r>
            <a:r>
              <a:rPr lang="ru-RU" sz="2100" dirty="0"/>
              <a:t> сланцев. Образует линзовидные тела в гнейсах. </a:t>
            </a:r>
          </a:p>
        </p:txBody>
      </p:sp>
    </p:spTree>
    <p:extLst>
      <p:ext uri="{BB962C8B-B14F-4D97-AF65-F5344CB8AC3E}">
        <p14:creationId xmlns:p14="http://schemas.microsoft.com/office/powerpoint/2010/main" val="4201917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a:xfrm>
            <a:off x="1269758" y="1827414"/>
            <a:ext cx="3366637" cy="1600200"/>
          </a:xfrm>
        </p:spPr>
        <p:txBody>
          <a:bodyPr/>
          <a:lstStyle/>
          <a:p>
            <a:endParaRPr lang="ru-RU" dirty="0"/>
          </a:p>
        </p:txBody>
      </p:sp>
      <p:sp>
        <p:nvSpPr>
          <p:cNvPr id="3" name="Рисунок 2"/>
          <p:cNvSpPr>
            <a:spLocks noGrp="1"/>
          </p:cNvSpPr>
          <p:nvPr>
            <p:ph type="pic" idx="1"/>
          </p:nvPr>
        </p:nvSpPr>
        <p:spPr>
          <a:xfrm>
            <a:off x="1166619" y="989416"/>
            <a:ext cx="3837904" cy="4876397"/>
          </a:xfrm>
        </p:spPr>
      </p:sp>
      <p:sp>
        <p:nvSpPr>
          <p:cNvPr id="4" name="Текст 3"/>
          <p:cNvSpPr>
            <a:spLocks noGrp="1"/>
          </p:cNvSpPr>
          <p:nvPr>
            <p:ph type="body" sz="half" idx="2"/>
          </p:nvPr>
        </p:nvSpPr>
        <p:spPr>
          <a:xfrm>
            <a:off x="6096528" y="989417"/>
            <a:ext cx="6020329" cy="4876396"/>
          </a:xfrm>
        </p:spPr>
        <p:txBody>
          <a:bodyPr>
            <a:noAutofit/>
          </a:bodyPr>
          <a:lstStyle/>
          <a:p>
            <a:r>
              <a:rPr lang="ru-RU" sz="1800" dirty="0"/>
              <a:t>Огюстен-Алексис </a:t>
            </a:r>
            <a:r>
              <a:rPr lang="ru-RU" sz="1800" dirty="0" err="1"/>
              <a:t>Дамур</a:t>
            </a:r>
            <a:r>
              <a:rPr lang="ru-RU" sz="1800" dirty="0"/>
              <a:t> (1808—1902) — французский минералог.</a:t>
            </a:r>
          </a:p>
          <a:p>
            <a:r>
              <a:rPr lang="ru-RU" sz="1800" dirty="0"/>
              <a:t>Состоял сначала чиновником, а потом вице-директором в министерстве иностранных дел. В 1854 г. вышел в отставку и всецело посвятил себя минералогии; последняя обязана ему многочисленными анализами таких минералов, состав которых в то время был весьма мало известен. Результаты своих работ помещал в «</a:t>
            </a:r>
            <a:r>
              <a:rPr lang="ru-RU" sz="1800" dirty="0" err="1"/>
              <a:t>Comptes</a:t>
            </a:r>
            <a:r>
              <a:rPr lang="ru-RU" sz="1800" dirty="0"/>
              <a:t> </a:t>
            </a:r>
            <a:r>
              <a:rPr lang="ru-RU" sz="1800" dirty="0" err="1"/>
              <a:t>rendus</a:t>
            </a:r>
            <a:r>
              <a:rPr lang="ru-RU" sz="1800" dirty="0"/>
              <a:t> </a:t>
            </a:r>
            <a:r>
              <a:rPr lang="ru-RU" sz="1800" dirty="0" err="1"/>
              <a:t>de</a:t>
            </a:r>
            <a:r>
              <a:rPr lang="ru-RU" sz="1800" dirty="0"/>
              <a:t> </a:t>
            </a:r>
            <a:r>
              <a:rPr lang="ru-RU" sz="1800" dirty="0" err="1"/>
              <a:t>l’Académie</a:t>
            </a:r>
            <a:r>
              <a:rPr lang="ru-RU" sz="1800" dirty="0"/>
              <a:t> </a:t>
            </a:r>
            <a:r>
              <a:rPr lang="ru-RU" sz="1800" dirty="0" err="1"/>
              <a:t>des</a:t>
            </a:r>
            <a:r>
              <a:rPr lang="ru-RU" sz="1800" dirty="0"/>
              <a:t> </a:t>
            </a:r>
            <a:r>
              <a:rPr lang="ru-RU" sz="1800" dirty="0" err="1"/>
              <a:t>Sciences</a:t>
            </a:r>
            <a:r>
              <a:rPr lang="ru-RU" sz="1800" dirty="0"/>
              <a:t> </a:t>
            </a:r>
            <a:r>
              <a:rPr lang="ru-RU" sz="1800" dirty="0" err="1"/>
              <a:t>de</a:t>
            </a:r>
            <a:r>
              <a:rPr lang="ru-RU" sz="1800" dirty="0"/>
              <a:t> </a:t>
            </a:r>
            <a:r>
              <a:rPr lang="ru-RU" sz="1800" dirty="0" err="1"/>
              <a:t>Paris</a:t>
            </a:r>
            <a:r>
              <a:rPr lang="ru-RU" sz="1800" dirty="0"/>
              <a:t>», «</a:t>
            </a:r>
            <a:r>
              <a:rPr lang="ru-RU" sz="1800" dirty="0" err="1"/>
              <a:t>Annales</a:t>
            </a:r>
            <a:r>
              <a:rPr lang="ru-RU" sz="1800" dirty="0"/>
              <a:t> </a:t>
            </a:r>
            <a:r>
              <a:rPr lang="ru-RU" sz="1800" dirty="0" err="1"/>
              <a:t>de</a:t>
            </a:r>
            <a:r>
              <a:rPr lang="ru-RU" sz="1800" dirty="0"/>
              <a:t> </a:t>
            </a:r>
            <a:r>
              <a:rPr lang="ru-RU" sz="1800" dirty="0" err="1"/>
              <a:t>mines</a:t>
            </a:r>
            <a:r>
              <a:rPr lang="ru-RU" sz="1800" dirty="0"/>
              <a:t>», «</a:t>
            </a:r>
            <a:r>
              <a:rPr lang="ru-RU" sz="1800" dirty="0" err="1"/>
              <a:t>Annales</a:t>
            </a:r>
            <a:r>
              <a:rPr lang="ru-RU" sz="1800" dirty="0"/>
              <a:t> </a:t>
            </a:r>
            <a:r>
              <a:rPr lang="ru-RU" sz="1800" dirty="0" err="1"/>
              <a:t>de</a:t>
            </a:r>
            <a:r>
              <a:rPr lang="ru-RU" sz="1800" dirty="0"/>
              <a:t> </a:t>
            </a:r>
            <a:r>
              <a:rPr lang="ru-RU" sz="1800" dirty="0" err="1"/>
              <a:t>chimie</a:t>
            </a:r>
            <a:r>
              <a:rPr lang="ru-RU" sz="1800" dirty="0"/>
              <a:t> </a:t>
            </a:r>
            <a:r>
              <a:rPr lang="ru-RU" sz="1800" dirty="0" err="1"/>
              <a:t>et</a:t>
            </a:r>
            <a:r>
              <a:rPr lang="ru-RU" sz="1800" dirty="0"/>
              <a:t> </a:t>
            </a:r>
            <a:r>
              <a:rPr lang="ru-RU" sz="1800" dirty="0" err="1"/>
              <a:t>de</a:t>
            </a:r>
            <a:r>
              <a:rPr lang="ru-RU" sz="1800" dirty="0"/>
              <a:t> </a:t>
            </a:r>
            <a:r>
              <a:rPr lang="ru-RU" sz="1800" dirty="0" err="1"/>
              <a:t>physique</a:t>
            </a:r>
            <a:r>
              <a:rPr lang="ru-RU" sz="1800" dirty="0"/>
              <a:t>», «</a:t>
            </a:r>
            <a:r>
              <a:rPr lang="ru-RU" sz="1800" dirty="0" err="1"/>
              <a:t>Bulletin</a:t>
            </a:r>
            <a:r>
              <a:rPr lang="ru-RU" sz="1800" dirty="0"/>
              <a:t> </a:t>
            </a:r>
            <a:r>
              <a:rPr lang="ru-RU" sz="1800" dirty="0" err="1"/>
              <a:t>de</a:t>
            </a:r>
            <a:r>
              <a:rPr lang="ru-RU" sz="1800" dirty="0"/>
              <a:t> </a:t>
            </a:r>
            <a:r>
              <a:rPr lang="ru-RU" sz="1800" dirty="0" err="1"/>
              <a:t>la</a:t>
            </a:r>
            <a:r>
              <a:rPr lang="ru-RU" sz="1800" dirty="0"/>
              <a:t> </a:t>
            </a:r>
            <a:r>
              <a:rPr lang="ru-RU" sz="1800" dirty="0" err="1"/>
              <a:t>Société</a:t>
            </a:r>
            <a:r>
              <a:rPr lang="ru-RU" sz="1800" dirty="0"/>
              <a:t> </a:t>
            </a:r>
            <a:r>
              <a:rPr lang="ru-RU" sz="1800" dirty="0" err="1"/>
              <a:t>géologique</a:t>
            </a:r>
            <a:r>
              <a:rPr lang="ru-RU" sz="1800" dirty="0"/>
              <a:t>» и др.</a:t>
            </a:r>
          </a:p>
          <a:p>
            <a:r>
              <a:rPr lang="ru-RU" sz="1800" dirty="0"/>
              <a:t>С 1862 г. состоял корреспондентом парижской академии наук, а в 1878 г. был избран её членом. Член-корреспондент </a:t>
            </a:r>
            <a:r>
              <a:rPr lang="ru-RU" sz="1800" dirty="0" smtClean="0"/>
              <a:t>СПБАН </a:t>
            </a:r>
            <a:r>
              <a:rPr lang="ru-RU" sz="1800" dirty="0"/>
              <a:t>c 03.12.1876 по физико-математическому отделению (разряд физических наук (минералогия, геология и палеонтология)</a:t>
            </a:r>
          </a:p>
          <a:p>
            <a:endParaRPr lang="ru-RU" sz="1800" dirty="0"/>
          </a:p>
        </p:txBody>
      </p:sp>
      <p:pic>
        <p:nvPicPr>
          <p:cNvPr id="7" name="Рисунок 6"/>
          <p:cNvPicPr>
            <a:picLocks noChangeAspect="1"/>
          </p:cNvPicPr>
          <p:nvPr/>
        </p:nvPicPr>
        <p:blipFill>
          <a:blip r:embed="rId3"/>
          <a:stretch>
            <a:fillRect/>
          </a:stretch>
        </p:blipFill>
        <p:spPr>
          <a:xfrm>
            <a:off x="1166619" y="989417"/>
            <a:ext cx="3837904" cy="4876396"/>
          </a:xfrm>
          <a:prstGeom prst="rect">
            <a:avLst/>
          </a:prstGeom>
        </p:spPr>
      </p:pic>
    </p:spTree>
    <p:extLst>
      <p:ext uri="{BB962C8B-B14F-4D97-AF65-F5344CB8AC3E}">
        <p14:creationId xmlns:p14="http://schemas.microsoft.com/office/powerpoint/2010/main" val="1728160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060"/>
            <a:ext cx="12193057" cy="6858594"/>
          </a:xfrm>
          <a:prstGeom prst="rect">
            <a:avLst/>
          </a:prstGeom>
        </p:spPr>
      </p:pic>
      <p:sp>
        <p:nvSpPr>
          <p:cNvPr id="2" name="Заголовок 1"/>
          <p:cNvSpPr>
            <a:spLocks noGrp="1"/>
          </p:cNvSpPr>
          <p:nvPr>
            <p:ph type="title"/>
          </p:nvPr>
        </p:nvSpPr>
        <p:spPr>
          <a:xfrm>
            <a:off x="6713536" y="2311757"/>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10520" b="10520"/>
          <a:stretch>
            <a:fillRect/>
          </a:stretch>
        </p:blipFill>
        <p:spPr>
          <a:prstGeom prst="rect">
            <a:avLst/>
          </a:prstGeom>
        </p:spPr>
      </p:pic>
      <p:sp>
        <p:nvSpPr>
          <p:cNvPr id="4" name="Текст 3"/>
          <p:cNvSpPr>
            <a:spLocks noGrp="1"/>
          </p:cNvSpPr>
          <p:nvPr>
            <p:ph type="body" sz="half" idx="2"/>
          </p:nvPr>
        </p:nvSpPr>
        <p:spPr>
          <a:xfrm>
            <a:off x="0" y="987425"/>
            <a:ext cx="4772025" cy="4881563"/>
          </a:xfrm>
        </p:spPr>
        <p:txBody>
          <a:bodyPr>
            <a:noAutofit/>
          </a:bodyPr>
          <a:lstStyle/>
          <a:p>
            <a:r>
              <a:rPr lang="ru-RU" sz="1800" dirty="0"/>
              <a:t>Жемчуг </a:t>
            </a:r>
            <a:r>
              <a:rPr lang="ru-RU" sz="1800" dirty="0" smtClean="0"/>
              <a:t>является </a:t>
            </a:r>
            <a:r>
              <a:rPr lang="ru-RU" sz="1800" dirty="0"/>
              <a:t>драгоценным камнем, но при этом не считается самостоятельным минералом.   Жемчуг примерно на 86% состоит из карбоната кальция (арагонита), на 12% из </a:t>
            </a:r>
            <a:r>
              <a:rPr lang="ru-RU" sz="1800" dirty="0" err="1"/>
              <a:t>конхиолина</a:t>
            </a:r>
            <a:r>
              <a:rPr lang="ru-RU" sz="1800" dirty="0"/>
              <a:t> и на 2% из воды. Жемчужины имеют небольшое центральное ядро, окруженное концентрическими слоями перламутра. Жемчужина образуется внутри раковины моллюска вследствие попадания туда постороннего предмета (песчинки и др.). После чего вокруг "затравки" происходит отложение перламутровых слоёв. «В отличие от минеральных сферолитов в строении жемчуга участвует не только минеральное, но и органическое вещество. Минеральные составляющие жемчуга нигде не соприкасаются друг с другом, всегда разделяясь органикой» (</a:t>
            </a:r>
            <a:r>
              <a:rPr lang="ru-RU" sz="1800" dirty="0" err="1"/>
              <a:t>А.А.Кораго</a:t>
            </a:r>
            <a:r>
              <a:rPr lang="ru-RU" sz="1800" dirty="0"/>
              <a:t>, 1976). </a:t>
            </a:r>
          </a:p>
        </p:txBody>
      </p:sp>
    </p:spTree>
    <p:extLst>
      <p:ext uri="{BB962C8B-B14F-4D97-AF65-F5344CB8AC3E}">
        <p14:creationId xmlns:p14="http://schemas.microsoft.com/office/powerpoint/2010/main" val="1355579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839788" y="1068090"/>
            <a:ext cx="3932237" cy="989309"/>
          </a:xfrm>
        </p:spPr>
        <p:txBody>
          <a:bodyPr/>
          <a:lstStyle/>
          <a:p>
            <a:r>
              <a:rPr lang="ru-RU" dirty="0" smtClean="0"/>
              <a:t>Применение и факты</a:t>
            </a:r>
            <a:endParaRPr lang="ru-RU" dirty="0"/>
          </a:p>
        </p:txBody>
      </p:sp>
      <p:pic>
        <p:nvPicPr>
          <p:cNvPr id="6" name="Рисунок 5"/>
          <p:cNvPicPr>
            <a:picLocks noGrp="1" noChangeAspect="1"/>
          </p:cNvPicPr>
          <p:nvPr>
            <p:ph type="pic" idx="1"/>
          </p:nvPr>
        </p:nvPicPr>
        <p:blipFill>
          <a:blip r:embed="rId3"/>
          <a:srcRect l="13390" r="13390"/>
          <a:stretch>
            <a:fillRect/>
          </a:stretch>
        </p:blipFill>
        <p:spPr>
          <a:prstGeom prst="rect">
            <a:avLst/>
          </a:prstGeom>
        </p:spPr>
      </p:pic>
      <p:sp>
        <p:nvSpPr>
          <p:cNvPr id="4" name="Текст 3"/>
          <p:cNvSpPr>
            <a:spLocks noGrp="1"/>
          </p:cNvSpPr>
          <p:nvPr>
            <p:ph type="body" sz="half" idx="2"/>
          </p:nvPr>
        </p:nvSpPr>
        <p:spPr/>
        <p:txBody>
          <a:bodyPr>
            <a:normAutofit fontScale="92500"/>
          </a:bodyPr>
          <a:lstStyle/>
          <a:p>
            <a:r>
              <a:rPr lang="ru-RU" sz="2400" dirty="0"/>
              <a:t>Жемчуг повсеместно используется в бижутерии</a:t>
            </a:r>
            <a:r>
              <a:rPr lang="en-US" sz="2400" dirty="0"/>
              <a:t>,</a:t>
            </a:r>
            <a:r>
              <a:rPr lang="ru-RU" sz="2400" dirty="0"/>
              <a:t>одежде</a:t>
            </a:r>
            <a:r>
              <a:rPr lang="en-US" sz="2400" dirty="0"/>
              <a:t>.</a:t>
            </a:r>
            <a:r>
              <a:rPr lang="ru-RU" sz="2400" dirty="0"/>
              <a:t>Существует легенда</a:t>
            </a:r>
            <a:r>
              <a:rPr lang="en-US" sz="2400" dirty="0"/>
              <a:t>,</a:t>
            </a:r>
            <a:r>
              <a:rPr lang="ru-RU" sz="2400" dirty="0"/>
              <a:t>согласно которой Клеопатра предложила мужу пари со ставкой в самый дорогой ужин</a:t>
            </a:r>
            <a:r>
              <a:rPr lang="en-US" sz="2400" dirty="0"/>
              <a:t>,</a:t>
            </a:r>
            <a:r>
              <a:rPr lang="ru-RU" sz="2400" dirty="0"/>
              <a:t>и после поражения Клеопатра приказала слугам растворить несколько жемчужин в вине</a:t>
            </a:r>
            <a:r>
              <a:rPr lang="en-US" sz="2400" dirty="0"/>
              <a:t>,</a:t>
            </a:r>
            <a:r>
              <a:rPr lang="ru-RU" sz="2400" dirty="0"/>
              <a:t>и оно стало самым дорогим напитком того времени</a:t>
            </a:r>
            <a:r>
              <a:rPr lang="en-US" sz="2400" dirty="0"/>
              <a:t>.</a:t>
            </a:r>
            <a:endParaRPr lang="ru-RU" sz="2400" dirty="0"/>
          </a:p>
          <a:p>
            <a:endParaRPr lang="ru-RU" dirty="0"/>
          </a:p>
        </p:txBody>
      </p:sp>
    </p:spTree>
    <p:extLst>
      <p:ext uri="{BB962C8B-B14F-4D97-AF65-F5344CB8AC3E}">
        <p14:creationId xmlns:p14="http://schemas.microsoft.com/office/powerpoint/2010/main" val="2071903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4763"/>
            <a:ext cx="12192000" cy="6858000"/>
          </a:xfrm>
          <a:prstGeom prst="rect">
            <a:avLst/>
          </a:prstGeom>
        </p:spPr>
      </p:pic>
      <p:sp>
        <p:nvSpPr>
          <p:cNvPr id="2" name="Заголовок 1"/>
          <p:cNvSpPr>
            <a:spLocks noGrp="1"/>
          </p:cNvSpPr>
          <p:nvPr>
            <p:ph type="title"/>
          </p:nvPr>
        </p:nvSpPr>
        <p:spPr>
          <a:xfrm>
            <a:off x="0" y="987425"/>
            <a:ext cx="4713668" cy="4873625"/>
          </a:xfrm>
        </p:spPr>
        <p:txBody>
          <a:bodyPr>
            <a:noAutofit/>
          </a:bodyPr>
          <a:lstStyle/>
          <a:p>
            <a:r>
              <a:rPr lang="ru-RU" sz="2000" dirty="0" smtClean="0"/>
              <a:t>Изумруд-это драгоценный камень 1 класса</a:t>
            </a:r>
            <a:r>
              <a:rPr lang="en-US" sz="2000" dirty="0" smtClean="0"/>
              <a:t>,</a:t>
            </a:r>
            <a:r>
              <a:rPr lang="ru-RU" sz="2000" dirty="0" smtClean="0"/>
              <a:t>особо чистые экземпляры которого стоят дороже алмазов</a:t>
            </a:r>
            <a:r>
              <a:rPr lang="en-US" sz="2000" dirty="0" smtClean="0"/>
              <a:t>.</a:t>
            </a:r>
            <a:r>
              <a:rPr lang="ru-RU" sz="2000" dirty="0"/>
              <a:t> Изумруды бывают различных цветовых оттенков — от зелено-жёлтого,  до сине-зеленого, однако главный цвет обязательно является зеленым, иногда  вплоть до темно-зеленого. Слово «изумруд» происходит от персидско-арабского </a:t>
            </a:r>
            <a:r>
              <a:rPr lang="ru-RU" sz="2000" dirty="0" err="1"/>
              <a:t>zumurrud</a:t>
            </a:r>
            <a:r>
              <a:rPr lang="ru-RU" sz="2000" dirty="0"/>
              <a:t>, а также  от турецкого </a:t>
            </a:r>
            <a:r>
              <a:rPr lang="ru-RU" sz="2000" dirty="0" err="1"/>
              <a:t>zümrüt</a:t>
            </a:r>
            <a:r>
              <a:rPr lang="ru-RU" sz="2000" dirty="0"/>
              <a:t>. Раньше  в русском языке слово изумруд писали </a:t>
            </a:r>
            <a:r>
              <a:rPr lang="ru-RU" sz="2000" dirty="0" smtClean="0"/>
              <a:t>как </a:t>
            </a:r>
            <a:r>
              <a:rPr lang="ru-RU" sz="2000" dirty="0" err="1"/>
              <a:t>изумрутъ</a:t>
            </a:r>
            <a:r>
              <a:rPr lang="ru-RU" sz="2000" dirty="0" smtClean="0"/>
              <a:t>.</a:t>
            </a:r>
            <a:r>
              <a:rPr lang="ru-RU" sz="2000" dirty="0"/>
              <a:t> По известной классификации А. Е. Ферсмана минерал изумруд относится к камням-самоцветам первого порядка. В их число также входят алмаз, рубин, эвклаз, сапфир, александрит, хризоберилл, благородная шпинель.</a:t>
            </a:r>
          </a:p>
        </p:txBody>
      </p:sp>
      <p:sp>
        <p:nvSpPr>
          <p:cNvPr id="4" name="Текст 3"/>
          <p:cNvSpPr>
            <a:spLocks noGrp="1"/>
          </p:cNvSpPr>
          <p:nvPr>
            <p:ph type="body" sz="half" idx="2"/>
          </p:nvPr>
        </p:nvSpPr>
        <p:spPr>
          <a:xfrm>
            <a:off x="7691069" y="3643479"/>
            <a:ext cx="1156437" cy="215163"/>
          </a:xfrm>
        </p:spPr>
        <p:txBody>
          <a:bodyPr>
            <a:normAutofit fontScale="70000" lnSpcReduction="20000"/>
          </a:bodyPr>
          <a:lstStyle/>
          <a:p>
            <a:endParaRPr lang="ru-RU" dirty="0"/>
          </a:p>
        </p:txBody>
      </p:sp>
      <p:pic>
        <p:nvPicPr>
          <p:cNvPr id="6" name="Рисунок 5"/>
          <p:cNvPicPr>
            <a:picLocks noGrp="1" noChangeAspect="1"/>
          </p:cNvPicPr>
          <p:nvPr>
            <p:ph type="pic" idx="1"/>
          </p:nvPr>
        </p:nvPicPr>
        <p:blipFill>
          <a:blip r:embed="rId3"/>
          <a:srcRect l="6923" r="6923"/>
          <a:stretch>
            <a:fillRect/>
          </a:stretch>
        </p:blipFill>
        <p:spPr>
          <a:prstGeom prst="rect">
            <a:avLst/>
          </a:prstGeom>
        </p:spPr>
      </p:pic>
    </p:spTree>
    <p:extLst>
      <p:ext uri="{BB962C8B-B14F-4D97-AF65-F5344CB8AC3E}">
        <p14:creationId xmlns:p14="http://schemas.microsoft.com/office/powerpoint/2010/main" val="1673749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594"/>
            <a:ext cx="12193057" cy="6858594"/>
          </a:xfrm>
          <a:prstGeom prst="rect">
            <a:avLst/>
          </a:prstGeom>
        </p:spPr>
      </p:pic>
      <p:sp>
        <p:nvSpPr>
          <p:cNvPr id="2" name="Заголовок 1"/>
          <p:cNvSpPr>
            <a:spLocks noGrp="1"/>
          </p:cNvSpPr>
          <p:nvPr>
            <p:ph type="title"/>
          </p:nvPr>
        </p:nvSpPr>
        <p:spPr>
          <a:xfrm>
            <a:off x="1361383" y="2105696"/>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11167" b="11167"/>
          <a:stretch>
            <a:fillRect/>
          </a:stretch>
        </p:blipFill>
        <p:spPr>
          <a:xfrm>
            <a:off x="0" y="909638"/>
            <a:ext cx="6172200" cy="4873625"/>
          </a:xfrm>
          <a:prstGeom prst="rect">
            <a:avLst/>
          </a:prstGeom>
        </p:spPr>
      </p:pic>
      <p:sp>
        <p:nvSpPr>
          <p:cNvPr id="4" name="Текст 3"/>
          <p:cNvSpPr>
            <a:spLocks noGrp="1"/>
          </p:cNvSpPr>
          <p:nvPr>
            <p:ph type="body" sz="half" idx="2"/>
          </p:nvPr>
        </p:nvSpPr>
        <p:spPr>
          <a:xfrm>
            <a:off x="6172200" y="909637"/>
            <a:ext cx="6019800" cy="4873626"/>
          </a:xfrm>
        </p:spPr>
        <p:txBody>
          <a:bodyPr>
            <a:normAutofit fontScale="47500" lnSpcReduction="20000"/>
          </a:bodyPr>
          <a:lstStyle/>
          <a:p>
            <a:pPr fontAlgn="base"/>
            <a:r>
              <a:rPr lang="ru-RU" sz="4200" dirty="0"/>
              <a:t>Известный доклад Хуана де </a:t>
            </a:r>
            <a:r>
              <a:rPr lang="ru-RU" sz="4200" dirty="0" err="1"/>
              <a:t>Самано</a:t>
            </a:r>
            <a:r>
              <a:rPr lang="ru-RU" sz="4200" dirty="0"/>
              <a:t>, который являлся секретарем великого императора Карла V, свидетельствует о том что впервые колумбийские изумруды были найдены в 1525 году. И это было связанно с первой экспедицией Диего де </a:t>
            </a:r>
            <a:r>
              <a:rPr lang="ru-RU" sz="4200" dirty="0" err="1"/>
              <a:t>Альмагро</a:t>
            </a:r>
            <a:r>
              <a:rPr lang="ru-RU" sz="4200" dirty="0"/>
              <a:t> и Франсиско </a:t>
            </a:r>
            <a:r>
              <a:rPr lang="ru-RU" sz="4200" dirty="0" err="1"/>
              <a:t>Писарро</a:t>
            </a:r>
            <a:r>
              <a:rPr lang="ru-RU" sz="4200" dirty="0"/>
              <a:t>.</a:t>
            </a:r>
          </a:p>
          <a:p>
            <a:pPr fontAlgn="base"/>
            <a:r>
              <a:rPr lang="ru-RU" sz="4200" dirty="0" smtClean="0"/>
              <a:t>К </a:t>
            </a:r>
            <a:r>
              <a:rPr lang="ru-RU" sz="4200" dirty="0"/>
              <a:t>1530 году практически все изумрудные месторождения и рудники были известны европейцам. Их количество было не велико. После завоевания испанцами территории Колумбии, большое количество изумрудов попадало в Европу</a:t>
            </a:r>
            <a:r>
              <a:rPr lang="ru-RU" sz="4200" dirty="0" smtClean="0"/>
              <a:t>.</a:t>
            </a:r>
          </a:p>
          <a:p>
            <a:pPr fontAlgn="base"/>
            <a:r>
              <a:rPr lang="ru-RU" sz="4200" dirty="0"/>
              <a:t>В древности </a:t>
            </a:r>
            <a:r>
              <a:rPr lang="ru-RU" sz="4200" dirty="0" smtClean="0"/>
              <a:t>изумруды</a:t>
            </a:r>
            <a:r>
              <a:rPr lang="ru-RU" sz="4200" dirty="0"/>
              <a:t> высоко ценились правителями Индии. </a:t>
            </a:r>
            <a:r>
              <a:rPr lang="ru-RU" sz="4200" dirty="0" smtClean="0"/>
              <a:t>Предполагается</a:t>
            </a:r>
            <a:r>
              <a:rPr lang="ru-RU" sz="4200" dirty="0"/>
              <a:t>, что строитель Тадж-Махала, известный султан Шах-</a:t>
            </a:r>
            <a:r>
              <a:rPr lang="ru-RU" sz="4200" dirty="0" err="1"/>
              <a:t>Яхан</a:t>
            </a:r>
            <a:r>
              <a:rPr lang="ru-RU" sz="4200" dirty="0"/>
              <a:t> носил изумруды в качестве талисмана, на них были изображены священные писания.</a:t>
            </a:r>
          </a:p>
          <a:p>
            <a:pPr fontAlgn="base"/>
            <a:r>
              <a:rPr lang="ru-RU" sz="4200" dirty="0"/>
              <a:t>Скорее всего именно из-за этого изумруду стали приписывать воздействие на любовь, ведь Тадж-Махал является одним из величайших символов преданности и любви.</a:t>
            </a:r>
          </a:p>
          <a:p>
            <a:pPr fontAlgn="base"/>
            <a:endParaRPr lang="ru-RU" sz="4200" dirty="0"/>
          </a:p>
          <a:p>
            <a:endParaRPr lang="ru-RU" dirty="0"/>
          </a:p>
        </p:txBody>
      </p:sp>
    </p:spTree>
    <p:extLst>
      <p:ext uri="{BB962C8B-B14F-4D97-AF65-F5344CB8AC3E}">
        <p14:creationId xmlns:p14="http://schemas.microsoft.com/office/powerpoint/2010/main" val="318398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5060"/>
            <a:ext cx="12193057" cy="6858594"/>
          </a:xfrm>
          <a:prstGeom prst="rect">
            <a:avLst/>
          </a:prstGeom>
        </p:spPr>
      </p:pic>
      <p:sp>
        <p:nvSpPr>
          <p:cNvPr id="2" name="Заголовок 1"/>
          <p:cNvSpPr>
            <a:spLocks noGrp="1"/>
          </p:cNvSpPr>
          <p:nvPr>
            <p:ph type="title"/>
          </p:nvPr>
        </p:nvSpPr>
        <p:spPr>
          <a:xfrm>
            <a:off x="6609523" y="2624137"/>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10520" b="10520"/>
          <a:stretch>
            <a:fillRect/>
          </a:stretch>
        </p:blipFill>
        <p:spPr>
          <a:xfrm>
            <a:off x="5183188" y="987425"/>
            <a:ext cx="6172200" cy="4873625"/>
          </a:xfrm>
          <a:prstGeom prst="rect">
            <a:avLst/>
          </a:prstGeom>
        </p:spPr>
      </p:pic>
      <p:sp>
        <p:nvSpPr>
          <p:cNvPr id="4" name="Текст 3"/>
          <p:cNvSpPr>
            <a:spLocks noGrp="1"/>
          </p:cNvSpPr>
          <p:nvPr>
            <p:ph type="body" sz="half" idx="2"/>
          </p:nvPr>
        </p:nvSpPr>
        <p:spPr>
          <a:xfrm>
            <a:off x="-528" y="987425"/>
            <a:ext cx="4772554" cy="4881563"/>
          </a:xfrm>
        </p:spPr>
        <p:txBody>
          <a:bodyPr>
            <a:noAutofit/>
          </a:bodyPr>
          <a:lstStyle/>
          <a:p>
            <a:r>
              <a:rPr lang="ru-RU" sz="2000" dirty="0"/>
              <a:t>Корунд – самый твёрдый после </a:t>
            </a:r>
            <a:r>
              <a:rPr lang="ru-RU" sz="2000" dirty="0" smtClean="0"/>
              <a:t>алмаза</a:t>
            </a:r>
            <a:r>
              <a:rPr lang="ru-RU" sz="2000" dirty="0"/>
              <a:t> минерал. Он обладает преимущественно синими или красными (реже желтоватыми и оранжевыми) оттенками, которые придают ему примеси железа, хрома, ванадия и других </a:t>
            </a:r>
            <a:r>
              <a:rPr lang="ru-RU" sz="2000" dirty="0" err="1"/>
              <a:t>соединений,но</a:t>
            </a:r>
            <a:r>
              <a:rPr lang="ru-RU" sz="2000" dirty="0"/>
              <a:t> его чистый цвет-белый.  Название древнеиндийского происхождения (вероятно, от санскритского «</a:t>
            </a:r>
            <a:r>
              <a:rPr lang="ru-RU" sz="2000" dirty="0" err="1"/>
              <a:t>каурунтака</a:t>
            </a:r>
            <a:r>
              <a:rPr lang="ru-RU" sz="2000" dirty="0"/>
              <a:t>» или тамильского «</a:t>
            </a:r>
            <a:r>
              <a:rPr lang="ru-RU" sz="2000" dirty="0" err="1"/>
              <a:t>курундам</a:t>
            </a:r>
            <a:r>
              <a:rPr lang="ru-RU" sz="2000" dirty="0"/>
              <a:t>» – так именовали этот минерал в Индии и на Цейлоне; возможно, от санскритского «</a:t>
            </a:r>
            <a:r>
              <a:rPr lang="ru-RU" sz="2000" dirty="0" err="1"/>
              <a:t>курувинда</a:t>
            </a:r>
            <a:r>
              <a:rPr lang="ru-RU" sz="2000" dirty="0"/>
              <a:t>» – рубин</a:t>
            </a:r>
            <a:r>
              <a:rPr lang="ru-RU" sz="2000" dirty="0" smtClean="0"/>
              <a:t>).Корунд используется в бижутерии</a:t>
            </a:r>
            <a:r>
              <a:rPr lang="en-US" sz="2000" dirty="0" smtClean="0"/>
              <a:t>,</a:t>
            </a:r>
            <a:r>
              <a:rPr lang="ru-RU" sz="2000" dirty="0" smtClean="0"/>
              <a:t>архитектуре и нескольких других отраслях</a:t>
            </a:r>
            <a:r>
              <a:rPr lang="en-US" sz="2000" dirty="0" smtClean="0"/>
              <a:t>.</a:t>
            </a:r>
            <a:r>
              <a:rPr lang="ru-RU" sz="2000" dirty="0" smtClean="0"/>
              <a:t>Как минерал-родитель сапфира и рубина является целью изучений многих выдающихся минерологов</a:t>
            </a:r>
            <a:r>
              <a:rPr lang="en-US" sz="2000" dirty="0" smtClean="0"/>
              <a:t>.</a:t>
            </a:r>
            <a:endParaRPr lang="ru-RU" sz="2000" dirty="0"/>
          </a:p>
        </p:txBody>
      </p:sp>
    </p:spTree>
    <p:extLst>
      <p:ext uri="{BB962C8B-B14F-4D97-AF65-F5344CB8AC3E}">
        <p14:creationId xmlns:p14="http://schemas.microsoft.com/office/powerpoint/2010/main" val="1001172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p:txBody>
          <a:bodyPr/>
          <a:lstStyle/>
          <a:p>
            <a:r>
              <a:rPr lang="ru-RU" dirty="0" smtClean="0"/>
              <a:t>Эпоним</a:t>
            </a:r>
            <a:endParaRPr lang="ru-RU" dirty="0"/>
          </a:p>
        </p:txBody>
      </p:sp>
      <p:sp>
        <p:nvSpPr>
          <p:cNvPr id="3" name="Объект 2"/>
          <p:cNvSpPr>
            <a:spLocks noGrp="1"/>
          </p:cNvSpPr>
          <p:nvPr>
            <p:ph idx="1"/>
          </p:nvPr>
        </p:nvSpPr>
        <p:spPr/>
        <p:txBody>
          <a:bodyPr/>
          <a:lstStyle/>
          <a:p>
            <a:pPr marL="0" indent="0">
              <a:buNone/>
            </a:pPr>
            <a:r>
              <a:rPr lang="ru-RU" b="1" dirty="0"/>
              <a:t>Эпоним</a:t>
            </a:r>
            <a:r>
              <a:rPr lang="ru-RU" dirty="0"/>
              <a:t> – это (греч. </a:t>
            </a:r>
            <a:r>
              <a:rPr lang="ru-RU" dirty="0" err="1"/>
              <a:t>eponymos</a:t>
            </a:r>
            <a:r>
              <a:rPr lang="ru-RU" dirty="0"/>
              <a:t> — дающий свое имя) </a:t>
            </a:r>
            <a:r>
              <a:rPr lang="ru-RU" dirty="0" err="1" smtClean="0"/>
              <a:t>лицо,предмет</a:t>
            </a:r>
            <a:r>
              <a:rPr lang="en-US" dirty="0" smtClean="0"/>
              <a:t>,</a:t>
            </a:r>
            <a:r>
              <a:rPr lang="ru-RU" dirty="0" smtClean="0"/>
              <a:t> </a:t>
            </a:r>
            <a:r>
              <a:rPr lang="ru-RU" dirty="0"/>
              <a:t>от имени которого произведено название </a:t>
            </a:r>
            <a:r>
              <a:rPr lang="ru-RU" dirty="0" smtClean="0"/>
              <a:t>чего-либо</a:t>
            </a:r>
            <a:endParaRPr lang="ru-RU" dirty="0"/>
          </a:p>
        </p:txBody>
      </p:sp>
    </p:spTree>
    <p:extLst>
      <p:ext uri="{BB962C8B-B14F-4D97-AF65-F5344CB8AC3E}">
        <p14:creationId xmlns:p14="http://schemas.microsoft.com/office/powerpoint/2010/main" val="3866768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5060"/>
            <a:ext cx="12193057" cy="6858594"/>
          </a:xfrm>
          <a:prstGeom prst="rect">
            <a:avLst/>
          </a:prstGeom>
        </p:spPr>
      </p:pic>
      <p:sp>
        <p:nvSpPr>
          <p:cNvPr id="2" name="Заголовок 1"/>
          <p:cNvSpPr>
            <a:spLocks noGrp="1"/>
          </p:cNvSpPr>
          <p:nvPr>
            <p:ph type="title"/>
          </p:nvPr>
        </p:nvSpPr>
        <p:spPr>
          <a:xfrm>
            <a:off x="386366" y="987425"/>
            <a:ext cx="4468969" cy="5029200"/>
          </a:xfrm>
        </p:spPr>
        <p:txBody>
          <a:bodyPr>
            <a:noAutofit/>
          </a:bodyPr>
          <a:lstStyle/>
          <a:p>
            <a:r>
              <a:rPr lang="ru-RU" sz="2000" dirty="0" smtClean="0">
                <a:latin typeface="+mn-lt"/>
              </a:rPr>
              <a:t>Кварц-это название группы минералов</a:t>
            </a:r>
            <a:r>
              <a:rPr lang="en-US" sz="2000" dirty="0" smtClean="0">
                <a:latin typeface="+mn-lt"/>
              </a:rPr>
              <a:t>,</a:t>
            </a:r>
            <a:r>
              <a:rPr lang="ru-RU" sz="2000" dirty="0" smtClean="0">
                <a:latin typeface="+mn-lt"/>
              </a:rPr>
              <a:t>различающихся по цвету</a:t>
            </a:r>
            <a:r>
              <a:rPr lang="en-US" sz="2000" dirty="0" smtClean="0">
                <a:latin typeface="+mn-lt"/>
              </a:rPr>
              <a:t>,</a:t>
            </a:r>
            <a:r>
              <a:rPr lang="ru-RU" sz="2000" dirty="0" smtClean="0">
                <a:latin typeface="+mn-lt"/>
              </a:rPr>
              <a:t>твердости</a:t>
            </a:r>
            <a:r>
              <a:rPr lang="en-US" sz="2000" dirty="0" smtClean="0">
                <a:latin typeface="+mn-lt"/>
              </a:rPr>
              <a:t>,</a:t>
            </a:r>
            <a:r>
              <a:rPr lang="ru-RU" sz="2000" dirty="0" smtClean="0">
                <a:latin typeface="+mn-lt"/>
              </a:rPr>
              <a:t>форме</a:t>
            </a:r>
            <a:r>
              <a:rPr lang="en-US" sz="2000" dirty="0" smtClean="0">
                <a:latin typeface="+mn-lt"/>
              </a:rPr>
              <a:t>,</a:t>
            </a:r>
            <a:r>
              <a:rPr lang="ru-RU" sz="2000" dirty="0" smtClean="0">
                <a:latin typeface="+mn-lt"/>
              </a:rPr>
              <a:t>месторождению и некоторым другим особенностях</a:t>
            </a:r>
            <a:r>
              <a:rPr lang="en-US" sz="2000" dirty="0" smtClean="0">
                <a:latin typeface="+mn-lt"/>
              </a:rPr>
              <a:t>.</a:t>
            </a:r>
            <a:r>
              <a:rPr lang="ru-RU" sz="2000" dirty="0" smtClean="0">
                <a:latin typeface="+mn-lt"/>
              </a:rPr>
              <a:t>Название</a:t>
            </a:r>
            <a:r>
              <a:rPr lang="ru-RU" sz="2000" dirty="0">
                <a:latin typeface="+mn-lt"/>
              </a:rPr>
              <a:t> </a:t>
            </a:r>
            <a:r>
              <a:rPr lang="ru-RU" sz="2000" b="1" dirty="0">
                <a:latin typeface="+mn-lt"/>
              </a:rPr>
              <a:t>кварц</a:t>
            </a:r>
            <a:r>
              <a:rPr lang="ru-RU" sz="2000" dirty="0">
                <a:latin typeface="+mn-lt"/>
              </a:rPr>
              <a:t> произошло от немецкого слова </a:t>
            </a:r>
            <a:r>
              <a:rPr lang="ru-RU" sz="2000" dirty="0" err="1">
                <a:latin typeface="+mn-lt"/>
              </a:rPr>
              <a:t>quarz</a:t>
            </a:r>
            <a:r>
              <a:rPr lang="ru-RU" sz="2000" dirty="0">
                <a:latin typeface="+mn-lt"/>
              </a:rPr>
              <a:t>(твердый), происхождение которого </a:t>
            </a:r>
            <a:r>
              <a:rPr lang="ru-RU" sz="2000" dirty="0" smtClean="0">
                <a:latin typeface="+mn-lt"/>
              </a:rPr>
              <a:t>неясно. </a:t>
            </a:r>
            <a:r>
              <a:rPr lang="ru-RU" sz="2000" dirty="0">
                <a:latin typeface="+mn-lt"/>
              </a:rPr>
              <a:t>Многие даже не догадываются, что кварцевая семья включает в себя столько прославленных и популярных камней. Авантюрин, агат, аметист , горный хрусталь, морион, празем, розовый кварц, цитрин, сапфировый кварц, кошачий глаз, соколиный глаз, тигровый глаз все-эти камни являются представителями этого семейства</a:t>
            </a:r>
            <a:r>
              <a:rPr lang="ru-RU" sz="2000" dirty="0" smtClean="0">
                <a:latin typeface="+mn-lt"/>
              </a:rPr>
              <a:t>.</a:t>
            </a:r>
            <a:endParaRPr lang="ru-RU" sz="2000" dirty="0">
              <a:latin typeface="+mn-lt"/>
            </a:endParaRPr>
          </a:p>
        </p:txBody>
      </p:sp>
      <p:pic>
        <p:nvPicPr>
          <p:cNvPr id="5" name="Рисунок 4"/>
          <p:cNvPicPr>
            <a:picLocks noGrp="1" noChangeAspect="1"/>
          </p:cNvPicPr>
          <p:nvPr>
            <p:ph type="pic" idx="1"/>
          </p:nvPr>
        </p:nvPicPr>
        <p:blipFill>
          <a:blip r:embed="rId3"/>
          <a:srcRect l="12007" r="12007"/>
          <a:stretch>
            <a:fillRect/>
          </a:stretch>
        </p:blipFill>
        <p:spPr>
          <a:prstGeom prst="rect">
            <a:avLst/>
          </a:prstGeom>
        </p:spPr>
      </p:pic>
      <p:sp>
        <p:nvSpPr>
          <p:cNvPr id="4" name="Текст 3"/>
          <p:cNvSpPr>
            <a:spLocks noGrp="1"/>
          </p:cNvSpPr>
          <p:nvPr>
            <p:ph type="body" sz="half" idx="2"/>
          </p:nvPr>
        </p:nvSpPr>
        <p:spPr>
          <a:xfrm rot="10800000" flipH="1" flipV="1">
            <a:off x="386366" y="515155"/>
            <a:ext cx="3090930" cy="472270"/>
          </a:xfrm>
        </p:spPr>
        <p:txBody>
          <a:bodyPr>
            <a:normAutofit lnSpcReduction="10000"/>
          </a:bodyPr>
          <a:lstStyle/>
          <a:p>
            <a:r>
              <a:rPr lang="ru-RU" sz="2800" dirty="0"/>
              <a:t>Ф</a:t>
            </a:r>
            <a:r>
              <a:rPr lang="ru-RU" sz="2800" dirty="0" smtClean="0"/>
              <a:t>акты</a:t>
            </a:r>
            <a:endParaRPr lang="ru-RU" sz="2800" dirty="0"/>
          </a:p>
        </p:txBody>
      </p:sp>
    </p:spTree>
    <p:extLst>
      <p:ext uri="{BB962C8B-B14F-4D97-AF65-F5344CB8AC3E}">
        <p14:creationId xmlns:p14="http://schemas.microsoft.com/office/powerpoint/2010/main" val="41412314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3" name="Рисунок 2"/>
          <p:cNvSpPr>
            <a:spLocks noGrp="1"/>
          </p:cNvSpPr>
          <p:nvPr>
            <p:ph type="pic" idx="1"/>
          </p:nvPr>
        </p:nvSpPr>
        <p:spPr>
          <a:xfrm>
            <a:off x="263472" y="992187"/>
            <a:ext cx="6172200" cy="4873625"/>
          </a:xfrm>
        </p:spPr>
      </p:sp>
      <p:sp>
        <p:nvSpPr>
          <p:cNvPr id="4" name="Текст 3"/>
          <p:cNvSpPr>
            <a:spLocks noGrp="1"/>
          </p:cNvSpPr>
          <p:nvPr>
            <p:ph type="body" sz="half" idx="2"/>
          </p:nvPr>
        </p:nvSpPr>
        <p:spPr>
          <a:xfrm>
            <a:off x="6973517" y="992187"/>
            <a:ext cx="3932237" cy="3811588"/>
          </a:xfrm>
        </p:spPr>
        <p:txBody>
          <a:bodyPr>
            <a:noAutofit/>
          </a:bodyPr>
          <a:lstStyle/>
          <a:p>
            <a:r>
              <a:rPr lang="ru-RU" dirty="0"/>
              <a:t>Древние греки считали горный хрусталь льдом, замерзшим настолько, что он навсегда потерял способность таять, и называли его "</a:t>
            </a:r>
            <a:r>
              <a:rPr lang="ru-RU" dirty="0" err="1"/>
              <a:t>кристаллос</a:t>
            </a:r>
            <a:r>
              <a:rPr lang="ru-RU" dirty="0"/>
              <a:t>", что в переводе означает "лед". Возможно, что возникновение этого представления объясняется связью хрусталя с холодами альпийских высот, где встречаются прекрасные его месторождения.</a:t>
            </a:r>
          </a:p>
          <a:p>
            <a:r>
              <a:rPr lang="ru-RU" dirty="0"/>
              <a:t>В XIV в. ученые говорили: "Хрусталь - светлый камень водянистого цвета. Люди полагают, что это снег, ставший твердым за многие годы". Но в XVII в., при сравнении удельного веса горного хрусталя и воды, было установлено, что горный хрусталь - настоящий камень, не имеющий ничего общего со льдом.</a:t>
            </a:r>
          </a:p>
          <a:p>
            <a:endParaRPr lang="ru-RU" dirty="0"/>
          </a:p>
        </p:txBody>
      </p:sp>
      <p:sp>
        <p:nvSpPr>
          <p:cNvPr id="6" name="Заголовок 5"/>
          <p:cNvSpPr>
            <a:spLocks noGrp="1"/>
          </p:cNvSpPr>
          <p:nvPr>
            <p:ph type="title"/>
          </p:nvPr>
        </p:nvSpPr>
        <p:spPr>
          <a:xfrm>
            <a:off x="1020092" y="1828799"/>
            <a:ext cx="3932237" cy="1600200"/>
          </a:xfrm>
        </p:spPr>
        <p:txBody>
          <a:bodyPr/>
          <a:lstStyle/>
          <a:p>
            <a:endParaRPr lang="ru-RU" dirty="0"/>
          </a:p>
        </p:txBody>
      </p:sp>
      <p:pic>
        <p:nvPicPr>
          <p:cNvPr id="3076" name="Picture 4" descr="Кристаллы горного хрустал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72" y="979482"/>
            <a:ext cx="6172200" cy="498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505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6499754" y="1824037"/>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l="5271" r="5271"/>
          <a:stretch>
            <a:fillRect/>
          </a:stretch>
        </p:blipFill>
        <p:spPr>
          <a:prstGeom prst="rect">
            <a:avLst/>
          </a:prstGeom>
        </p:spPr>
      </p:pic>
      <p:sp>
        <p:nvSpPr>
          <p:cNvPr id="4" name="Текст 3"/>
          <p:cNvSpPr>
            <a:spLocks noGrp="1"/>
          </p:cNvSpPr>
          <p:nvPr>
            <p:ph type="body" sz="half" idx="2"/>
          </p:nvPr>
        </p:nvSpPr>
        <p:spPr>
          <a:xfrm>
            <a:off x="0" y="987425"/>
            <a:ext cx="4772025" cy="4881563"/>
          </a:xfrm>
        </p:spPr>
        <p:txBody>
          <a:bodyPr>
            <a:noAutofit/>
          </a:bodyPr>
          <a:lstStyle/>
          <a:p>
            <a:r>
              <a:rPr lang="ru-RU" sz="2000" dirty="0" err="1"/>
              <a:t>Лазулит</a:t>
            </a:r>
            <a:r>
              <a:rPr lang="ru-RU" sz="2000" dirty="0"/>
              <a:t>-это такой же камень</a:t>
            </a:r>
            <a:r>
              <a:rPr lang="ru-RU" sz="2000" dirty="0" smtClean="0"/>
              <a:t>, как </a:t>
            </a:r>
            <a:r>
              <a:rPr lang="ru-RU" sz="2000" dirty="0"/>
              <a:t>и лазурит</a:t>
            </a:r>
            <a:r>
              <a:rPr lang="ru-RU" sz="2000" dirty="0" smtClean="0"/>
              <a:t>, используется </a:t>
            </a:r>
            <a:r>
              <a:rPr lang="ru-RU" sz="2000" dirty="0"/>
              <a:t>в тех же отраслях</a:t>
            </a:r>
            <a:r>
              <a:rPr lang="ru-RU" sz="2000" dirty="0" smtClean="0"/>
              <a:t>, что </a:t>
            </a:r>
            <a:r>
              <a:rPr lang="ru-RU" sz="2000" dirty="0"/>
              <a:t>и лазурит</a:t>
            </a:r>
            <a:r>
              <a:rPr lang="ru-RU" sz="2000" dirty="0" smtClean="0"/>
              <a:t>. Так </a:t>
            </a:r>
            <a:r>
              <a:rPr lang="ru-RU" sz="2000" dirty="0"/>
              <a:t>же, как и в случае </a:t>
            </a:r>
            <a:r>
              <a:rPr lang="ru-RU" sz="2000" dirty="0" smtClean="0"/>
              <a:t>лазурита, </a:t>
            </a:r>
            <a:r>
              <a:rPr lang="ru-RU" sz="2000" dirty="0"/>
              <a:t>название минерала недвусмысленно указывает на его синий цвет. Арабское слово лазурь, </a:t>
            </a:r>
            <a:r>
              <a:rPr lang="ru-RU" sz="2000" dirty="0" err="1"/>
              <a:t>lazward</a:t>
            </a:r>
            <a:r>
              <a:rPr lang="ru-RU" sz="2000" dirty="0"/>
              <a:t> </a:t>
            </a:r>
            <a:r>
              <a:rPr lang="ru-RU" sz="2000" dirty="0" smtClean="0"/>
              <a:t>(араб.</a:t>
            </a:r>
            <a:r>
              <a:rPr lang="ru-RU" sz="2000" dirty="0"/>
              <a:t> </a:t>
            </a:r>
            <a:r>
              <a:rPr lang="ru-RU" sz="2000" dirty="0" err="1"/>
              <a:t>azul</a:t>
            </a:r>
            <a:r>
              <a:rPr lang="ru-RU" sz="2000" dirty="0"/>
              <a:t>‎ — «синева», нередко обозначает ясное дневное небо, а чаще используется для обозначения чего-то синего; </a:t>
            </a:r>
            <a:r>
              <a:rPr lang="ru-RU" sz="2000" dirty="0" smtClean="0"/>
              <a:t>перс</a:t>
            </a:r>
            <a:r>
              <a:rPr lang="en-US" sz="2000" dirty="0" smtClean="0"/>
              <a:t>.</a:t>
            </a:r>
            <a:r>
              <a:rPr lang="ru-RU" sz="2000" dirty="0"/>
              <a:t> </a:t>
            </a:r>
            <a:r>
              <a:rPr lang="ru-RU" sz="2000" dirty="0" err="1"/>
              <a:t>ladjverd</a:t>
            </a:r>
            <a:r>
              <a:rPr lang="ru-RU" sz="2000" dirty="0"/>
              <a:t>‎ — «синий камень», </a:t>
            </a:r>
            <a:r>
              <a:rPr lang="ru-RU" sz="2000" dirty="0" err="1" smtClean="0"/>
              <a:t>др</a:t>
            </a:r>
            <a:r>
              <a:rPr lang="ru-RU" sz="2000" dirty="0" smtClean="0"/>
              <a:t>-греч.</a:t>
            </a:r>
            <a:r>
              <a:rPr lang="ru-RU" sz="2000" dirty="0"/>
              <a:t> </a:t>
            </a:r>
            <a:r>
              <a:rPr lang="ru-RU" sz="2000" dirty="0" err="1"/>
              <a:t>λίθος</a:t>
            </a:r>
            <a:r>
              <a:rPr lang="ru-RU" sz="2000" dirty="0"/>
              <a:t> — «камень»). Позднее, уже в средневековье, через посредство латыни это слово приобрело современные формы звучания: </a:t>
            </a:r>
            <a:r>
              <a:rPr lang="ru-RU" sz="2000" dirty="0" err="1"/>
              <a:t>лазулит</a:t>
            </a:r>
            <a:r>
              <a:rPr lang="ru-RU" sz="2000" dirty="0" smtClean="0"/>
              <a:t>, лазурит </a:t>
            </a:r>
            <a:r>
              <a:rPr lang="ru-RU" sz="2000" dirty="0"/>
              <a:t>и ляпис-лазурь. И в самом деле, окраска перечисленных минералов весьма схожа и является лазурной, в той или иной мере.</a:t>
            </a:r>
          </a:p>
        </p:txBody>
      </p:sp>
    </p:spTree>
    <p:extLst>
      <p:ext uri="{BB962C8B-B14F-4D97-AF65-F5344CB8AC3E}">
        <p14:creationId xmlns:p14="http://schemas.microsoft.com/office/powerpoint/2010/main" val="3237557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060"/>
            <a:ext cx="12193057" cy="6858594"/>
          </a:xfrm>
          <a:prstGeom prst="rect">
            <a:avLst/>
          </a:prstGeom>
        </p:spPr>
      </p:pic>
      <p:sp>
        <p:nvSpPr>
          <p:cNvPr id="2" name="Заголовок 1"/>
          <p:cNvSpPr>
            <a:spLocks noGrp="1"/>
          </p:cNvSpPr>
          <p:nvPr>
            <p:ph type="title"/>
          </p:nvPr>
        </p:nvSpPr>
        <p:spPr>
          <a:xfrm>
            <a:off x="6303169" y="2221606"/>
            <a:ext cx="3932237" cy="1600200"/>
          </a:xfrm>
        </p:spPr>
        <p:txBody>
          <a:bodyPr/>
          <a:lstStyle/>
          <a:p>
            <a:endParaRPr lang="ru-RU" dirty="0"/>
          </a:p>
        </p:txBody>
      </p:sp>
      <p:pic>
        <p:nvPicPr>
          <p:cNvPr id="7" name="Рисунок 6"/>
          <p:cNvPicPr>
            <a:picLocks noGrp="1" noChangeAspect="1"/>
          </p:cNvPicPr>
          <p:nvPr>
            <p:ph type="pic" idx="1"/>
          </p:nvPr>
        </p:nvPicPr>
        <p:blipFill>
          <a:blip r:embed="rId3"/>
          <a:srcRect t="10520" b="10520"/>
          <a:stretch>
            <a:fillRect/>
          </a:stretch>
        </p:blipFill>
        <p:spPr>
          <a:prstGeom prst="rect">
            <a:avLst/>
          </a:prstGeom>
        </p:spPr>
      </p:pic>
      <p:sp>
        <p:nvSpPr>
          <p:cNvPr id="4" name="Текст 3"/>
          <p:cNvSpPr>
            <a:spLocks noGrp="1"/>
          </p:cNvSpPr>
          <p:nvPr>
            <p:ph type="body" sz="half" idx="2"/>
          </p:nvPr>
        </p:nvSpPr>
        <p:spPr>
          <a:xfrm>
            <a:off x="0" y="987425"/>
            <a:ext cx="4772025" cy="4881563"/>
          </a:xfrm>
        </p:spPr>
        <p:txBody>
          <a:bodyPr>
            <a:normAutofit/>
          </a:bodyPr>
          <a:lstStyle/>
          <a:p>
            <a:r>
              <a:rPr lang="ru-RU" sz="2000" dirty="0"/>
              <a:t>Лазурит — «небесный камень». Очень красив именно при солнечном свете, проигрывает при искусственном освещении. Его глубокий, "космический" синий цвет является символом королевских особ и Богов, символом чести, силы, духа и видения. Лазурит сопровождал человека всю историю цивилизации и всегда считался камнем священным. В Средиземноморье в течение длительного исторического периода его не отделяли от сапфира, под именем которого рассматривались все синие камни, окончательное их разделение закрепилось в середине XVIII века. Его название переводится с арабского как «небо» и «синева» (</a:t>
            </a:r>
            <a:r>
              <a:rPr lang="ru-RU" sz="2000" dirty="0" err="1"/>
              <a:t>азул</a:t>
            </a:r>
            <a:r>
              <a:rPr lang="ru-RU" sz="2000" dirty="0"/>
              <a:t>)</a:t>
            </a:r>
          </a:p>
          <a:p>
            <a:endParaRPr lang="ru-RU" sz="1400" dirty="0"/>
          </a:p>
        </p:txBody>
      </p:sp>
    </p:spTree>
    <p:extLst>
      <p:ext uri="{BB962C8B-B14F-4D97-AF65-F5344CB8AC3E}">
        <p14:creationId xmlns:p14="http://schemas.microsoft.com/office/powerpoint/2010/main" val="3215351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0"/>
            <a:ext cx="12192000" cy="6894341"/>
          </a:xfrm>
          <a:prstGeom prst="rect">
            <a:avLst/>
          </a:prstGeom>
        </p:spPr>
      </p:pic>
      <p:sp>
        <p:nvSpPr>
          <p:cNvPr id="2" name="Заголовок 1"/>
          <p:cNvSpPr>
            <a:spLocks noGrp="1"/>
          </p:cNvSpPr>
          <p:nvPr>
            <p:ph type="title"/>
          </p:nvPr>
        </p:nvSpPr>
        <p:spPr>
          <a:xfrm>
            <a:off x="33155" y="33046"/>
            <a:ext cx="4893970" cy="5895593"/>
          </a:xfrm>
        </p:spPr>
        <p:txBody>
          <a:bodyPr>
            <a:noAutofit/>
          </a:bodyPr>
          <a:lstStyle/>
          <a:p>
            <a:r>
              <a:rPr lang="ru-RU" sz="2000" dirty="0"/>
              <a:t>Малахит - один из красивейших минералов. Его окраска богата оттенками - вся палитра зеленых тонов от </a:t>
            </a:r>
            <a:r>
              <a:rPr lang="ru-RU" sz="2000" dirty="0" smtClean="0"/>
              <a:t>бирюзового</a:t>
            </a:r>
            <a:r>
              <a:rPr lang="ru-RU" sz="2000" dirty="0"/>
              <a:t>) до густого темно-зеленого </a:t>
            </a:r>
            <a:r>
              <a:rPr lang="ru-RU" sz="2000" dirty="0" smtClean="0"/>
              <a:t>цвета. </a:t>
            </a:r>
            <a:r>
              <a:rPr lang="ru-RU" sz="2000" dirty="0"/>
              <a:t>Название минерал получил, вероятно, за зеленую окраску, напоминающую цвет листьев мальвы (греч. </a:t>
            </a:r>
            <a:r>
              <a:rPr lang="ru-RU" sz="2000" dirty="0" err="1"/>
              <a:t>malache</a:t>
            </a:r>
            <a:r>
              <a:rPr lang="ru-RU" sz="2000" dirty="0"/>
              <a:t> - мальва), либо за небольшую твердость (греч. </a:t>
            </a:r>
            <a:r>
              <a:rPr lang="ru-RU" sz="2000" dirty="0" err="1"/>
              <a:t>malakos</a:t>
            </a:r>
            <a:r>
              <a:rPr lang="ru-RU" sz="2000" dirty="0"/>
              <a:t>- мягкий). В средневековой Европе и в Древней Руси латинское </a:t>
            </a:r>
            <a:r>
              <a:rPr lang="ru-RU" sz="2000" dirty="0" err="1"/>
              <a:t>молохитес</a:t>
            </a:r>
            <a:r>
              <a:rPr lang="ru-RU" sz="2000" dirty="0"/>
              <a:t> имело синоним - </a:t>
            </a:r>
            <a:r>
              <a:rPr lang="ru-RU" sz="2000" dirty="0" err="1" smtClean="0"/>
              <a:t>муррин</a:t>
            </a:r>
            <a:r>
              <a:rPr lang="ru-RU" sz="2000" dirty="0" smtClean="0"/>
              <a:t>. В ученом же обиходе в XVII в. пользовались вариациями </a:t>
            </a:r>
            <a:r>
              <a:rPr lang="ru-RU" sz="2000" dirty="0" err="1" smtClean="0"/>
              <a:t>плиниевского</a:t>
            </a:r>
            <a:r>
              <a:rPr lang="ru-RU" sz="2000" dirty="0" smtClean="0"/>
              <a:t> </a:t>
            </a:r>
            <a:r>
              <a:rPr lang="ru-RU" sz="2000" dirty="0" err="1" smtClean="0"/>
              <a:t>molochites</a:t>
            </a:r>
            <a:r>
              <a:rPr lang="ru-RU" sz="2000" dirty="0" smtClean="0"/>
              <a:t> - </a:t>
            </a:r>
            <a:r>
              <a:rPr lang="ru-RU" sz="2000" dirty="0" err="1" smtClean="0"/>
              <a:t>мелохилес</a:t>
            </a:r>
            <a:r>
              <a:rPr lang="ru-RU" sz="2000" dirty="0" smtClean="0"/>
              <a:t>, </a:t>
            </a:r>
            <a:r>
              <a:rPr lang="ru-RU" sz="2000" dirty="0" err="1" smtClean="0"/>
              <a:t>мелохитес</a:t>
            </a:r>
            <a:r>
              <a:rPr lang="ru-RU" sz="2000" dirty="0" smtClean="0"/>
              <a:t>, </a:t>
            </a:r>
            <a:r>
              <a:rPr lang="ru-RU" sz="2000" dirty="0" err="1" smtClean="0"/>
              <a:t>молохитес</a:t>
            </a:r>
            <a:r>
              <a:rPr lang="ru-RU" sz="2000" dirty="0" smtClean="0"/>
              <a:t>. </a:t>
            </a:r>
            <a:r>
              <a:rPr lang="ru-RU" sz="2000" dirty="0"/>
              <a:t>Последняя форма дожила до XVIII в., пока не была вытеснена современным написанием малахит, предложенным шведским минералогом </a:t>
            </a:r>
            <a:r>
              <a:rPr lang="ru-RU" sz="2000" dirty="0" err="1"/>
              <a:t>Валлерием</a:t>
            </a:r>
            <a:r>
              <a:rPr lang="ru-RU" sz="2000" dirty="0"/>
              <a:t>. По составу малахит представляет собой водную углекислую соль меди - Cu</a:t>
            </a:r>
            <a:r>
              <a:rPr lang="ru-RU" sz="2000" baseline="-25000" dirty="0"/>
              <a:t>2</a:t>
            </a:r>
            <a:r>
              <a:rPr lang="ru-RU" sz="2000" dirty="0"/>
              <a:t>[CO</a:t>
            </a:r>
            <a:r>
              <a:rPr lang="ru-RU" sz="2000" baseline="-25000" dirty="0"/>
              <a:t>3</a:t>
            </a:r>
            <a:r>
              <a:rPr lang="ru-RU" sz="2000" dirty="0"/>
              <a:t>](OH)</a:t>
            </a:r>
            <a:r>
              <a:rPr lang="ru-RU" sz="2000" baseline="-25000" dirty="0"/>
              <a:t>2</a:t>
            </a:r>
            <a:r>
              <a:rPr lang="ru-RU" sz="2000" dirty="0"/>
              <a:t>.</a:t>
            </a:r>
          </a:p>
        </p:txBody>
      </p:sp>
      <p:sp>
        <p:nvSpPr>
          <p:cNvPr id="4" name="Текст 3"/>
          <p:cNvSpPr>
            <a:spLocks noGrp="1"/>
          </p:cNvSpPr>
          <p:nvPr>
            <p:ph type="body" sz="half" idx="2"/>
          </p:nvPr>
        </p:nvSpPr>
        <p:spPr>
          <a:xfrm>
            <a:off x="2796248" y="5961685"/>
            <a:ext cx="1891867" cy="363651"/>
          </a:xfrm>
        </p:spPr>
        <p:txBody>
          <a:bodyPr/>
          <a:lstStyle/>
          <a:p>
            <a:r>
              <a:rPr lang="ru-RU" dirty="0" smtClean="0"/>
              <a:t>(По А</a:t>
            </a:r>
            <a:r>
              <a:rPr lang="en-US" dirty="0" smtClean="0"/>
              <a:t>.</a:t>
            </a:r>
            <a:r>
              <a:rPr lang="ru-RU" dirty="0" smtClean="0"/>
              <a:t>Е</a:t>
            </a:r>
            <a:r>
              <a:rPr lang="en-US" dirty="0" smtClean="0"/>
              <a:t>.</a:t>
            </a:r>
            <a:r>
              <a:rPr lang="ru-RU" dirty="0" smtClean="0"/>
              <a:t>Ферсману</a:t>
            </a:r>
            <a:r>
              <a:rPr lang="en-US" dirty="0" smtClean="0"/>
              <a:t>)</a:t>
            </a:r>
            <a:endParaRPr lang="ru-RU" dirty="0"/>
          </a:p>
        </p:txBody>
      </p:sp>
      <p:sp>
        <p:nvSpPr>
          <p:cNvPr id="6" name="AutoShape 2" descr="Картинки по запросу светло зеленый"/>
          <p:cNvSpPr>
            <a:spLocks noChangeAspect="1" noChangeArrowheads="1"/>
          </p:cNvSpPr>
          <p:nvPr/>
        </p:nvSpPr>
        <p:spPr bwMode="auto">
          <a:xfrm>
            <a:off x="33155" y="0"/>
            <a:ext cx="12158845"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0" name="Picture 6" descr="Картинки по запросу малахит"/>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60280" y="865031"/>
            <a:ext cx="6912406" cy="484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524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 y="0"/>
            <a:ext cx="12192001" cy="6858000"/>
          </a:xfrm>
          <a:prstGeom prst="rect">
            <a:avLst/>
          </a:prstGeom>
        </p:spPr>
      </p:pic>
      <p:sp>
        <p:nvSpPr>
          <p:cNvPr id="2" name="Заголовок 1"/>
          <p:cNvSpPr>
            <a:spLocks noGrp="1"/>
          </p:cNvSpPr>
          <p:nvPr>
            <p:ph type="title"/>
          </p:nvPr>
        </p:nvSpPr>
        <p:spPr>
          <a:xfrm>
            <a:off x="5457049" y="632205"/>
            <a:ext cx="6734951" cy="1095763"/>
          </a:xfrm>
        </p:spPr>
        <p:txBody>
          <a:bodyPr>
            <a:noAutofit/>
          </a:bodyPr>
          <a:lstStyle/>
          <a:p>
            <a:r>
              <a:rPr lang="ru-RU" sz="2000" dirty="0" smtClean="0">
                <a:latin typeface="+mn-lt"/>
              </a:rPr>
              <a:t>Первые изделия из малахита существовали еще века назад</a:t>
            </a:r>
            <a:r>
              <a:rPr lang="en-US" sz="2000" dirty="0" smtClean="0">
                <a:latin typeface="+mn-lt"/>
              </a:rPr>
              <a:t>,</a:t>
            </a:r>
            <a:r>
              <a:rPr lang="ru-RU" sz="2000" dirty="0" smtClean="0">
                <a:latin typeface="+mn-lt"/>
              </a:rPr>
              <a:t>но широкую известность он приобрел ближе к </a:t>
            </a:r>
            <a:r>
              <a:rPr lang="en-US" sz="2000" dirty="0" smtClean="0">
                <a:latin typeface="+mn-lt"/>
              </a:rPr>
              <a:t>XIII</a:t>
            </a:r>
            <a:r>
              <a:rPr lang="ru-RU" sz="2000" dirty="0" smtClean="0">
                <a:latin typeface="+mn-lt"/>
              </a:rPr>
              <a:t> веку</a:t>
            </a:r>
            <a:r>
              <a:rPr lang="en-US" sz="2000" dirty="0" smtClean="0">
                <a:latin typeface="+mn-lt"/>
              </a:rPr>
              <a:t>.</a:t>
            </a:r>
            <a:endParaRPr lang="ru-RU" sz="2000" dirty="0">
              <a:latin typeface="+mn-lt"/>
            </a:endParaRPr>
          </a:p>
        </p:txBody>
      </p:sp>
      <p:pic>
        <p:nvPicPr>
          <p:cNvPr id="9" name="Объект 8"/>
          <p:cNvPicPr>
            <a:picLocks noGrp="1" noChangeAspect="1"/>
          </p:cNvPicPr>
          <p:nvPr>
            <p:ph idx="1"/>
          </p:nvPr>
        </p:nvPicPr>
        <p:blipFill>
          <a:blip r:embed="rId3"/>
          <a:stretch>
            <a:fillRect/>
          </a:stretch>
        </p:blipFill>
        <p:spPr>
          <a:xfrm>
            <a:off x="1960243" y="632205"/>
            <a:ext cx="3496806" cy="4873625"/>
          </a:xfrm>
          <a:prstGeom prst="rect">
            <a:avLst/>
          </a:prstGeom>
        </p:spPr>
      </p:pic>
      <p:sp>
        <p:nvSpPr>
          <p:cNvPr id="7" name="Rectangle 3"/>
          <p:cNvSpPr>
            <a:spLocks noGrp="1" noChangeArrowheads="1"/>
          </p:cNvSpPr>
          <p:nvPr>
            <p:ph type="body" sz="half" idx="2"/>
          </p:nvPr>
        </p:nvSpPr>
        <p:spPr bwMode="auto">
          <a:xfrm>
            <a:off x="5457049" y="1843950"/>
            <a:ext cx="673495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00000"/>
              </a:lnSpc>
            </a:pPr>
            <a:r>
              <a:rPr lang="ru-RU" sz="2000" dirty="0">
                <a:latin typeface="+mn-lt"/>
              </a:rPr>
              <a:t>В течение многих лет анализом и обобще­нием результатов изучения </a:t>
            </a:r>
            <a:r>
              <a:rPr lang="ru-RU" sz="2000" dirty="0" err="1">
                <a:latin typeface="+mn-lt"/>
              </a:rPr>
              <a:t>Гумешевского</a:t>
            </a:r>
            <a:r>
              <a:rPr lang="ru-RU" sz="2000" dirty="0">
                <a:latin typeface="+mn-lt"/>
              </a:rPr>
              <a:t> и </a:t>
            </a:r>
            <a:r>
              <a:rPr lang="ru-RU" sz="2000" dirty="0" err="1">
                <a:latin typeface="+mn-lt"/>
              </a:rPr>
              <a:t>Меднорудянского</a:t>
            </a:r>
            <a:r>
              <a:rPr lang="ru-RU" sz="2000" dirty="0">
                <a:latin typeface="+mn-lt"/>
              </a:rPr>
              <a:t> месторождений занимался </a:t>
            </a:r>
            <a:r>
              <a:rPr lang="ru-RU" sz="2000" dirty="0" smtClean="0">
                <a:latin typeface="+mn-lt"/>
              </a:rPr>
              <a:t>профессор </a:t>
            </a:r>
            <a:r>
              <a:rPr lang="ru-RU" sz="2000" dirty="0">
                <a:latin typeface="+mn-lt"/>
              </a:rPr>
              <a:t> Свердловского горного института Г. Н. </a:t>
            </a:r>
            <a:r>
              <a:rPr lang="ru-RU" sz="2000" dirty="0" err="1">
                <a:latin typeface="+mn-lt"/>
              </a:rPr>
              <a:t>Вертушков</a:t>
            </a:r>
            <a:r>
              <a:rPr lang="ru-RU" sz="2000" dirty="0">
                <a:latin typeface="+mn-lt"/>
              </a:rPr>
              <a:t>. Им собран наиболее пол­ный материал о геологическом строении районов этих месторождений, об истории их открытия, изучения и разработке, о генези­се малахита и т. д</a:t>
            </a:r>
            <a:r>
              <a:rPr lang="ru-RU" sz="2000" dirty="0" smtClean="0">
                <a:latin typeface="+mn-lt"/>
              </a:rPr>
              <a:t>.</a:t>
            </a:r>
          </a:p>
          <a:p>
            <a:pPr lvl="0">
              <a:lnSpc>
                <a:spcPct val="100000"/>
              </a:lnSpc>
            </a:pPr>
            <a:r>
              <a:rPr lang="ru-RU" sz="2000" dirty="0">
                <a:latin typeface="+mn-lt"/>
              </a:rPr>
              <a:t>Специалисты установили, что все извест­ные в мире месторождения малахита отно­сятся к единому генетическому </a:t>
            </a:r>
            <a:r>
              <a:rPr lang="ru-RU" sz="2000" dirty="0" smtClean="0">
                <a:latin typeface="+mn-lt"/>
              </a:rPr>
              <a:t>типу. </a:t>
            </a:r>
            <a:r>
              <a:rPr lang="ru-RU" sz="2000" dirty="0">
                <a:latin typeface="+mn-lt"/>
              </a:rPr>
              <a:t>Г. Н. </a:t>
            </a:r>
            <a:endParaRPr lang="ru-RU" sz="2000" dirty="0" smtClean="0">
              <a:latin typeface="+mn-lt"/>
            </a:endParaRPr>
          </a:p>
        </p:txBody>
      </p:sp>
    </p:spTree>
    <p:extLst>
      <p:ext uri="{BB962C8B-B14F-4D97-AF65-F5344CB8AC3E}">
        <p14:creationId xmlns:p14="http://schemas.microsoft.com/office/powerpoint/2010/main" val="3673981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060"/>
            <a:ext cx="12193057" cy="6858594"/>
          </a:xfrm>
          <a:prstGeom prst="rect">
            <a:avLst/>
          </a:prstGeom>
        </p:spPr>
      </p:pic>
      <p:sp>
        <p:nvSpPr>
          <p:cNvPr id="2" name="Заголовок 1"/>
          <p:cNvSpPr>
            <a:spLocks noGrp="1"/>
          </p:cNvSpPr>
          <p:nvPr>
            <p:ph type="title"/>
          </p:nvPr>
        </p:nvSpPr>
        <p:spPr>
          <a:xfrm>
            <a:off x="1119981" y="2260242"/>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10520" b="10520"/>
          <a:stretch>
            <a:fillRect/>
          </a:stretch>
        </p:blipFill>
        <p:spPr>
          <a:xfrm>
            <a:off x="434661" y="987424"/>
            <a:ext cx="6172200" cy="4873625"/>
          </a:xfrm>
          <a:prstGeom prst="rect">
            <a:avLst/>
          </a:prstGeom>
        </p:spPr>
      </p:pic>
      <p:sp>
        <p:nvSpPr>
          <p:cNvPr id="4" name="Текст 3"/>
          <p:cNvSpPr>
            <a:spLocks noGrp="1"/>
          </p:cNvSpPr>
          <p:nvPr>
            <p:ph type="body" sz="half" idx="2"/>
          </p:nvPr>
        </p:nvSpPr>
        <p:spPr>
          <a:xfrm>
            <a:off x="6606862" y="987424"/>
            <a:ext cx="5586194" cy="4873625"/>
          </a:xfrm>
        </p:spPr>
        <p:txBody>
          <a:bodyPr>
            <a:noAutofit/>
          </a:bodyPr>
          <a:lstStyle/>
          <a:p>
            <a:r>
              <a:rPr lang="ru-RU" dirty="0"/>
              <a:t>Натрит - редкий минерал, карбонат. Природный безводный карбонат натрия — </a:t>
            </a:r>
            <a:r>
              <a:rPr lang="ru-RU" dirty="0" err="1"/>
              <a:t>натрит</a:t>
            </a:r>
            <a:r>
              <a:rPr lang="ru-RU" dirty="0"/>
              <a:t> описан как новый минерал </a:t>
            </a:r>
            <a:r>
              <a:rPr lang="ru-RU" dirty="0" err="1"/>
              <a:t>А.П.Хомяковым</a:t>
            </a:r>
            <a:r>
              <a:rPr lang="ru-RU" dirty="0"/>
              <a:t> в 1982 г. одновременно из </a:t>
            </a:r>
            <a:r>
              <a:rPr lang="ru-RU" dirty="0" err="1"/>
              <a:t>Ловозерского</a:t>
            </a:r>
            <a:r>
              <a:rPr lang="ru-RU" dirty="0"/>
              <a:t> (на этом материале выполнены основные исследования) и </a:t>
            </a:r>
            <a:r>
              <a:rPr lang="ru-RU" dirty="0" err="1"/>
              <a:t>Хибинского</a:t>
            </a:r>
            <a:r>
              <a:rPr lang="ru-RU" dirty="0"/>
              <a:t> массивов. В </a:t>
            </a:r>
            <a:r>
              <a:rPr lang="ru-RU" dirty="0" err="1"/>
              <a:t>Ловозерском</a:t>
            </a:r>
            <a:r>
              <a:rPr lang="ru-RU" dirty="0"/>
              <a:t> массиве он был первоначально обнаружен на </a:t>
            </a:r>
            <a:r>
              <a:rPr lang="ru-RU" dirty="0" err="1"/>
              <a:t>г.Карнасурт</a:t>
            </a:r>
            <a:r>
              <a:rPr lang="ru-RU" dirty="0"/>
              <a:t> в виде </a:t>
            </a:r>
            <a:r>
              <a:rPr lang="ru-RU" dirty="0" smtClean="0"/>
              <a:t>прожилки </a:t>
            </a:r>
            <a:r>
              <a:rPr lang="ru-RU" dirty="0"/>
              <a:t>мощностью до 1 см в </a:t>
            </a:r>
            <a:r>
              <a:rPr lang="ru-RU" dirty="0" err="1"/>
              <a:t>фойяите</a:t>
            </a:r>
            <a:r>
              <a:rPr lang="ru-RU" dirty="0"/>
              <a:t> (Хомяков, 1982г). Изученный образец представлял собой фрагмент </a:t>
            </a:r>
            <a:r>
              <a:rPr lang="ru-RU" dirty="0" smtClean="0"/>
              <a:t>прожилки, </a:t>
            </a:r>
            <a:r>
              <a:rPr lang="ru-RU" dirty="0"/>
              <a:t>представленный единым, судя по трещинкам </a:t>
            </a:r>
            <a:r>
              <a:rPr lang="en-US" dirty="0" smtClean="0"/>
              <a:t>,</a:t>
            </a:r>
            <a:r>
              <a:rPr lang="ru-RU" dirty="0" smtClean="0"/>
              <a:t>спайности </a:t>
            </a:r>
            <a:r>
              <a:rPr lang="ru-RU" dirty="0"/>
              <a:t>и границам двойников, монокристальным обособлением </a:t>
            </a:r>
            <a:r>
              <a:rPr lang="ru-RU" dirty="0" err="1"/>
              <a:t>натрита</a:t>
            </a:r>
            <a:r>
              <a:rPr lang="ru-RU" dirty="0"/>
              <a:t> площадью — 200 </a:t>
            </a:r>
            <a:r>
              <a:rPr lang="ru-RU" dirty="0" smtClean="0"/>
              <a:t>см2</a:t>
            </a:r>
            <a:r>
              <a:rPr lang="en-US" dirty="0"/>
              <a:t>,</a:t>
            </a:r>
            <a:r>
              <a:rPr lang="ru-RU" dirty="0" smtClean="0"/>
              <a:t> </a:t>
            </a:r>
            <a:r>
              <a:rPr lang="ru-RU" dirty="0"/>
              <a:t>с включениями вишневых зерен </a:t>
            </a:r>
            <a:r>
              <a:rPr lang="ru-RU" dirty="0" err="1"/>
              <a:t>виллиомита</a:t>
            </a:r>
            <a:r>
              <a:rPr lang="ru-RU" dirty="0"/>
              <a:t>, розоватых шестоватых кристалликов </a:t>
            </a:r>
            <a:r>
              <a:rPr lang="ru-RU" dirty="0" err="1"/>
              <a:t>виноградовита</a:t>
            </a:r>
            <a:r>
              <a:rPr lang="ru-RU" dirty="0"/>
              <a:t>, пластинок </a:t>
            </a:r>
            <a:r>
              <a:rPr lang="ru-RU" dirty="0" err="1"/>
              <a:t>троилита</a:t>
            </a:r>
            <a:r>
              <a:rPr lang="ru-RU" dirty="0"/>
              <a:t>; отмечалось развитие по </a:t>
            </a:r>
            <a:r>
              <a:rPr lang="ru-RU" dirty="0" err="1"/>
              <a:t>натриту</a:t>
            </a:r>
            <a:r>
              <a:rPr lang="ru-RU" dirty="0"/>
              <a:t> плотного тонкозернистого агрегата </a:t>
            </a:r>
            <a:r>
              <a:rPr lang="ru-RU" dirty="0" err="1"/>
              <a:t>термонатрита</a:t>
            </a:r>
            <a:r>
              <a:rPr lang="ru-RU" dirty="0"/>
              <a:t>. Натрит — прозрачный, бесцветный, желтоватый или розоватый минерал с совершенной спайностью и тусклым стеклянным блеском, по внешнему виду напоминающий кальцит. Позже значительные скопления </a:t>
            </a:r>
            <a:r>
              <a:rPr lang="ru-RU" dirty="0" err="1"/>
              <a:t>натрита</a:t>
            </a:r>
            <a:r>
              <a:rPr lang="ru-RU" dirty="0"/>
              <a:t> неоднократно встречались в </a:t>
            </a:r>
            <a:r>
              <a:rPr lang="ru-RU" dirty="0" err="1"/>
              <a:t>невыветрелых</a:t>
            </a:r>
            <a:r>
              <a:rPr lang="ru-RU" dirty="0"/>
              <a:t> </a:t>
            </a:r>
            <a:r>
              <a:rPr lang="ru-RU" dirty="0" err="1"/>
              <a:t>ультраагпаитовых</a:t>
            </a:r>
            <a:r>
              <a:rPr lang="ru-RU" dirty="0"/>
              <a:t> образованиях на горах </a:t>
            </a:r>
            <a:r>
              <a:rPr lang="ru-RU" dirty="0" err="1"/>
              <a:t>Карнасурт</a:t>
            </a:r>
            <a:r>
              <a:rPr lang="ru-RU" dirty="0"/>
              <a:t> и </a:t>
            </a:r>
            <a:r>
              <a:rPr lang="ru-RU" dirty="0" err="1"/>
              <a:t>Кедыкверпахк</a:t>
            </a:r>
            <a:r>
              <a:rPr lang="ru-RU" dirty="0"/>
              <a:t>. </a:t>
            </a:r>
          </a:p>
        </p:txBody>
      </p:sp>
    </p:spTree>
    <p:extLst>
      <p:ext uri="{BB962C8B-B14F-4D97-AF65-F5344CB8AC3E}">
        <p14:creationId xmlns:p14="http://schemas.microsoft.com/office/powerpoint/2010/main" val="3676836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6303169" y="2015544"/>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8248" b="8248"/>
          <a:stretch>
            <a:fillRect/>
          </a:stretch>
        </p:blipFill>
        <p:spPr>
          <a:prstGeom prst="rect">
            <a:avLst/>
          </a:prstGeom>
        </p:spPr>
      </p:pic>
      <p:sp>
        <p:nvSpPr>
          <p:cNvPr id="4" name="Текст 3"/>
          <p:cNvSpPr>
            <a:spLocks noGrp="1"/>
          </p:cNvSpPr>
          <p:nvPr>
            <p:ph type="body" sz="half" idx="2"/>
          </p:nvPr>
        </p:nvSpPr>
        <p:spPr>
          <a:xfrm>
            <a:off x="0" y="987425"/>
            <a:ext cx="4772025" cy="4881563"/>
          </a:xfrm>
        </p:spPr>
        <p:txBody>
          <a:bodyPr>
            <a:normAutofit/>
          </a:bodyPr>
          <a:lstStyle/>
          <a:p>
            <a:r>
              <a:rPr lang="ru-RU" sz="2000" dirty="0"/>
              <a:t>Оникс – разновидность </a:t>
            </a:r>
            <a:r>
              <a:rPr lang="ru-RU" sz="2000" dirty="0" smtClean="0"/>
              <a:t>агата</a:t>
            </a:r>
            <a:r>
              <a:rPr lang="ru-RU" sz="2000" dirty="0"/>
              <a:t> с прямыми плоскопараллельными полосками варьирующими главным образом от белого до чёрного. Название камня происходит от греч. </a:t>
            </a:r>
            <a:r>
              <a:rPr lang="ru-RU" sz="2000" dirty="0" err="1"/>
              <a:t>onyx</a:t>
            </a:r>
            <a:r>
              <a:rPr lang="ru-RU" sz="2000" dirty="0"/>
              <a:t> – "ноготь".</a:t>
            </a:r>
            <a:r>
              <a:rPr lang="ru-RU" sz="2000" dirty="0" err="1"/>
              <a:t>т.к</a:t>
            </a:r>
            <a:r>
              <a:rPr lang="ru-RU" sz="2000" dirty="0"/>
              <a:t>. по легенде оникс является срезанным ногтем Богини Афродиты превращенным в камень. Используется оникс как декоративно-поделочный материал для изготовления отделочной плитки, столешниц, инкрустации мозаичных </a:t>
            </a:r>
            <a:r>
              <a:rPr lang="ru-RU" sz="2000" dirty="0" err="1"/>
              <a:t>пано</a:t>
            </a:r>
            <a:r>
              <a:rPr lang="ru-RU" sz="2000" dirty="0"/>
              <a:t>, украшения интерьеров и др. Камнерезная промышленность выпускает вазы, подставки, шкатулки, кольца, перстни, браслеты, бусы, вставки в ювелирные изделия и т.д. </a:t>
            </a:r>
          </a:p>
        </p:txBody>
      </p:sp>
    </p:spTree>
    <p:extLst>
      <p:ext uri="{BB962C8B-B14F-4D97-AF65-F5344CB8AC3E}">
        <p14:creationId xmlns:p14="http://schemas.microsoft.com/office/powerpoint/2010/main" val="1515784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a:xfrm>
            <a:off x="7098920" y="2363273"/>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10520" b="10520"/>
          <a:stretch>
            <a:fillRect/>
          </a:stretch>
        </p:blipFill>
        <p:spPr>
          <a:prstGeom prst="rect">
            <a:avLst/>
          </a:prstGeom>
        </p:spPr>
      </p:pic>
      <p:sp>
        <p:nvSpPr>
          <p:cNvPr id="4" name="Текст 3"/>
          <p:cNvSpPr>
            <a:spLocks noGrp="1"/>
          </p:cNvSpPr>
          <p:nvPr>
            <p:ph type="body" sz="half" idx="2"/>
          </p:nvPr>
        </p:nvSpPr>
        <p:spPr>
          <a:xfrm>
            <a:off x="0" y="987425"/>
            <a:ext cx="4772025" cy="4881563"/>
          </a:xfrm>
        </p:spPr>
        <p:txBody>
          <a:bodyPr>
            <a:noAutofit/>
          </a:bodyPr>
          <a:lstStyle/>
          <a:p>
            <a:r>
              <a:rPr lang="ru-RU" sz="1800" dirty="0"/>
              <a:t>Опал — аморфный кремнезём, содержание воды обычно в пределах от 1 до 5 %, но иногда доходит до 20 % и максимально (редко) до 34 %. Часть воды все опалы теряют при высыхании. При нагревании одни разности опалов отдают главную часть воды до 100°С, другие - выше этой температуры. Этот минерал с давнего времени является драгоценным. Изделия с опалом имеют высокую стоимость и обладают невероятной красотой. К сожалению, опалесценция не усиливается при помощи огранки, поэтому камень обрабатывают другой техникой, которая делает его поверхность гладкой. Но изделия с данным минералом требуют постоянной носки, так как он может высохнуть. Ношение таких изделий требует осторожности: камень не должен контактировать со средствами для уборки, чистки и кислотами. </a:t>
            </a:r>
          </a:p>
        </p:txBody>
      </p:sp>
    </p:spTree>
    <p:extLst>
      <p:ext uri="{BB962C8B-B14F-4D97-AF65-F5344CB8AC3E}">
        <p14:creationId xmlns:p14="http://schemas.microsoft.com/office/powerpoint/2010/main" val="3231106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6516158" y="1824037"/>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t="10520" b="10520"/>
          <a:stretch>
            <a:fillRect/>
          </a:stretch>
        </p:blipFill>
        <p:spPr>
          <a:prstGeom prst="rect">
            <a:avLst/>
          </a:prstGeom>
        </p:spPr>
      </p:pic>
      <p:sp>
        <p:nvSpPr>
          <p:cNvPr id="4" name="Текст 3"/>
          <p:cNvSpPr>
            <a:spLocks noGrp="1"/>
          </p:cNvSpPr>
          <p:nvPr>
            <p:ph type="body" sz="half" idx="2"/>
          </p:nvPr>
        </p:nvSpPr>
        <p:spPr>
          <a:xfrm>
            <a:off x="-528" y="987425"/>
            <a:ext cx="4772554" cy="4881563"/>
          </a:xfrm>
        </p:spPr>
        <p:txBody>
          <a:bodyPr/>
          <a:lstStyle/>
          <a:p>
            <a:r>
              <a:rPr lang="ru-RU" sz="2000" dirty="0"/>
              <a:t>Рубин-драгоценный камень малинового цвета. </a:t>
            </a:r>
            <a:r>
              <a:rPr lang="ru-RU" sz="2000" dirty="0" smtClean="0"/>
              <a:t>Название рубин</a:t>
            </a:r>
            <a:r>
              <a:rPr lang="ru-RU" sz="2000" dirty="0"/>
              <a:t> происходит от латинского слова "</a:t>
            </a:r>
            <a:r>
              <a:rPr lang="ru-RU" sz="2000" dirty="0" err="1"/>
              <a:t>рубер</a:t>
            </a:r>
            <a:r>
              <a:rPr lang="ru-RU" sz="2000" dirty="0"/>
              <a:t>", означающего "красный". Рубины отличаются по цвету в диапазоне от розоватого до оранжевого, багрянистого и коричневато - красного, в зависимости от содержания в камне хрома и железа. Рубин – это один из самых дорогих драгоценных камней, а большие рубины более редкостны, чем соответствующие им по размеру алмазы</a:t>
            </a:r>
            <a:r>
              <a:rPr lang="ru-RU" sz="2000" dirty="0" smtClean="0"/>
              <a:t>. Рубин </a:t>
            </a:r>
            <a:r>
              <a:rPr lang="ru-RU" sz="2000" dirty="0"/>
              <a:t>применяется во основном в </a:t>
            </a:r>
            <a:r>
              <a:rPr lang="ru-RU" sz="2000" dirty="0" smtClean="0"/>
              <a:t>бижутерии</a:t>
            </a:r>
            <a:r>
              <a:rPr lang="en-US" sz="2000" dirty="0" smtClean="0"/>
              <a:t>.</a:t>
            </a:r>
            <a:endParaRPr lang="ru-RU" sz="2000" dirty="0"/>
          </a:p>
          <a:p>
            <a:endParaRPr lang="ru-RU" sz="2000" dirty="0"/>
          </a:p>
        </p:txBody>
      </p:sp>
    </p:spTree>
    <p:extLst>
      <p:ext uri="{BB962C8B-B14F-4D97-AF65-F5344CB8AC3E}">
        <p14:creationId xmlns:p14="http://schemas.microsoft.com/office/powerpoint/2010/main" val="379077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64"/>
            <a:ext cx="12192000" cy="6858163"/>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100834183"/>
              </p:ext>
            </p:extLst>
          </p:nvPr>
        </p:nvGraphicFramePr>
        <p:xfrm>
          <a:off x="1107584" y="719663"/>
          <a:ext cx="9955368" cy="5449315"/>
        </p:xfrm>
        <a:graphic>
          <a:graphicData uri="http://schemas.openxmlformats.org/drawingml/2006/table">
            <a:tbl>
              <a:tblPr firstRow="1" bandRow="1">
                <a:tableStyleId>{18603FDC-E32A-4AB5-989C-0864C3EAD2B8}</a:tableStyleId>
              </a:tblPr>
              <a:tblGrid>
                <a:gridCol w="2488842"/>
                <a:gridCol w="2488842"/>
                <a:gridCol w="2488842"/>
                <a:gridCol w="2488842"/>
              </a:tblGrid>
              <a:tr h="1089863">
                <a:tc>
                  <a:txBody>
                    <a:bodyPr/>
                    <a:lstStyle/>
                    <a:p>
                      <a:endParaRPr lang="ru-RU" dirty="0" smtClean="0"/>
                    </a:p>
                    <a:p>
                      <a:r>
                        <a:rPr lang="ru-RU" sz="2800" dirty="0" smtClean="0"/>
                        <a:t>          </a:t>
                      </a:r>
                      <a:r>
                        <a:rPr lang="ru-RU" sz="2800" dirty="0" smtClean="0">
                          <a:hlinkClick r:id="rId3" action="ppaction://hlinksldjump"/>
                        </a:rPr>
                        <a:t>Агат</a:t>
                      </a:r>
                      <a:endParaRPr lang="ru-RU" sz="2800" dirty="0" smtClean="0"/>
                    </a:p>
                  </a:txBody>
                  <a:tcPr/>
                </a:tc>
                <a:tc>
                  <a:txBody>
                    <a:bodyPr/>
                    <a:lstStyle/>
                    <a:p>
                      <a:endParaRPr lang="ru-RU" dirty="0" smtClean="0"/>
                    </a:p>
                    <a:p>
                      <a:r>
                        <a:rPr lang="ru-RU" sz="2800" dirty="0" smtClean="0"/>
                        <a:t>        </a:t>
                      </a:r>
                      <a:r>
                        <a:rPr lang="ru-RU" sz="2800" dirty="0" smtClean="0">
                          <a:hlinkClick r:id="rId4" action="ppaction://hlinksldjump"/>
                        </a:rPr>
                        <a:t>Глина</a:t>
                      </a:r>
                      <a:endParaRPr lang="ru-RU" sz="2800" dirty="0" smtClean="0"/>
                    </a:p>
                  </a:txBody>
                  <a:tcPr/>
                </a:tc>
                <a:tc>
                  <a:txBody>
                    <a:bodyPr/>
                    <a:lstStyle/>
                    <a:p>
                      <a:endParaRPr lang="ru-RU" dirty="0" smtClean="0"/>
                    </a:p>
                    <a:p>
                      <a:r>
                        <a:rPr lang="ru-RU" dirty="0" smtClean="0"/>
                        <a:t>           </a:t>
                      </a:r>
                      <a:r>
                        <a:rPr lang="ru-RU" sz="2800" dirty="0" smtClean="0">
                          <a:hlinkClick r:id="rId5" action="ppaction://hlinksldjump"/>
                        </a:rPr>
                        <a:t>Кварц</a:t>
                      </a:r>
                      <a:endParaRPr lang="ru-RU" dirty="0"/>
                    </a:p>
                  </a:txBody>
                  <a:tcPr/>
                </a:tc>
                <a:tc>
                  <a:txBody>
                    <a:bodyPr/>
                    <a:lstStyle/>
                    <a:p>
                      <a:endParaRPr lang="ru-RU" dirty="0" smtClean="0"/>
                    </a:p>
                    <a:p>
                      <a:r>
                        <a:rPr lang="ru-RU" sz="2800" dirty="0" smtClean="0"/>
                        <a:t>        </a:t>
                      </a:r>
                      <a:r>
                        <a:rPr lang="ru-RU" sz="2800" dirty="0" smtClean="0">
                          <a:hlinkClick r:id="rId6" action="ppaction://hlinksldjump"/>
                        </a:rPr>
                        <a:t>Оникс</a:t>
                      </a:r>
                      <a:endParaRPr lang="ru-RU" sz="2800" dirty="0"/>
                    </a:p>
                  </a:txBody>
                  <a:tcPr/>
                </a:tc>
              </a:tr>
              <a:tr h="1089863">
                <a:tc>
                  <a:txBody>
                    <a:bodyPr/>
                    <a:lstStyle/>
                    <a:p>
                      <a:endParaRPr lang="ru-RU" dirty="0" smtClean="0"/>
                    </a:p>
                    <a:p>
                      <a:r>
                        <a:rPr lang="ru-RU" b="1" dirty="0" smtClean="0"/>
                        <a:t>            </a:t>
                      </a:r>
                      <a:r>
                        <a:rPr lang="ru-RU" sz="2800" b="1" dirty="0" smtClean="0">
                          <a:hlinkClick r:id="rId7" action="ppaction://hlinksldjump"/>
                        </a:rPr>
                        <a:t>Азурит</a:t>
                      </a:r>
                      <a:endParaRPr lang="ru-RU" b="1" dirty="0"/>
                    </a:p>
                  </a:txBody>
                  <a:tcPr/>
                </a:tc>
                <a:tc>
                  <a:txBody>
                    <a:bodyPr/>
                    <a:lstStyle/>
                    <a:p>
                      <a:endParaRPr lang="ru-RU" dirty="0" smtClean="0"/>
                    </a:p>
                    <a:p>
                      <a:r>
                        <a:rPr lang="ru-RU" sz="2800" b="1" dirty="0" smtClean="0"/>
                        <a:t>      </a:t>
                      </a:r>
                      <a:r>
                        <a:rPr lang="ru-RU" sz="2800" b="1" dirty="0" smtClean="0">
                          <a:hlinkClick r:id="rId8" action="ppaction://hlinksldjump"/>
                        </a:rPr>
                        <a:t>Жадеит</a:t>
                      </a:r>
                      <a:endParaRPr lang="ru-RU" sz="2800" b="1" dirty="0"/>
                    </a:p>
                  </a:txBody>
                  <a:tcPr/>
                </a:tc>
                <a:tc>
                  <a:txBody>
                    <a:bodyPr/>
                    <a:lstStyle/>
                    <a:p>
                      <a:endParaRPr lang="ru-RU" dirty="0" smtClean="0"/>
                    </a:p>
                    <a:p>
                      <a:r>
                        <a:rPr lang="ru-RU" sz="2800" b="1" dirty="0" smtClean="0"/>
                        <a:t>     </a:t>
                      </a:r>
                      <a:r>
                        <a:rPr lang="ru-RU" sz="2800" b="1" baseline="0" dirty="0" smtClean="0"/>
                        <a:t> </a:t>
                      </a:r>
                      <a:r>
                        <a:rPr lang="ru-RU" sz="2800" b="1" dirty="0" smtClean="0">
                          <a:hlinkClick r:id="rId9" action="ppaction://hlinksldjump"/>
                        </a:rPr>
                        <a:t>Лазулит</a:t>
                      </a:r>
                      <a:endParaRPr lang="ru-RU" sz="2800" b="1" dirty="0"/>
                    </a:p>
                  </a:txBody>
                  <a:tcPr/>
                </a:tc>
                <a:tc>
                  <a:txBody>
                    <a:bodyPr/>
                    <a:lstStyle/>
                    <a:p>
                      <a:endParaRPr lang="ru-RU" dirty="0" smtClean="0"/>
                    </a:p>
                    <a:p>
                      <a:r>
                        <a:rPr lang="ru-RU" sz="2800" b="1" dirty="0" smtClean="0"/>
                        <a:t>        </a:t>
                      </a:r>
                      <a:r>
                        <a:rPr lang="ru-RU" sz="2800" b="1" dirty="0" smtClean="0">
                          <a:hlinkClick r:id="rId10" action="ppaction://hlinksldjump"/>
                        </a:rPr>
                        <a:t>Опал</a:t>
                      </a:r>
                      <a:endParaRPr lang="ru-RU" sz="2800" b="1" dirty="0"/>
                    </a:p>
                  </a:txBody>
                  <a:tcPr/>
                </a:tc>
              </a:tr>
              <a:tr h="1089863">
                <a:tc>
                  <a:txBody>
                    <a:bodyPr/>
                    <a:lstStyle/>
                    <a:p>
                      <a:endParaRPr lang="ru-RU" dirty="0" smtClean="0"/>
                    </a:p>
                    <a:p>
                      <a:r>
                        <a:rPr lang="ru-RU" sz="2800" b="1" baseline="0" dirty="0"/>
                        <a:t> </a:t>
                      </a:r>
                      <a:r>
                        <a:rPr lang="ru-RU" sz="2800" b="1" baseline="0" dirty="0" smtClean="0"/>
                        <a:t>       </a:t>
                      </a:r>
                      <a:r>
                        <a:rPr lang="ru-RU" sz="2800" b="1" baseline="0" dirty="0" smtClean="0">
                          <a:hlinkClick r:id="rId11" action="ppaction://hlinksldjump"/>
                        </a:rPr>
                        <a:t>Алмаз</a:t>
                      </a:r>
                      <a:endParaRPr lang="ru-RU" sz="2800" b="1" dirty="0" smtClean="0"/>
                    </a:p>
                  </a:txBody>
                  <a:tcPr/>
                </a:tc>
                <a:tc>
                  <a:txBody>
                    <a:bodyPr/>
                    <a:lstStyle/>
                    <a:p>
                      <a:endParaRPr lang="ru-RU" dirty="0" smtClean="0"/>
                    </a:p>
                    <a:p>
                      <a:r>
                        <a:rPr lang="ru-RU" sz="2800" b="1" dirty="0" smtClean="0"/>
                        <a:t>      </a:t>
                      </a:r>
                      <a:r>
                        <a:rPr lang="ru-RU" sz="2800" b="1" dirty="0" smtClean="0">
                          <a:hlinkClick r:id="rId12" action="ppaction://hlinksldjump"/>
                        </a:rPr>
                        <a:t>Жемчуг</a:t>
                      </a:r>
                      <a:endParaRPr lang="ru-RU" sz="2800" b="1" dirty="0"/>
                    </a:p>
                  </a:txBody>
                  <a:tcPr/>
                </a:tc>
                <a:tc>
                  <a:txBody>
                    <a:bodyPr/>
                    <a:lstStyle/>
                    <a:p>
                      <a:endParaRPr lang="ru-RU" dirty="0" smtClean="0"/>
                    </a:p>
                    <a:p>
                      <a:r>
                        <a:rPr lang="ru-RU" sz="2800" b="1" dirty="0" smtClean="0"/>
                        <a:t>      </a:t>
                      </a:r>
                      <a:r>
                        <a:rPr lang="ru-RU" sz="2800" b="1" dirty="0" smtClean="0">
                          <a:hlinkClick r:id="rId13" action="ppaction://hlinksldjump"/>
                        </a:rPr>
                        <a:t>Лазурит</a:t>
                      </a:r>
                      <a:endParaRPr lang="ru-RU" sz="2800" b="1" dirty="0"/>
                    </a:p>
                  </a:txBody>
                  <a:tcPr/>
                </a:tc>
                <a:tc>
                  <a:txBody>
                    <a:bodyPr/>
                    <a:lstStyle/>
                    <a:p>
                      <a:endParaRPr lang="ru-RU" dirty="0" smtClean="0"/>
                    </a:p>
                    <a:p>
                      <a:r>
                        <a:rPr lang="ru-RU" sz="2800" b="1" dirty="0" smtClean="0"/>
                        <a:t>        </a:t>
                      </a:r>
                      <a:r>
                        <a:rPr lang="ru-RU" sz="2800" b="1" dirty="0" smtClean="0">
                          <a:hlinkClick r:id="rId14" action="ppaction://hlinksldjump"/>
                        </a:rPr>
                        <a:t>Рубин</a:t>
                      </a:r>
                      <a:endParaRPr lang="ru-RU" sz="2800" b="1" dirty="0"/>
                    </a:p>
                  </a:txBody>
                  <a:tcPr/>
                </a:tc>
              </a:tr>
              <a:tr h="1089863">
                <a:tc>
                  <a:txBody>
                    <a:bodyPr/>
                    <a:lstStyle/>
                    <a:p>
                      <a:endParaRPr lang="ru-RU" sz="2800" b="1" dirty="0" smtClean="0">
                        <a:latin typeface="+mn-lt"/>
                      </a:endParaRPr>
                    </a:p>
                    <a:p>
                      <a:r>
                        <a:rPr lang="ru-RU" sz="2800" b="1" baseline="0" dirty="0" smtClean="0">
                          <a:latin typeface="+mn-lt"/>
                        </a:rPr>
                        <a:t>        </a:t>
                      </a:r>
                      <a:r>
                        <a:rPr lang="ru-RU" sz="2800" b="1" dirty="0" smtClean="0">
                          <a:hlinkClick r:id="rId15" action="ppaction://hlinksldjump"/>
                        </a:rPr>
                        <a:t>Апатит</a:t>
                      </a:r>
                      <a:endParaRPr lang="ru-RU" sz="2800" b="1" dirty="0"/>
                    </a:p>
                  </a:txBody>
                  <a:tcPr/>
                </a:tc>
                <a:tc>
                  <a:txBody>
                    <a:bodyPr/>
                    <a:lstStyle/>
                    <a:p>
                      <a:endParaRPr lang="ru-RU" dirty="0" smtClean="0"/>
                    </a:p>
                    <a:p>
                      <a:r>
                        <a:rPr lang="ru-RU" sz="2800" b="1" dirty="0" smtClean="0"/>
                        <a:t>      </a:t>
                      </a:r>
                      <a:r>
                        <a:rPr lang="ru-RU" sz="2800" b="1" dirty="0" smtClean="0">
                          <a:hlinkClick r:id="rId16" action="ppaction://hlinksldjump"/>
                        </a:rPr>
                        <a:t>Изумруд</a:t>
                      </a:r>
                      <a:endParaRPr lang="ru-RU" sz="2800" b="1" dirty="0"/>
                    </a:p>
                  </a:txBody>
                  <a:tcPr/>
                </a:tc>
                <a:tc>
                  <a:txBody>
                    <a:bodyPr/>
                    <a:lstStyle/>
                    <a:p>
                      <a:endParaRPr lang="ru-RU" dirty="0" smtClean="0"/>
                    </a:p>
                    <a:p>
                      <a:r>
                        <a:rPr lang="ru-RU" sz="2800" b="1" dirty="0" smtClean="0"/>
                        <a:t>     </a:t>
                      </a:r>
                      <a:r>
                        <a:rPr lang="ru-RU" sz="2800" b="1" baseline="0" dirty="0" smtClean="0"/>
                        <a:t> </a:t>
                      </a:r>
                      <a:r>
                        <a:rPr lang="ru-RU" sz="2800" b="1" dirty="0" smtClean="0">
                          <a:hlinkClick r:id="rId17" action="ppaction://hlinksldjump"/>
                        </a:rPr>
                        <a:t>Малахит</a:t>
                      </a:r>
                      <a:endParaRPr lang="ru-RU" sz="2800" b="1" dirty="0"/>
                    </a:p>
                  </a:txBody>
                  <a:tcPr/>
                </a:tc>
                <a:tc>
                  <a:txBody>
                    <a:bodyPr/>
                    <a:lstStyle/>
                    <a:p>
                      <a:endParaRPr lang="ru-RU" sz="2000" b="1" dirty="0" smtClean="0"/>
                    </a:p>
                    <a:p>
                      <a:r>
                        <a:rPr lang="ru-RU" sz="2800" b="1" dirty="0" smtClean="0"/>
                        <a:t>      </a:t>
                      </a:r>
                      <a:r>
                        <a:rPr lang="ru-RU" sz="2800" b="1" dirty="0" smtClean="0">
                          <a:hlinkClick r:id="rId18" action="ppaction://hlinksldjump"/>
                        </a:rPr>
                        <a:t>Сапфир</a:t>
                      </a:r>
                      <a:endParaRPr lang="ru-RU" sz="2800" b="1" dirty="0"/>
                    </a:p>
                  </a:txBody>
                  <a:tcPr/>
                </a:tc>
              </a:tr>
              <a:tr h="1089863">
                <a:tc>
                  <a:txBody>
                    <a:bodyPr/>
                    <a:lstStyle/>
                    <a:p>
                      <a:endParaRPr lang="ru-RU" dirty="0" smtClean="0"/>
                    </a:p>
                    <a:p>
                      <a:r>
                        <a:rPr lang="ru-RU" sz="2800" b="1" baseline="0" dirty="0"/>
                        <a:t> </a:t>
                      </a:r>
                      <a:r>
                        <a:rPr lang="ru-RU" sz="2800" b="1" baseline="0" dirty="0" smtClean="0"/>
                        <a:t>      </a:t>
                      </a:r>
                      <a:r>
                        <a:rPr lang="ru-RU" sz="2800" b="1" baseline="0" dirty="0" smtClean="0">
                          <a:hlinkClick r:id="rId19" action="ppaction://hlinksldjump"/>
                        </a:rPr>
                        <a:t>Базальт</a:t>
                      </a:r>
                      <a:endParaRPr lang="ru-RU" sz="2800" b="1" dirty="0" smtClean="0"/>
                    </a:p>
                  </a:txBody>
                  <a:tcPr/>
                </a:tc>
                <a:tc>
                  <a:txBody>
                    <a:bodyPr/>
                    <a:lstStyle/>
                    <a:p>
                      <a:endParaRPr lang="ru-RU" dirty="0" smtClean="0"/>
                    </a:p>
                    <a:p>
                      <a:r>
                        <a:rPr lang="ru-RU" sz="2800" b="1" dirty="0" smtClean="0"/>
                        <a:t>      </a:t>
                      </a:r>
                      <a:r>
                        <a:rPr lang="ru-RU" sz="2800" b="1" dirty="0" smtClean="0">
                          <a:hlinkClick r:id="rId20" action="ppaction://hlinksldjump"/>
                        </a:rPr>
                        <a:t>Корунд</a:t>
                      </a:r>
                      <a:endParaRPr lang="ru-RU" sz="2800" b="1" dirty="0"/>
                    </a:p>
                  </a:txBody>
                  <a:tcPr/>
                </a:tc>
                <a:tc>
                  <a:txBody>
                    <a:bodyPr/>
                    <a:lstStyle/>
                    <a:p>
                      <a:endParaRPr lang="ru-RU" dirty="0" smtClean="0"/>
                    </a:p>
                    <a:p>
                      <a:r>
                        <a:rPr lang="ru-RU" sz="2800" b="1" dirty="0" smtClean="0"/>
                        <a:t>      </a:t>
                      </a:r>
                      <a:r>
                        <a:rPr lang="ru-RU" sz="2800" b="1" baseline="0" dirty="0" smtClean="0"/>
                        <a:t> </a:t>
                      </a:r>
                      <a:r>
                        <a:rPr lang="ru-RU" sz="2800" b="1" dirty="0" smtClean="0">
                          <a:hlinkClick r:id="rId21" action="ppaction://hlinksldjump"/>
                        </a:rPr>
                        <a:t>Натрит</a:t>
                      </a:r>
                      <a:endParaRPr lang="ru-RU" sz="2800" b="1" dirty="0"/>
                    </a:p>
                  </a:txBody>
                  <a:tcPr/>
                </a:tc>
                <a:tc>
                  <a:txBody>
                    <a:bodyPr/>
                    <a:lstStyle/>
                    <a:p>
                      <a:endParaRPr lang="ru-RU" dirty="0" smtClean="0"/>
                    </a:p>
                    <a:p>
                      <a:r>
                        <a:rPr lang="ru-RU" sz="2800" b="1" dirty="0" smtClean="0"/>
                        <a:t>        </a:t>
                      </a:r>
                      <a:r>
                        <a:rPr lang="ru-RU" sz="2800" b="1" dirty="0" smtClean="0">
                          <a:hlinkClick r:id="rId22" action="ppaction://hlinksldjump"/>
                        </a:rPr>
                        <a:t>Топаз</a:t>
                      </a:r>
                      <a:endParaRPr lang="ru-RU" sz="2800" b="1" dirty="0"/>
                    </a:p>
                  </a:txBody>
                  <a:tcPr/>
                </a:tc>
              </a:tr>
            </a:tbl>
          </a:graphicData>
        </a:graphic>
      </p:graphicFrame>
    </p:spTree>
    <p:extLst>
      <p:ext uri="{BB962C8B-B14F-4D97-AF65-F5344CB8AC3E}">
        <p14:creationId xmlns:p14="http://schemas.microsoft.com/office/powerpoint/2010/main" val="1467246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1266421" y="1858425"/>
            <a:ext cx="3932237" cy="1600200"/>
          </a:xfrm>
        </p:spPr>
        <p:txBody>
          <a:bodyPr/>
          <a:lstStyle/>
          <a:p>
            <a:endParaRPr lang="ru-RU" dirty="0"/>
          </a:p>
        </p:txBody>
      </p:sp>
      <p:pic>
        <p:nvPicPr>
          <p:cNvPr id="7" name="Рисунок 6"/>
          <p:cNvPicPr>
            <a:picLocks noGrp="1" noChangeAspect="1"/>
          </p:cNvPicPr>
          <p:nvPr>
            <p:ph type="pic" idx="1"/>
          </p:nvPr>
        </p:nvPicPr>
        <p:blipFill>
          <a:blip r:embed="rId3"/>
          <a:srcRect t="10520" b="10520"/>
          <a:stretch>
            <a:fillRect/>
          </a:stretch>
        </p:blipFill>
        <p:spPr>
          <a:xfrm>
            <a:off x="396025" y="992187"/>
            <a:ext cx="6172200" cy="4873625"/>
          </a:xfrm>
          <a:prstGeom prst="rect">
            <a:avLst/>
          </a:prstGeom>
        </p:spPr>
      </p:pic>
      <p:sp>
        <p:nvSpPr>
          <p:cNvPr id="4" name="Текст 3"/>
          <p:cNvSpPr>
            <a:spLocks noGrp="1"/>
          </p:cNvSpPr>
          <p:nvPr>
            <p:ph type="body" sz="half" idx="2"/>
          </p:nvPr>
        </p:nvSpPr>
        <p:spPr>
          <a:xfrm>
            <a:off x="6568225" y="1021813"/>
            <a:ext cx="5699974" cy="4873625"/>
          </a:xfrm>
        </p:spPr>
        <p:txBody>
          <a:bodyPr>
            <a:normAutofit fontScale="92500" lnSpcReduction="10000"/>
          </a:bodyPr>
          <a:lstStyle/>
          <a:p>
            <a:r>
              <a:rPr lang="ru-RU" sz="2000" i="1" dirty="0" smtClean="0"/>
              <a:t>Сапфир</a:t>
            </a:r>
            <a:r>
              <a:rPr lang="ru-RU" sz="2000" i="1" dirty="0"/>
              <a:t> </a:t>
            </a:r>
            <a:r>
              <a:rPr lang="ru-RU" sz="2000" dirty="0"/>
              <a:t>– синяя сестра рубина. Рубин и сапфир - это одно и то же вещество, минерал </a:t>
            </a:r>
            <a:r>
              <a:rPr lang="ru-RU" sz="2000" dirty="0" smtClean="0"/>
              <a:t>корунд, </a:t>
            </a:r>
            <a:r>
              <a:rPr lang="ru-RU" sz="2000" dirty="0"/>
              <a:t>который находится на втором месте по твердости среди драгоценных камней после алмаза. Красный корунд известен как </a:t>
            </a:r>
            <a:r>
              <a:rPr lang="ru-RU" sz="2000" dirty="0" smtClean="0"/>
              <a:t>рубин, </a:t>
            </a:r>
            <a:r>
              <a:rPr lang="ru-RU" sz="2000" dirty="0"/>
              <a:t>а камни всех других цветов считаются сапфирами. Хотя синий и считается классическим цветом для сапфира, но </a:t>
            </a:r>
            <a:r>
              <a:rPr lang="ru-RU" sz="2000" dirty="0" smtClean="0"/>
              <a:t>фактически сапфиры</a:t>
            </a:r>
            <a:r>
              <a:rPr lang="ru-RU" sz="2000" dirty="0"/>
              <a:t> находят в широком диапазоне цветов, включая желтый, розовый и зеленый</a:t>
            </a:r>
            <a:r>
              <a:rPr lang="ru-RU" sz="2000" i="1" dirty="0"/>
              <a:t>.</a:t>
            </a:r>
            <a:r>
              <a:rPr lang="ru-RU" sz="2000" dirty="0"/>
              <a:t> В древнегреческом языке словом </a:t>
            </a:r>
            <a:r>
              <a:rPr lang="ru-RU" sz="2000" dirty="0" err="1"/>
              <a:t>σά</a:t>
            </a:r>
            <a:r>
              <a:rPr lang="ru-RU" sz="2000" dirty="0"/>
              <a:t>πφειρος (sappheiros) называли любой ценный синий камень. Именно поэтому вплоть до XIII века он был известен как </a:t>
            </a:r>
            <a:r>
              <a:rPr lang="ru-RU" sz="2000" dirty="0" err="1"/>
              <a:t>лазурит.Сапфир</a:t>
            </a:r>
            <a:r>
              <a:rPr lang="ru-RU" sz="2000" dirty="0"/>
              <a:t> поистине королевский камень. Им традиционно украшали короны королей. Самый известный сапфир "Святого Эдварда" украшает </a:t>
            </a:r>
            <a:r>
              <a:rPr lang="ru-RU" sz="2000" dirty="0" err="1"/>
              <a:t>навершие</a:t>
            </a:r>
            <a:r>
              <a:rPr lang="ru-RU" sz="2000" dirty="0"/>
              <a:t> британской короны, в самом сердце креста. Сапфир относится к драгоценным камням высшей категории, используется в ювелирном деле, главным образом в качестве вставок в кольца, серьги, брошки и т.д.</a:t>
            </a:r>
          </a:p>
          <a:p>
            <a:endParaRPr lang="ru-RU" dirty="0"/>
          </a:p>
        </p:txBody>
      </p:sp>
    </p:spTree>
    <p:extLst>
      <p:ext uri="{BB962C8B-B14F-4D97-AF65-F5344CB8AC3E}">
        <p14:creationId xmlns:p14="http://schemas.microsoft.com/office/powerpoint/2010/main" val="3346902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0" y="987425"/>
            <a:ext cx="5183188" cy="4873625"/>
          </a:xfrm>
        </p:spPr>
        <p:txBody>
          <a:bodyPr>
            <a:noAutofit/>
          </a:bodyPr>
          <a:lstStyle/>
          <a:p>
            <a:r>
              <a:rPr lang="ru-RU" sz="2000" dirty="0"/>
              <a:t>Топаз - полудрагоценный, </a:t>
            </a:r>
            <a:r>
              <a:rPr lang="ru-RU" sz="2000" dirty="0" smtClean="0"/>
              <a:t>прозрачный </a:t>
            </a:r>
            <a:r>
              <a:rPr lang="ru-RU" sz="2000" dirty="0"/>
              <a:t>камень самых разных оттенков. Топаз бывает красным, красновато-фиолетовым, розовым, голубым, синим, синевато-</a:t>
            </a:r>
            <a:r>
              <a:rPr lang="ru-RU" sz="2000" dirty="0" err="1"/>
              <a:t>зеленыме</a:t>
            </a:r>
            <a:r>
              <a:rPr lang="ru-RU" sz="2000" dirty="0"/>
              <a:t>, оранжевым, желтым, бесцветным и даже многоцветным. </a:t>
            </a:r>
            <a:r>
              <a:rPr lang="ru-RU" sz="2000" dirty="0" smtClean="0"/>
              <a:t>Откуда </a:t>
            </a:r>
            <a:r>
              <a:rPr lang="ru-RU" sz="2000" dirty="0"/>
              <a:t>происходит название этого камня — до сих пор неясно. Одна из версий гласит, что топаз — это санскритское слово, которое обозначает тепло и огонь. По другой же версии топаз получил свое название в честь острова в Греции. Данный камень отличается высокой плотностью. </a:t>
            </a:r>
            <a:r>
              <a:rPr lang="ru-RU" sz="2000" dirty="0" smtClean="0"/>
              <a:t>Топаз-очень частый гость в </a:t>
            </a:r>
            <a:r>
              <a:rPr lang="ru-RU" sz="2000" dirty="0" err="1" smtClean="0"/>
              <a:t>бижутерной</a:t>
            </a:r>
            <a:r>
              <a:rPr lang="ru-RU" sz="2000" dirty="0" smtClean="0"/>
              <a:t> продукции</a:t>
            </a:r>
            <a:r>
              <a:rPr lang="en-US" sz="2000" dirty="0" smtClean="0"/>
              <a:t>,</a:t>
            </a:r>
            <a:r>
              <a:rPr lang="ru-RU" sz="2000" dirty="0" smtClean="0"/>
              <a:t>поэтому благодаря своему бледному цвету заслужил прозвище</a:t>
            </a:r>
            <a:r>
              <a:rPr lang="en-US" sz="2000" dirty="0" smtClean="0"/>
              <a:t>”</a:t>
            </a:r>
            <a:r>
              <a:rPr lang="ru-RU" sz="2000" dirty="0" smtClean="0"/>
              <a:t>лунный камень</a:t>
            </a:r>
            <a:r>
              <a:rPr lang="en-US" sz="2000" dirty="0" smtClean="0"/>
              <a:t>”</a:t>
            </a:r>
            <a:endParaRPr lang="ru-RU" sz="2000" dirty="0"/>
          </a:p>
        </p:txBody>
      </p:sp>
      <p:pic>
        <p:nvPicPr>
          <p:cNvPr id="8" name="Рисунок 7"/>
          <p:cNvPicPr>
            <a:picLocks noGrp="1" noChangeAspect="1"/>
          </p:cNvPicPr>
          <p:nvPr>
            <p:ph type="pic" idx="1"/>
          </p:nvPr>
        </p:nvPicPr>
        <p:blipFill>
          <a:blip r:embed="rId3"/>
          <a:srcRect t="10520" b="10520"/>
          <a:stretch>
            <a:fillRect/>
          </a:stretch>
        </p:blipFill>
        <p:spPr>
          <a:prstGeom prst="rect">
            <a:avLst/>
          </a:prstGeom>
        </p:spPr>
      </p:pic>
    </p:spTree>
    <p:extLst>
      <p:ext uri="{BB962C8B-B14F-4D97-AF65-F5344CB8AC3E}">
        <p14:creationId xmlns:p14="http://schemas.microsoft.com/office/powerpoint/2010/main" val="1422481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060"/>
            <a:ext cx="12193057" cy="6858594"/>
          </a:xfrm>
          <a:prstGeom prst="rect">
            <a:avLst/>
          </a:prstGeom>
        </p:spPr>
      </p:pic>
      <p:sp>
        <p:nvSpPr>
          <p:cNvPr id="2" name="Заголовок 1"/>
          <p:cNvSpPr>
            <a:spLocks noGrp="1"/>
          </p:cNvSpPr>
          <p:nvPr>
            <p:ph type="title"/>
          </p:nvPr>
        </p:nvSpPr>
        <p:spPr>
          <a:xfrm>
            <a:off x="6713536" y="1824037"/>
            <a:ext cx="3932237" cy="1600200"/>
          </a:xfrm>
        </p:spPr>
        <p:txBody>
          <a:bodyPr/>
          <a:lstStyle/>
          <a:p>
            <a:endParaRPr lang="ru-RU" dirty="0"/>
          </a:p>
        </p:txBody>
      </p:sp>
      <p:pic>
        <p:nvPicPr>
          <p:cNvPr id="6" name="Рисунок 5"/>
          <p:cNvPicPr>
            <a:picLocks noGrp="1" noChangeAspect="1"/>
          </p:cNvPicPr>
          <p:nvPr>
            <p:ph type="pic" idx="1"/>
          </p:nvPr>
        </p:nvPicPr>
        <p:blipFill>
          <a:blip r:embed="rId3"/>
          <a:srcRect l="8049" r="8049"/>
          <a:stretch>
            <a:fillRect/>
          </a:stretch>
        </p:blipFill>
        <p:spPr>
          <a:prstGeom prst="rect">
            <a:avLst/>
          </a:prstGeom>
        </p:spPr>
      </p:pic>
      <p:sp>
        <p:nvSpPr>
          <p:cNvPr id="4" name="Текст 3"/>
          <p:cNvSpPr>
            <a:spLocks noGrp="1"/>
          </p:cNvSpPr>
          <p:nvPr>
            <p:ph type="body" sz="half" idx="2"/>
          </p:nvPr>
        </p:nvSpPr>
        <p:spPr>
          <a:xfrm>
            <a:off x="0" y="987425"/>
            <a:ext cx="4772025" cy="4881563"/>
          </a:xfrm>
        </p:spPr>
        <p:txBody>
          <a:bodyPr>
            <a:noAutofit/>
          </a:bodyPr>
          <a:lstStyle/>
          <a:p>
            <a:r>
              <a:rPr lang="ru-RU" sz="2000" dirty="0"/>
              <a:t>История этого минерала уходит в глубину веков. Топаз высоко ценился на Руси и в Европе в эпоху Ренессанса. Археологами были найдены предметы ритуального назначения, сделанные из этого камня. В Древней Индии особую популярность завоевал топаз желтого цвета, став культовым атрибутом. Не самый маленький камень, который был найден, находится в Петербургском музее. Его масса составляет 10 килограммов. В Украине был обнаружен топаз, масса которого составила 117 килограммов. Сегодня этот минерал очень популярен. </a:t>
            </a:r>
          </a:p>
        </p:txBody>
      </p:sp>
    </p:spTree>
    <p:extLst>
      <p:ext uri="{BB962C8B-B14F-4D97-AF65-F5344CB8AC3E}">
        <p14:creationId xmlns:p14="http://schemas.microsoft.com/office/powerpoint/2010/main" val="502886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529" y="-297"/>
            <a:ext cx="12193057" cy="6858594"/>
          </a:xfrm>
          <a:prstGeom prst="rect">
            <a:avLst/>
          </a:prstGeom>
        </p:spPr>
      </p:pic>
      <p:sp>
        <p:nvSpPr>
          <p:cNvPr id="5" name="Заголовок 4"/>
          <p:cNvSpPr>
            <a:spLocks noGrp="1"/>
          </p:cNvSpPr>
          <p:nvPr>
            <p:ph type="ctrTitle"/>
          </p:nvPr>
        </p:nvSpPr>
        <p:spPr>
          <a:xfrm>
            <a:off x="718806" y="0"/>
            <a:ext cx="10753858" cy="1365161"/>
          </a:xfrm>
        </p:spPr>
        <p:txBody>
          <a:bodyPr/>
          <a:lstStyle/>
          <a:p>
            <a:r>
              <a:rPr lang="ru-RU" dirty="0"/>
              <a:t>И</a:t>
            </a:r>
            <a:r>
              <a:rPr lang="ru-RU" dirty="0" smtClean="0"/>
              <a:t>сточники</a:t>
            </a:r>
            <a:endParaRPr lang="ru-RU" dirty="0"/>
          </a:p>
        </p:txBody>
      </p:sp>
      <p:sp>
        <p:nvSpPr>
          <p:cNvPr id="6" name="Подзаголовок 5"/>
          <p:cNvSpPr>
            <a:spLocks noGrp="1"/>
          </p:cNvSpPr>
          <p:nvPr>
            <p:ph type="subTitle" idx="1"/>
          </p:nvPr>
        </p:nvSpPr>
        <p:spPr>
          <a:xfrm>
            <a:off x="-529" y="1365161"/>
            <a:ext cx="12192529" cy="5492839"/>
          </a:xfrm>
        </p:spPr>
        <p:txBody>
          <a:bodyPr/>
          <a:lstStyle/>
          <a:p>
            <a:r>
              <a:rPr lang="en-US" dirty="0">
                <a:hlinkClick r:id="rId3"/>
              </a:rPr>
              <a:t>http://interesno.org.ua/25-interesnyh-faktov-ob-almazah</a:t>
            </a:r>
            <a:r>
              <a:rPr lang="en-US" dirty="0" smtClean="0">
                <a:hlinkClick r:id="rId3"/>
              </a:rPr>
              <a:t>/</a:t>
            </a:r>
            <a:endParaRPr lang="ru-RU" dirty="0" smtClean="0"/>
          </a:p>
          <a:p>
            <a:r>
              <a:rPr lang="en-US" dirty="0">
                <a:hlinkClick r:id="rId4"/>
              </a:rPr>
              <a:t>http://diamondexpert.ru/diamonds/origin</a:t>
            </a:r>
            <a:r>
              <a:rPr lang="en-US" dirty="0" smtClean="0">
                <a:hlinkClick r:id="rId4"/>
              </a:rPr>
              <a:t>/</a:t>
            </a:r>
            <a:endParaRPr lang="ru-RU" dirty="0" smtClean="0"/>
          </a:p>
          <a:p>
            <a:r>
              <a:rPr lang="en-US" dirty="0">
                <a:hlinkClick r:id="rId5"/>
              </a:rPr>
              <a:t>http://</a:t>
            </a:r>
            <a:r>
              <a:rPr lang="en-US" dirty="0" smtClean="0">
                <a:hlinkClick r:id="rId5"/>
              </a:rPr>
              <a:t>kristallov.net/azurit.html</a:t>
            </a:r>
            <a:endParaRPr lang="ru-RU" dirty="0" smtClean="0"/>
          </a:p>
          <a:p>
            <a:r>
              <a:rPr lang="en-US" dirty="0">
                <a:hlinkClick r:id="rId6"/>
              </a:rPr>
              <a:t>http://www.catalogmineralov.ru</a:t>
            </a:r>
            <a:r>
              <a:rPr lang="en-US" dirty="0" smtClean="0">
                <a:hlinkClick r:id="rId6"/>
              </a:rPr>
              <a:t>/</a:t>
            </a:r>
            <a:endParaRPr lang="ru-RU" dirty="0" smtClean="0"/>
          </a:p>
          <a:p>
            <a:r>
              <a:rPr lang="en-US" dirty="0">
                <a:hlinkClick r:id="rId7"/>
              </a:rPr>
              <a:t>http://</a:t>
            </a:r>
            <a:r>
              <a:rPr lang="en-US" dirty="0" smtClean="0">
                <a:hlinkClick r:id="rId7"/>
              </a:rPr>
              <a:t>jewellery.org.ua/stones/katalog-mineralov.htm</a:t>
            </a:r>
            <a:endParaRPr lang="ru-RU" dirty="0" smtClean="0"/>
          </a:p>
          <a:p>
            <a:r>
              <a:rPr lang="en-US" dirty="0">
                <a:hlinkClick r:id="rId8"/>
              </a:rPr>
              <a:t>http://mineralcatalog.com.ua</a:t>
            </a:r>
            <a:r>
              <a:rPr lang="en-US" dirty="0" smtClean="0">
                <a:hlinkClick r:id="rId8"/>
              </a:rPr>
              <a:t>/</a:t>
            </a:r>
            <a:endParaRPr lang="ru-RU" dirty="0" smtClean="0"/>
          </a:p>
          <a:p>
            <a:r>
              <a:rPr lang="en-US" dirty="0">
                <a:hlinkClick r:id="rId9"/>
              </a:rPr>
              <a:t>https://sokolov.ru/blog/gems/rubin-dragocennii-kamen</a:t>
            </a:r>
            <a:r>
              <a:rPr lang="en-US" dirty="0" smtClean="0">
                <a:hlinkClick r:id="rId9"/>
              </a:rPr>
              <a:t>/</a:t>
            </a:r>
            <a:endParaRPr lang="ru-RU" dirty="0" smtClean="0"/>
          </a:p>
          <a:p>
            <a:r>
              <a:rPr lang="en-US" dirty="0">
                <a:hlinkClick r:id="rId10"/>
              </a:rPr>
              <a:t>http://</a:t>
            </a:r>
            <a:r>
              <a:rPr lang="en-US" dirty="0" smtClean="0">
                <a:hlinkClick r:id="rId10"/>
              </a:rPr>
              <a:t>www.jeland.ru/dragocennye-kamni/rubiny-ih-istoriya-i-proishozhdenie.htm</a:t>
            </a:r>
            <a:endParaRPr lang="ru-RU" dirty="0" smtClean="0"/>
          </a:p>
          <a:p>
            <a:r>
              <a:rPr lang="en-US" dirty="0">
                <a:hlinkClick r:id="rId11"/>
              </a:rPr>
              <a:t>http://</a:t>
            </a:r>
            <a:r>
              <a:rPr lang="en-US" dirty="0" smtClean="0">
                <a:hlinkClick r:id="rId11"/>
              </a:rPr>
              <a:t>mindraw.web.ru/mineral_Corund3.htm</a:t>
            </a:r>
            <a:endParaRPr lang="ru-RU" dirty="0" smtClean="0"/>
          </a:p>
          <a:p>
            <a:r>
              <a:rPr lang="en-US" dirty="0">
                <a:hlinkClick r:id="rId12"/>
              </a:rPr>
              <a:t>http://</a:t>
            </a:r>
            <a:r>
              <a:rPr lang="en-US" dirty="0" smtClean="0">
                <a:hlinkClick r:id="rId12"/>
              </a:rPr>
              <a:t>www.inmoment.ru/magic/healing/ruby.html</a:t>
            </a:r>
            <a:endParaRPr lang="ru-RU" dirty="0" smtClean="0"/>
          </a:p>
          <a:p>
            <a:r>
              <a:rPr lang="en-US" dirty="0">
                <a:hlinkClick r:id="rId13"/>
              </a:rPr>
              <a:t>http://www.gold585.ru/customers/publications</a:t>
            </a:r>
            <a:r>
              <a:rPr lang="en-US" dirty="0" smtClean="0">
                <a:hlinkClick r:id="rId13"/>
              </a:rPr>
              <a:t>/</a:t>
            </a:r>
            <a:endParaRPr lang="ru-RU" dirty="0" smtClean="0"/>
          </a:p>
          <a:p>
            <a:endParaRPr lang="ru-RU" dirty="0"/>
          </a:p>
        </p:txBody>
      </p:sp>
    </p:spTree>
    <p:extLst>
      <p:ext uri="{BB962C8B-B14F-4D97-AF65-F5344CB8AC3E}">
        <p14:creationId xmlns:p14="http://schemas.microsoft.com/office/powerpoint/2010/main" val="1924833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0"/>
            <a:ext cx="12192000" cy="6857999"/>
          </a:xfrm>
          <a:prstGeom prst="rect">
            <a:avLst/>
          </a:prstGeom>
        </p:spPr>
      </p:pic>
      <p:sp>
        <p:nvSpPr>
          <p:cNvPr id="5" name="Заголовок 4"/>
          <p:cNvSpPr>
            <a:spLocks noGrp="1"/>
          </p:cNvSpPr>
          <p:nvPr>
            <p:ph type="title"/>
          </p:nvPr>
        </p:nvSpPr>
        <p:spPr>
          <a:xfrm>
            <a:off x="158838" y="1166249"/>
            <a:ext cx="12033162" cy="1490730"/>
          </a:xfrm>
        </p:spPr>
        <p:txBody>
          <a:bodyPr>
            <a:noAutofit/>
          </a:bodyPr>
          <a:lstStyle/>
          <a:p>
            <a:r>
              <a:rPr lang="ru-RU" sz="2800" dirty="0" smtClean="0">
                <a:latin typeface="+mn-lt"/>
              </a:rPr>
              <a:t>Агаты прославились по всему миру за уникальные узоры</a:t>
            </a:r>
            <a:r>
              <a:rPr lang="en-US" sz="2800" dirty="0" smtClean="0">
                <a:latin typeface="+mn-lt"/>
              </a:rPr>
              <a:t>,</a:t>
            </a:r>
            <a:r>
              <a:rPr lang="ru-RU" sz="2800" dirty="0" smtClean="0">
                <a:latin typeface="+mn-lt"/>
              </a:rPr>
              <a:t>вырисовываемые на них самой природой</a:t>
            </a:r>
            <a:r>
              <a:rPr lang="en-US" sz="2800" dirty="0" smtClean="0">
                <a:latin typeface="+mn-lt"/>
              </a:rPr>
              <a:t>.</a:t>
            </a:r>
            <a:r>
              <a:rPr lang="ru-RU" sz="2800" dirty="0">
                <a:latin typeface="+mn-lt"/>
              </a:rPr>
              <a:t>П</a:t>
            </a:r>
            <a:r>
              <a:rPr lang="ru-RU" sz="2800" dirty="0" smtClean="0">
                <a:latin typeface="+mn-lt"/>
              </a:rPr>
              <a:t>роисхождение этих камней и первое место нахождения до сих пор неизвестно</a:t>
            </a:r>
            <a:r>
              <a:rPr lang="en-US" sz="2800" dirty="0" smtClean="0">
                <a:latin typeface="+mn-lt"/>
              </a:rPr>
              <a:t>.</a:t>
            </a:r>
            <a:endParaRPr lang="ru-RU" sz="2800" dirty="0">
              <a:latin typeface="+mn-lt"/>
            </a:endParaRPr>
          </a:p>
        </p:txBody>
      </p:sp>
      <p:sp>
        <p:nvSpPr>
          <p:cNvPr id="7" name="Текст 6"/>
          <p:cNvSpPr>
            <a:spLocks noGrp="1"/>
          </p:cNvSpPr>
          <p:nvPr>
            <p:ph type="body" sz="half" idx="2"/>
          </p:nvPr>
        </p:nvSpPr>
        <p:spPr>
          <a:xfrm>
            <a:off x="4444083" y="333767"/>
            <a:ext cx="3303833" cy="772020"/>
          </a:xfrm>
        </p:spPr>
        <p:txBody>
          <a:bodyPr>
            <a:noAutofit/>
          </a:bodyPr>
          <a:lstStyle/>
          <a:p>
            <a:r>
              <a:rPr lang="ru-RU" sz="3200" dirty="0" smtClean="0"/>
              <a:t>Происхождение</a:t>
            </a:r>
            <a:endParaRPr lang="ru-RU" sz="3200" dirty="0"/>
          </a:p>
        </p:txBody>
      </p:sp>
      <p:pic>
        <p:nvPicPr>
          <p:cNvPr id="11" name="Рисунок 10"/>
          <p:cNvPicPr>
            <a:picLocks noGrp="1" noChangeAspect="1"/>
          </p:cNvPicPr>
          <p:nvPr>
            <p:ph type="pic" idx="1"/>
          </p:nvPr>
        </p:nvPicPr>
        <p:blipFill>
          <a:blip r:embed="rId3"/>
          <a:srcRect l="6666" r="6666"/>
          <a:stretch>
            <a:fillRect/>
          </a:stretch>
        </p:blipFill>
        <p:spPr>
          <a:xfrm>
            <a:off x="6645968" y="2656978"/>
            <a:ext cx="5125791" cy="4047371"/>
          </a:xfrm>
          <a:prstGeom prst="rect">
            <a:avLst/>
          </a:prstGeom>
        </p:spPr>
      </p:pic>
      <p:pic>
        <p:nvPicPr>
          <p:cNvPr id="2" name="Рисунок 1"/>
          <p:cNvPicPr>
            <a:picLocks noChangeAspect="1"/>
          </p:cNvPicPr>
          <p:nvPr/>
        </p:nvPicPr>
        <p:blipFill>
          <a:blip r:embed="rId4"/>
          <a:stretch>
            <a:fillRect/>
          </a:stretch>
        </p:blipFill>
        <p:spPr>
          <a:xfrm>
            <a:off x="862886" y="2656979"/>
            <a:ext cx="4920196" cy="4047371"/>
          </a:xfrm>
          <a:prstGeom prst="rect">
            <a:avLst/>
          </a:prstGeom>
        </p:spPr>
      </p:pic>
    </p:spTree>
    <p:extLst>
      <p:ext uri="{BB962C8B-B14F-4D97-AF65-F5344CB8AC3E}">
        <p14:creationId xmlns:p14="http://schemas.microsoft.com/office/powerpoint/2010/main" val="1042235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2" name="Заголовок 1"/>
          <p:cNvSpPr>
            <a:spLocks noGrp="1"/>
          </p:cNvSpPr>
          <p:nvPr>
            <p:ph type="title"/>
          </p:nvPr>
        </p:nvSpPr>
        <p:spPr>
          <a:xfrm>
            <a:off x="839788" y="457200"/>
            <a:ext cx="3932237" cy="714777"/>
          </a:xfrm>
        </p:spPr>
        <p:txBody>
          <a:bodyPr/>
          <a:lstStyle/>
          <a:p>
            <a:r>
              <a:rPr lang="ru-RU" dirty="0" smtClean="0"/>
              <a:t>Факты</a:t>
            </a:r>
            <a:endParaRPr lang="ru-RU" dirty="0"/>
          </a:p>
        </p:txBody>
      </p:sp>
      <p:pic>
        <p:nvPicPr>
          <p:cNvPr id="6" name="Рисунок 5"/>
          <p:cNvPicPr>
            <a:picLocks noGrp="1" noChangeAspect="1"/>
          </p:cNvPicPr>
          <p:nvPr>
            <p:ph type="pic" idx="1"/>
          </p:nvPr>
        </p:nvPicPr>
        <p:blipFill>
          <a:blip r:embed="rId3"/>
          <a:srcRect t="12586" b="12586"/>
          <a:stretch>
            <a:fillRect/>
          </a:stretch>
        </p:blipFill>
        <p:spPr>
          <a:xfrm>
            <a:off x="6834495" y="1171977"/>
            <a:ext cx="4520893" cy="4689073"/>
          </a:xfrm>
          <a:prstGeom prst="rect">
            <a:avLst/>
          </a:prstGeom>
        </p:spPr>
      </p:pic>
      <p:sp>
        <p:nvSpPr>
          <p:cNvPr id="4" name="Текст 3"/>
          <p:cNvSpPr>
            <a:spLocks noGrp="1"/>
          </p:cNvSpPr>
          <p:nvPr>
            <p:ph type="body" sz="half" idx="2"/>
          </p:nvPr>
        </p:nvSpPr>
        <p:spPr>
          <a:xfrm>
            <a:off x="839788" y="1171977"/>
            <a:ext cx="5908742" cy="4689073"/>
          </a:xfrm>
        </p:spPr>
        <p:txBody>
          <a:bodyPr>
            <a:normAutofit lnSpcReduction="10000"/>
          </a:bodyPr>
          <a:lstStyle/>
          <a:p>
            <a:r>
              <a:rPr lang="ru-RU" sz="2600" dirty="0"/>
              <a:t>Агат относится к семейству кварцевых минералов. Был впервые обнаружен где-то в 3-м или 4-м веке до нашей эры. Теофраст, греческий философ, назвал камень в честь реки </a:t>
            </a:r>
            <a:r>
              <a:rPr lang="ru-RU" sz="2600" dirty="0" err="1"/>
              <a:t>Ахатес</a:t>
            </a:r>
            <a:r>
              <a:rPr lang="ru-RU" sz="2600" dirty="0"/>
              <a:t>, в которой он был найден, которая находится в Италии на острове Сицилия, но река была переименована и теперь известна как </a:t>
            </a:r>
            <a:r>
              <a:rPr lang="ru-RU" sz="2600" dirty="0" err="1"/>
              <a:t>Дирилло</a:t>
            </a:r>
            <a:r>
              <a:rPr lang="ru-RU" sz="2600" dirty="0"/>
              <a:t>. Агат существует в широком диапазоне цветов и узоров. Хотя некоторые цвета встречаются чаще, чем другие, почти любой Агат будет разноцветным, благодаря уникальному диапазону цветов.</a:t>
            </a:r>
          </a:p>
          <a:p>
            <a:endParaRPr lang="ru-RU" dirty="0"/>
          </a:p>
        </p:txBody>
      </p:sp>
    </p:spTree>
    <p:extLst>
      <p:ext uri="{BB962C8B-B14F-4D97-AF65-F5344CB8AC3E}">
        <p14:creationId xmlns:p14="http://schemas.microsoft.com/office/powerpoint/2010/main" val="558292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94"/>
            <a:ext cx="12193057" cy="6858594"/>
          </a:xfrm>
          <a:prstGeom prst="rect">
            <a:avLst/>
          </a:prstGeom>
        </p:spPr>
      </p:pic>
      <p:sp>
        <p:nvSpPr>
          <p:cNvPr id="2" name="Заголовок 1"/>
          <p:cNvSpPr>
            <a:spLocks noGrp="1"/>
          </p:cNvSpPr>
          <p:nvPr>
            <p:ph type="title"/>
          </p:nvPr>
        </p:nvSpPr>
        <p:spPr>
          <a:xfrm>
            <a:off x="39966" y="0"/>
            <a:ext cx="2838462" cy="1154851"/>
          </a:xfrm>
        </p:spPr>
        <p:txBody>
          <a:bodyPr>
            <a:noAutofit/>
          </a:bodyPr>
          <a:lstStyle/>
          <a:p>
            <a:r>
              <a:rPr lang="ru-RU" sz="2400" b="1" dirty="0" smtClean="0"/>
              <a:t>Происхождение названия и свойства</a:t>
            </a:r>
            <a:endParaRPr lang="ru-RU" sz="2400" b="1" dirty="0"/>
          </a:p>
        </p:txBody>
      </p:sp>
      <p:pic>
        <p:nvPicPr>
          <p:cNvPr id="6" name="Рисунок 5"/>
          <p:cNvPicPr>
            <a:picLocks noGrp="1" noChangeAspect="1"/>
          </p:cNvPicPr>
          <p:nvPr>
            <p:ph type="pic" idx="1"/>
          </p:nvPr>
        </p:nvPicPr>
        <p:blipFill>
          <a:blip r:embed="rId3"/>
          <a:srcRect t="10520" b="10520"/>
          <a:stretch>
            <a:fillRect/>
          </a:stretch>
        </p:blipFill>
        <p:spPr>
          <a:xfrm>
            <a:off x="6096528" y="1154257"/>
            <a:ext cx="5183002" cy="4602599"/>
          </a:xfrm>
          <a:prstGeom prst="rect">
            <a:avLst/>
          </a:prstGeom>
        </p:spPr>
      </p:pic>
      <p:sp>
        <p:nvSpPr>
          <p:cNvPr id="4" name="Текст 3"/>
          <p:cNvSpPr>
            <a:spLocks noGrp="1"/>
          </p:cNvSpPr>
          <p:nvPr>
            <p:ph type="body" sz="half" idx="2"/>
          </p:nvPr>
        </p:nvSpPr>
        <p:spPr>
          <a:xfrm>
            <a:off x="0" y="1154257"/>
            <a:ext cx="5756856" cy="4602599"/>
          </a:xfrm>
        </p:spPr>
        <p:txBody>
          <a:bodyPr>
            <a:noAutofit/>
          </a:bodyPr>
          <a:lstStyle/>
          <a:p>
            <a:r>
              <a:rPr lang="ru-RU" sz="2400" dirty="0"/>
              <a:t>Азурит (от франц. </a:t>
            </a:r>
            <a:r>
              <a:rPr lang="ru-RU" sz="2400" dirty="0" err="1"/>
              <a:t>azur</a:t>
            </a:r>
            <a:r>
              <a:rPr lang="ru-RU" sz="2400" dirty="0"/>
              <a:t> - лазурь) - минерал, основной карбонат меди, состав которого может быть выражен химической формулой 2Cu [СО3] × </a:t>
            </a:r>
            <a:r>
              <a:rPr lang="ru-RU" sz="2400" dirty="0" err="1"/>
              <a:t>Сu</a:t>
            </a:r>
            <a:r>
              <a:rPr lang="ru-RU" sz="2400" dirty="0"/>
              <a:t>[ОН]2. (сод. 55,2 </a:t>
            </a:r>
            <a:r>
              <a:rPr lang="ru-RU" sz="2400" dirty="0" err="1"/>
              <a:t>Cu</a:t>
            </a:r>
            <a:r>
              <a:rPr lang="ru-RU" sz="2400" dirty="0"/>
              <a:t>). При поиске и разведке месторождений выделения азурита могут служить поисковым признаком на медь. Употребляется также для изготовления синего минерального пигмент для иконописи. В аммиаке растворяется с окрашиванием раствора в голубой цвет. Поведение в кислотах: азурит растворяется в соляной кислоте </a:t>
            </a:r>
            <a:r>
              <a:rPr lang="ru-RU" sz="2400" dirty="0" smtClean="0"/>
              <a:t>. </a:t>
            </a:r>
            <a:endParaRPr lang="ru-RU" sz="2400" dirty="0"/>
          </a:p>
        </p:txBody>
      </p:sp>
    </p:spTree>
    <p:extLst>
      <p:ext uri="{BB962C8B-B14F-4D97-AF65-F5344CB8AC3E}">
        <p14:creationId xmlns:p14="http://schemas.microsoft.com/office/powerpoint/2010/main" val="573915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5060"/>
            <a:ext cx="12193057" cy="6858594"/>
          </a:xfrm>
          <a:prstGeom prst="rect">
            <a:avLst/>
          </a:prstGeom>
        </p:spPr>
      </p:pic>
      <p:sp>
        <p:nvSpPr>
          <p:cNvPr id="2" name="Заголовок 1"/>
          <p:cNvSpPr>
            <a:spLocks noGrp="1"/>
          </p:cNvSpPr>
          <p:nvPr>
            <p:ph type="title"/>
          </p:nvPr>
        </p:nvSpPr>
        <p:spPr>
          <a:xfrm>
            <a:off x="0" y="-5060"/>
            <a:ext cx="3644721" cy="1344463"/>
          </a:xfrm>
        </p:spPr>
        <p:txBody>
          <a:bodyPr/>
          <a:lstStyle/>
          <a:p>
            <a:r>
              <a:rPr lang="ru-RU" dirty="0" smtClean="0"/>
              <a:t>Факты</a:t>
            </a:r>
            <a:endParaRPr lang="ru-RU" dirty="0"/>
          </a:p>
        </p:txBody>
      </p:sp>
      <p:pic>
        <p:nvPicPr>
          <p:cNvPr id="6" name="Рисунок 5"/>
          <p:cNvPicPr>
            <a:picLocks noGrp="1" noChangeAspect="1"/>
          </p:cNvPicPr>
          <p:nvPr>
            <p:ph type="pic" idx="1"/>
          </p:nvPr>
        </p:nvPicPr>
        <p:blipFill>
          <a:blip r:embed="rId3"/>
          <a:srcRect l="7970" r="7970"/>
          <a:stretch>
            <a:fillRect/>
          </a:stretch>
        </p:blipFill>
        <p:spPr>
          <a:prstGeom prst="rect">
            <a:avLst/>
          </a:prstGeom>
        </p:spPr>
      </p:pic>
      <p:sp>
        <p:nvSpPr>
          <p:cNvPr id="4" name="Текст 3"/>
          <p:cNvSpPr>
            <a:spLocks noGrp="1"/>
          </p:cNvSpPr>
          <p:nvPr>
            <p:ph type="body" sz="half" idx="2"/>
          </p:nvPr>
        </p:nvSpPr>
        <p:spPr>
          <a:xfrm>
            <a:off x="-1056" y="1339403"/>
            <a:ext cx="4773082" cy="4529585"/>
          </a:xfrm>
        </p:spPr>
        <p:txBody>
          <a:bodyPr>
            <a:normAutofit/>
          </a:bodyPr>
          <a:lstStyle/>
          <a:p>
            <a:r>
              <a:rPr lang="ru-RU" sz="2400" dirty="0" smtClean="0"/>
              <a:t>Азурит </a:t>
            </a:r>
            <a:r>
              <a:rPr lang="ru-RU" sz="2400" dirty="0"/>
              <a:t>используется для выплавки меди, для изготовления синей краски, как поделочный камень и как коллекционный минерал.</a:t>
            </a:r>
          </a:p>
          <a:p>
            <a:r>
              <a:rPr lang="ru-RU" sz="2400" dirty="0"/>
              <a:t>Самый крупный экземпляр азурита хранится в Американском музее естественной истории в </a:t>
            </a:r>
            <a:r>
              <a:rPr lang="ru-RU" sz="2400" dirty="0" smtClean="0"/>
              <a:t>Нью-Йорке. </a:t>
            </a:r>
            <a:r>
              <a:rPr lang="ru-RU" sz="2400" dirty="0"/>
              <a:t>Называется он «Поющий камень» и его масса составляет четыре с половиной тонны, найден был в шахте «</a:t>
            </a:r>
            <a:r>
              <a:rPr lang="ru-RU" sz="2400" dirty="0" err="1"/>
              <a:t>Коппер</a:t>
            </a:r>
            <a:r>
              <a:rPr lang="ru-RU" sz="2400" dirty="0"/>
              <a:t> </a:t>
            </a:r>
            <a:r>
              <a:rPr lang="ru-RU" sz="2400" dirty="0" err="1"/>
              <a:t>Куин</a:t>
            </a:r>
            <a:r>
              <a:rPr lang="ru-RU" sz="2400" dirty="0"/>
              <a:t>» </a:t>
            </a:r>
            <a:r>
              <a:rPr lang="ru-RU" sz="2400" dirty="0" smtClean="0"/>
              <a:t>, </a:t>
            </a:r>
            <a:r>
              <a:rPr lang="ru-RU" sz="2400" dirty="0"/>
              <a:t>штат </a:t>
            </a:r>
            <a:r>
              <a:rPr lang="ru-RU" sz="2400" dirty="0" smtClean="0"/>
              <a:t>Аризона.</a:t>
            </a:r>
            <a:endParaRPr lang="ru-RU" sz="2400" dirty="0"/>
          </a:p>
        </p:txBody>
      </p:sp>
    </p:spTree>
    <p:extLst>
      <p:ext uri="{BB962C8B-B14F-4D97-AF65-F5344CB8AC3E}">
        <p14:creationId xmlns:p14="http://schemas.microsoft.com/office/powerpoint/2010/main" val="1553054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0"/>
            <a:ext cx="12193057" cy="6877912"/>
          </a:xfrm>
          <a:prstGeom prst="rect">
            <a:avLst/>
          </a:prstGeom>
        </p:spPr>
      </p:pic>
      <p:sp>
        <p:nvSpPr>
          <p:cNvPr id="2" name="Заголовок 1"/>
          <p:cNvSpPr>
            <a:spLocks noGrp="1"/>
          </p:cNvSpPr>
          <p:nvPr>
            <p:ph type="title"/>
          </p:nvPr>
        </p:nvSpPr>
        <p:spPr>
          <a:xfrm>
            <a:off x="4178802" y="73601"/>
            <a:ext cx="3109893" cy="864599"/>
          </a:xfrm>
        </p:spPr>
        <p:txBody>
          <a:bodyPr/>
          <a:lstStyle/>
          <a:p>
            <a:r>
              <a:rPr lang="ru-RU" dirty="0" smtClean="0"/>
              <a:t>Происхождение</a:t>
            </a:r>
            <a:endParaRPr lang="ru-RU" dirty="0"/>
          </a:p>
        </p:txBody>
      </p:sp>
      <p:sp>
        <p:nvSpPr>
          <p:cNvPr id="4" name="Текст 3"/>
          <p:cNvSpPr>
            <a:spLocks noGrp="1"/>
          </p:cNvSpPr>
          <p:nvPr>
            <p:ph type="body" sz="half" idx="2"/>
          </p:nvPr>
        </p:nvSpPr>
        <p:spPr>
          <a:xfrm>
            <a:off x="0" y="929584"/>
            <a:ext cx="12192000" cy="1840120"/>
          </a:xfrm>
        </p:spPr>
        <p:txBody>
          <a:bodyPr>
            <a:noAutofit/>
          </a:bodyPr>
          <a:lstStyle/>
          <a:p>
            <a:r>
              <a:rPr lang="ru-RU" sz="2400" dirty="0"/>
              <a:t>О происхождении и возрасте алмазов до сих пор нет точных научных данных. Ученые придерживаются разных </a:t>
            </a:r>
            <a:r>
              <a:rPr lang="ru-RU" sz="2400" dirty="0" smtClean="0"/>
              <a:t>гипотез. </a:t>
            </a:r>
            <a:r>
              <a:rPr lang="ru-RU" sz="2400" dirty="0"/>
              <a:t>Большинство склоняются к магматической и мантийной теориям, к тому, что атомы углерода под большим давлением </a:t>
            </a:r>
            <a:r>
              <a:rPr lang="ru-RU" sz="2400" dirty="0" smtClean="0"/>
              <a:t>и </a:t>
            </a:r>
            <a:r>
              <a:rPr lang="ru-RU" sz="2400" dirty="0"/>
              <a:t>на большой </a:t>
            </a:r>
            <a:r>
              <a:rPr lang="ru-RU" sz="2400" dirty="0" smtClean="0"/>
              <a:t>глубине </a:t>
            </a:r>
            <a:r>
              <a:rPr lang="ru-RU" sz="2400" dirty="0"/>
              <a:t>формируют кубическую кристаллическую решетку — собственно </a:t>
            </a:r>
            <a:r>
              <a:rPr lang="ru-RU" sz="2400" dirty="0" smtClean="0"/>
              <a:t>алмаз</a:t>
            </a:r>
            <a:r>
              <a:rPr lang="en-US" sz="2400" dirty="0" smtClean="0"/>
              <a:t>.</a:t>
            </a:r>
            <a:r>
              <a:rPr lang="ru-RU" sz="2400" dirty="0"/>
              <a:t> Возраст алмазов, по данным некоторых исследований, оценивается от 900 миллионов до 4,25 миллиардов лет.</a:t>
            </a:r>
          </a:p>
        </p:txBody>
      </p:sp>
      <p:pic>
        <p:nvPicPr>
          <p:cNvPr id="6" name="Рисунок 5"/>
          <p:cNvPicPr>
            <a:picLocks noChangeAspect="1"/>
          </p:cNvPicPr>
          <p:nvPr/>
        </p:nvPicPr>
        <p:blipFill>
          <a:blip r:embed="rId3"/>
          <a:stretch>
            <a:fillRect/>
          </a:stretch>
        </p:blipFill>
        <p:spPr>
          <a:xfrm>
            <a:off x="794073" y="2769704"/>
            <a:ext cx="4587445" cy="3631129"/>
          </a:xfrm>
          <a:prstGeom prst="rect">
            <a:avLst/>
          </a:prstGeom>
        </p:spPr>
      </p:pic>
      <p:pic>
        <p:nvPicPr>
          <p:cNvPr id="7" name="Рисунок 6"/>
          <p:cNvPicPr>
            <a:picLocks noChangeAspect="1"/>
          </p:cNvPicPr>
          <p:nvPr/>
        </p:nvPicPr>
        <p:blipFill>
          <a:blip r:embed="rId4"/>
          <a:stretch>
            <a:fillRect/>
          </a:stretch>
        </p:blipFill>
        <p:spPr>
          <a:xfrm>
            <a:off x="6510130" y="2769703"/>
            <a:ext cx="4767470" cy="3631129"/>
          </a:xfrm>
          <a:prstGeom prst="rect">
            <a:avLst/>
          </a:prstGeom>
        </p:spPr>
      </p:pic>
    </p:spTree>
    <p:extLst>
      <p:ext uri="{BB962C8B-B14F-4D97-AF65-F5344CB8AC3E}">
        <p14:creationId xmlns:p14="http://schemas.microsoft.com/office/powerpoint/2010/main" val="3217951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0"/>
            <a:ext cx="12193057" cy="6876884"/>
          </a:xfrm>
          <a:prstGeom prst="rect">
            <a:avLst/>
          </a:prstGeom>
        </p:spPr>
      </p:pic>
      <p:sp>
        <p:nvSpPr>
          <p:cNvPr id="2" name="Заголовок 1"/>
          <p:cNvSpPr>
            <a:spLocks noGrp="1"/>
          </p:cNvSpPr>
          <p:nvPr>
            <p:ph type="title"/>
          </p:nvPr>
        </p:nvSpPr>
        <p:spPr>
          <a:xfrm>
            <a:off x="0" y="0"/>
            <a:ext cx="3232597" cy="987425"/>
          </a:xfrm>
        </p:spPr>
        <p:txBody>
          <a:bodyPr/>
          <a:lstStyle/>
          <a:p>
            <a:r>
              <a:rPr lang="ru-RU" dirty="0" smtClean="0"/>
              <a:t>Интересные факты</a:t>
            </a:r>
            <a:endParaRPr lang="ru-RU" dirty="0"/>
          </a:p>
        </p:txBody>
      </p:sp>
      <p:sp>
        <p:nvSpPr>
          <p:cNvPr id="3" name="Рисунок 2"/>
          <p:cNvSpPr>
            <a:spLocks noGrp="1"/>
          </p:cNvSpPr>
          <p:nvPr>
            <p:ph type="pic" idx="1"/>
          </p:nvPr>
        </p:nvSpPr>
        <p:spPr>
          <a:xfrm>
            <a:off x="6040706" y="1438408"/>
            <a:ext cx="5238750" cy="3543301"/>
          </a:xfrm>
        </p:spPr>
      </p:sp>
      <p:sp>
        <p:nvSpPr>
          <p:cNvPr id="4" name="Текст 3"/>
          <p:cNvSpPr>
            <a:spLocks noGrp="1"/>
          </p:cNvSpPr>
          <p:nvPr>
            <p:ph type="body" sz="half" idx="2"/>
          </p:nvPr>
        </p:nvSpPr>
        <p:spPr>
          <a:xfrm>
            <a:off x="0" y="987425"/>
            <a:ext cx="6040706" cy="4873625"/>
          </a:xfrm>
        </p:spPr>
        <p:txBody>
          <a:bodyPr>
            <a:normAutofit lnSpcReduction="10000"/>
          </a:bodyPr>
          <a:lstStyle/>
          <a:p>
            <a:r>
              <a:rPr lang="ru-RU" sz="2000" dirty="0" smtClean="0"/>
              <a:t>Самые часто находимые алмазы-коричневые</a:t>
            </a:r>
          </a:p>
          <a:p>
            <a:r>
              <a:rPr lang="ru-RU" sz="2000" dirty="0" smtClean="0"/>
              <a:t>Алмаз размером с Луну был найден в космосе и назван Люси-это отсылка к песне </a:t>
            </a:r>
            <a:r>
              <a:rPr lang="en-US" sz="2000" dirty="0" smtClean="0"/>
              <a:t>“</a:t>
            </a:r>
            <a:r>
              <a:rPr lang="ru-RU" sz="2000" dirty="0" smtClean="0"/>
              <a:t>Битлз</a:t>
            </a:r>
            <a:r>
              <a:rPr lang="en-US" sz="2000" dirty="0" smtClean="0"/>
              <a:t>”</a:t>
            </a:r>
            <a:r>
              <a:rPr lang="ru-RU" sz="2000" dirty="0" smtClean="0"/>
              <a:t> </a:t>
            </a:r>
            <a:r>
              <a:rPr lang="en-US" sz="2000" dirty="0" smtClean="0"/>
              <a:t>“</a:t>
            </a:r>
            <a:r>
              <a:rPr lang="ru-RU" sz="2000" dirty="0" smtClean="0"/>
              <a:t>Люси в небесах с алмазами</a:t>
            </a:r>
            <a:r>
              <a:rPr lang="en-US" sz="2000" dirty="0" smtClean="0"/>
              <a:t>”</a:t>
            </a:r>
            <a:r>
              <a:rPr lang="ru-RU" sz="2000" dirty="0" smtClean="0"/>
              <a:t>  </a:t>
            </a:r>
          </a:p>
          <a:p>
            <a:r>
              <a:rPr lang="ru-RU" sz="2000" dirty="0" smtClean="0"/>
              <a:t>На ювелирные изделия используют только 20% алмазов</a:t>
            </a:r>
            <a:r>
              <a:rPr lang="en-US" sz="2000" dirty="0" smtClean="0"/>
              <a:t>,</a:t>
            </a:r>
            <a:r>
              <a:rPr lang="ru-RU" sz="2000" dirty="0" smtClean="0"/>
              <a:t>остальные 80 используются в промышленных целях</a:t>
            </a:r>
          </a:p>
          <a:p>
            <a:r>
              <a:rPr lang="ru-RU" sz="2000" dirty="0" smtClean="0"/>
              <a:t>В 2012 году одной швейцарской мастерской было изготовлено кольцо из цельного бриллианта весом 150 карат и стоимостью </a:t>
            </a:r>
            <a:r>
              <a:rPr lang="en-US" sz="2000" dirty="0" smtClean="0"/>
              <a:t>$</a:t>
            </a:r>
            <a:r>
              <a:rPr lang="ru-RU" sz="2000" dirty="0" smtClean="0"/>
              <a:t>70 млн</a:t>
            </a:r>
          </a:p>
          <a:p>
            <a:r>
              <a:rPr lang="ru-RU" sz="2000" dirty="0" smtClean="0"/>
              <a:t>Ученый</a:t>
            </a:r>
            <a:r>
              <a:rPr lang="en-US" sz="2000" dirty="0" smtClean="0"/>
              <a:t>,</a:t>
            </a:r>
            <a:r>
              <a:rPr lang="ru-RU" sz="2000" dirty="0" smtClean="0"/>
              <a:t>разработавший способ синтеза алмазов</a:t>
            </a:r>
            <a:r>
              <a:rPr lang="en-US" sz="2000" dirty="0" smtClean="0"/>
              <a:t>,</a:t>
            </a:r>
            <a:r>
              <a:rPr lang="ru-RU" sz="2000" dirty="0" smtClean="0"/>
              <a:t> получил в качестве премии всего </a:t>
            </a:r>
            <a:r>
              <a:rPr lang="en-US" sz="2000" dirty="0" smtClean="0"/>
              <a:t>$</a:t>
            </a:r>
            <a:r>
              <a:rPr lang="ru-RU" sz="2000" dirty="0" smtClean="0"/>
              <a:t>10 </a:t>
            </a:r>
            <a:r>
              <a:rPr lang="ru-RU" sz="2000" dirty="0" err="1" smtClean="0"/>
              <a:t>тыс</a:t>
            </a:r>
            <a:endParaRPr lang="en-US" sz="2000" dirty="0" smtClean="0"/>
          </a:p>
          <a:p>
            <a:r>
              <a:rPr lang="ru-RU" sz="2000" dirty="0" smtClean="0"/>
              <a:t>Ученые в Мексике создают алмазы из текилы</a:t>
            </a:r>
          </a:p>
          <a:p>
            <a:r>
              <a:rPr lang="ru-RU" sz="2000" dirty="0" smtClean="0"/>
              <a:t>Алмазы настолько плотное</a:t>
            </a:r>
            <a:r>
              <a:rPr lang="en-US" sz="2000" dirty="0" smtClean="0"/>
              <a:t>,</a:t>
            </a:r>
            <a:r>
              <a:rPr lang="ru-RU" sz="2000" dirty="0" smtClean="0"/>
              <a:t>что свет</a:t>
            </a:r>
            <a:r>
              <a:rPr lang="en-US" sz="2000" dirty="0" smtClean="0"/>
              <a:t>,</a:t>
            </a:r>
            <a:r>
              <a:rPr lang="ru-RU" sz="2000" dirty="0" smtClean="0"/>
              <a:t>проходя через них</a:t>
            </a:r>
            <a:r>
              <a:rPr lang="en-US" sz="2000" dirty="0" smtClean="0"/>
              <a:t>,</a:t>
            </a:r>
            <a:r>
              <a:rPr lang="ru-RU" sz="2000" dirty="0" smtClean="0"/>
              <a:t> замедляется в 2 раза</a:t>
            </a:r>
          </a:p>
          <a:p>
            <a:endParaRPr lang="ru-RU" dirty="0"/>
          </a:p>
        </p:txBody>
      </p:sp>
      <p:pic>
        <p:nvPicPr>
          <p:cNvPr id="6" name="Рисунок 5"/>
          <p:cNvPicPr>
            <a:picLocks noChangeAspect="1"/>
          </p:cNvPicPr>
          <p:nvPr/>
        </p:nvPicPr>
        <p:blipFill>
          <a:blip r:embed="rId3"/>
          <a:stretch>
            <a:fillRect/>
          </a:stretch>
        </p:blipFill>
        <p:spPr>
          <a:xfrm>
            <a:off x="6040706" y="1438409"/>
            <a:ext cx="5238750" cy="3543300"/>
          </a:xfrm>
          <a:prstGeom prst="rect">
            <a:avLst/>
          </a:prstGeom>
        </p:spPr>
      </p:pic>
    </p:spTree>
    <p:extLst>
      <p:ext uri="{BB962C8B-B14F-4D97-AF65-F5344CB8AC3E}">
        <p14:creationId xmlns:p14="http://schemas.microsoft.com/office/powerpoint/2010/main" val="14576780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1721</Words>
  <Application>Microsoft Office PowerPoint</Application>
  <PresentationFormat>Широкоэкранный</PresentationFormat>
  <Paragraphs>110</Paragraphs>
  <Slides>33</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33</vt:i4>
      </vt:variant>
    </vt:vector>
  </HeadingPairs>
  <TitlesOfParts>
    <vt:vector size="37" baseType="lpstr">
      <vt:lpstr>Arial</vt:lpstr>
      <vt:lpstr>Calibri</vt:lpstr>
      <vt:lpstr>Calibri Light</vt:lpstr>
      <vt:lpstr>Тема Office</vt:lpstr>
      <vt:lpstr>Электронный словарь по теме “минералы”</vt:lpstr>
      <vt:lpstr>Эпоним</vt:lpstr>
      <vt:lpstr>Презентация PowerPoint</vt:lpstr>
      <vt:lpstr>Агаты прославились по всему миру за уникальные узоры,вырисовываемые на них самой природой.Происхождение этих камней и первое место нахождения до сих пор неизвестно.</vt:lpstr>
      <vt:lpstr>Факты</vt:lpstr>
      <vt:lpstr>Происхождение названия и свойства</vt:lpstr>
      <vt:lpstr>Факты</vt:lpstr>
      <vt:lpstr>Происхождение</vt:lpstr>
      <vt:lpstr>Интересные факты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Применение и факты</vt:lpstr>
      <vt:lpstr>Изумруд-это драгоценный камень 1 класса,особо чистые экземпляры которого стоят дороже алмазов. Изумруды бывают различных цветовых оттенков — от зелено-жёлтого,  до сине-зеленого, однако главный цвет обязательно является зеленым, иногда  вплоть до темно-зеленого. Слово «изумруд» происходит от персидско-арабского zumurrud, а также  от турецкого zümrüt. Раньше  в русском языке слово изумруд писали как изумрутъ. По известной классификации А. Е. Ферсмана минерал изумруд относится к камням-самоцветам первого порядка. В их число также входят алмаз, рубин, эвклаз, сапфир, александрит, хризоберилл, благородная шпинель.</vt:lpstr>
      <vt:lpstr>Презентация PowerPoint</vt:lpstr>
      <vt:lpstr>Презентация PowerPoint</vt:lpstr>
      <vt:lpstr>Кварц-это название группы минералов,различающихся по цвету,твердости,форме,месторождению и некоторым другим особенностях.Название кварц произошло от немецкого слова quarz(твердый), происхождение которого неясно. Многие даже не догадываются, что кварцевая семья включает в себя столько прославленных и популярных камней. Авантюрин, агат, аметист , горный хрусталь, морион, празем, розовый кварц, цитрин, сапфировый кварц, кошачий глаз, соколиный глаз, тигровый глаз все-эти камни являются представителями этого семейства.</vt:lpstr>
      <vt:lpstr>Презентация PowerPoint</vt:lpstr>
      <vt:lpstr>Презентация PowerPoint</vt:lpstr>
      <vt:lpstr>Презентация PowerPoint</vt:lpstr>
      <vt:lpstr>Малахит - один из красивейших минералов. Его окраска богата оттенками - вся палитра зеленых тонов от бирюзового) до густого темно-зеленого цвета. Название минерал получил, вероятно, за зеленую окраску, напоминающую цвет листьев мальвы (греч. malache - мальва), либо за небольшую твердость (греч. malakos- мягкий). В средневековой Европе и в Древней Руси латинское молохитес имело синоним - муррин. В ученом же обиходе в XVII в. пользовались вариациями плиниевского molochites - мелохилес, мелохитес, молохитес. Последняя форма дожила до XVIII в., пока не была вытеснена современным написанием малахит, предложенным шведским минералогом Валлерием. По составу малахит представляет собой водную углекислую соль меди - Cu2[CO3](OH)2.</vt:lpstr>
      <vt:lpstr>Первые изделия из малахита существовали еще века назад,но широкую известность он приобрел ближе к XIII веку.</vt:lpstr>
      <vt:lpstr>Презентация PowerPoint</vt:lpstr>
      <vt:lpstr>Презентация PowerPoint</vt:lpstr>
      <vt:lpstr>Презентация PowerPoint</vt:lpstr>
      <vt:lpstr>Презентация PowerPoint</vt:lpstr>
      <vt:lpstr>Презентация PowerPoint</vt:lpstr>
      <vt:lpstr>Топаз - полудрагоценный, прозрачный камень самых разных оттенков. Топаз бывает красным, красновато-фиолетовым, розовым, голубым, синим, синевато-зеленыме, оранжевым, желтым, бесцветным и даже многоцветным. Откуда происходит название этого камня — до сих пор неясно. Одна из версий гласит, что топаз — это санскритское слово, которое обозначает тепло и огонь. По другой же версии топаз получил свое название в честь острова в Греции. Данный камень отличается высокой плотностью. Топаз-очень частый гость в бижутерной продукции,поэтому благодаря своему бледному цвету заслужил прозвище”лунный камень”</vt:lpstr>
      <vt:lpstr>Презентация PowerPoint</vt:lpstr>
      <vt:lpstr>Источники</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Электронный словарь по теме “минералы”</dc:title>
  <dc:creator>Павел Головка</dc:creator>
  <cp:lastModifiedBy>Павел Головка</cp:lastModifiedBy>
  <cp:revision>38</cp:revision>
  <dcterms:created xsi:type="dcterms:W3CDTF">2016-11-24T15:17:30Z</dcterms:created>
  <dcterms:modified xsi:type="dcterms:W3CDTF">2016-12-15T21:14:21Z</dcterms:modified>
</cp:coreProperties>
</file>