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3" r:id="rId2"/>
    <p:sldId id="362" r:id="rId3"/>
    <p:sldId id="378" r:id="rId4"/>
    <p:sldId id="379" r:id="rId5"/>
    <p:sldId id="354" r:id="rId6"/>
    <p:sldId id="258" r:id="rId7"/>
    <p:sldId id="260" r:id="rId8"/>
    <p:sldId id="262" r:id="rId9"/>
    <p:sldId id="263" r:id="rId10"/>
    <p:sldId id="264" r:id="rId11"/>
    <p:sldId id="265" r:id="rId12"/>
    <p:sldId id="308" r:id="rId13"/>
    <p:sldId id="309" r:id="rId14"/>
    <p:sldId id="310" r:id="rId15"/>
    <p:sldId id="311" r:id="rId16"/>
    <p:sldId id="342" r:id="rId17"/>
    <p:sldId id="340" r:id="rId18"/>
    <p:sldId id="364" r:id="rId19"/>
    <p:sldId id="365" r:id="rId20"/>
    <p:sldId id="366" r:id="rId21"/>
    <p:sldId id="367" r:id="rId22"/>
    <p:sldId id="344" r:id="rId23"/>
    <p:sldId id="345" r:id="rId24"/>
    <p:sldId id="375" r:id="rId25"/>
    <p:sldId id="376" r:id="rId26"/>
    <p:sldId id="374" r:id="rId27"/>
    <p:sldId id="312" r:id="rId28"/>
    <p:sldId id="353" r:id="rId29"/>
    <p:sldId id="314" r:id="rId30"/>
    <p:sldId id="315" r:id="rId31"/>
    <p:sldId id="316" r:id="rId32"/>
    <p:sldId id="317" r:id="rId33"/>
    <p:sldId id="355" r:id="rId34"/>
    <p:sldId id="356" r:id="rId35"/>
    <p:sldId id="357" r:id="rId36"/>
    <p:sldId id="358" r:id="rId37"/>
    <p:sldId id="290" r:id="rId38"/>
    <p:sldId id="291" r:id="rId39"/>
    <p:sldId id="292" r:id="rId40"/>
    <p:sldId id="293" r:id="rId41"/>
    <p:sldId id="350" r:id="rId42"/>
    <p:sldId id="351" r:id="rId43"/>
    <p:sldId id="377" r:id="rId44"/>
    <p:sldId id="352" r:id="rId45"/>
    <p:sldId id="283" r:id="rId46"/>
    <p:sldId id="284" r:id="rId47"/>
    <p:sldId id="285" r:id="rId48"/>
    <p:sldId id="286" r:id="rId49"/>
    <p:sldId id="288" r:id="rId50"/>
    <p:sldId id="289" r:id="rId51"/>
    <p:sldId id="318" r:id="rId52"/>
    <p:sldId id="321" r:id="rId53"/>
    <p:sldId id="297" r:id="rId54"/>
    <p:sldId id="320" r:id="rId55"/>
    <p:sldId id="322" r:id="rId56"/>
    <p:sldId id="323" r:id="rId57"/>
    <p:sldId id="294" r:id="rId58"/>
    <p:sldId id="295" r:id="rId59"/>
    <p:sldId id="296" r:id="rId60"/>
    <p:sldId id="298" r:id="rId61"/>
    <p:sldId id="273" r:id="rId62"/>
    <p:sldId id="274" r:id="rId63"/>
    <p:sldId id="275" r:id="rId64"/>
    <p:sldId id="276" r:id="rId65"/>
    <p:sldId id="325" r:id="rId66"/>
    <p:sldId id="326" r:id="rId67"/>
    <p:sldId id="327" r:id="rId68"/>
    <p:sldId id="328" r:id="rId69"/>
    <p:sldId id="329" r:id="rId70"/>
    <p:sldId id="330" r:id="rId71"/>
    <p:sldId id="268" r:id="rId72"/>
    <p:sldId id="269" r:id="rId73"/>
    <p:sldId id="270" r:id="rId74"/>
    <p:sldId id="271" r:id="rId75"/>
    <p:sldId id="272" r:id="rId76"/>
    <p:sldId id="331" r:id="rId77"/>
    <p:sldId id="332" r:id="rId78"/>
    <p:sldId id="333" r:id="rId79"/>
    <p:sldId id="334" r:id="rId80"/>
    <p:sldId id="303" r:id="rId81"/>
    <p:sldId id="304" r:id="rId82"/>
    <p:sldId id="305" r:id="rId83"/>
    <p:sldId id="306" r:id="rId84"/>
    <p:sldId id="307" r:id="rId85"/>
    <p:sldId id="335" r:id="rId86"/>
    <p:sldId id="336" r:id="rId87"/>
    <p:sldId id="337" r:id="rId88"/>
    <p:sldId id="338" r:id="rId89"/>
    <p:sldId id="339" r:id="rId90"/>
    <p:sldId id="360" r:id="rId91"/>
    <p:sldId id="359" r:id="rId92"/>
    <p:sldId id="368" r:id="rId93"/>
    <p:sldId id="372" r:id="rId94"/>
    <p:sldId id="361" r:id="rId95"/>
    <p:sldId id="347" r:id="rId96"/>
    <p:sldId id="348" r:id="rId97"/>
    <p:sldId id="373" r:id="rId98"/>
    <p:sldId id="349" r:id="rId99"/>
    <p:sldId id="341" r:id="rId100"/>
    <p:sldId id="343" r:id="rId101"/>
    <p:sldId id="370" r:id="rId102"/>
    <p:sldId id="371" r:id="rId103"/>
    <p:sldId id="369" r:id="rId104"/>
    <p:sldId id="299" r:id="rId105"/>
    <p:sldId id="300" r:id="rId106"/>
    <p:sldId id="301" r:id="rId107"/>
    <p:sldId id="302" r:id="rId108"/>
    <p:sldId id="380" r:id="rId109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андартный раздел" id="{358B8395-9225-A643-A95B-FD339ABF0952}">
          <p14:sldIdLst>
            <p14:sldId id="363"/>
            <p14:sldId id="362"/>
            <p14:sldId id="378"/>
            <p14:sldId id="379"/>
            <p14:sldId id="354"/>
            <p14:sldId id="258"/>
            <p14:sldId id="260"/>
            <p14:sldId id="262"/>
            <p14:sldId id="263"/>
            <p14:sldId id="264"/>
            <p14:sldId id="265"/>
            <p14:sldId id="308"/>
            <p14:sldId id="309"/>
            <p14:sldId id="310"/>
            <p14:sldId id="311"/>
            <p14:sldId id="342"/>
            <p14:sldId id="340"/>
            <p14:sldId id="364"/>
            <p14:sldId id="365"/>
            <p14:sldId id="366"/>
            <p14:sldId id="367"/>
            <p14:sldId id="344"/>
            <p14:sldId id="345"/>
            <p14:sldId id="375"/>
            <p14:sldId id="376"/>
            <p14:sldId id="374"/>
            <p14:sldId id="312"/>
            <p14:sldId id="353"/>
            <p14:sldId id="314"/>
            <p14:sldId id="315"/>
            <p14:sldId id="316"/>
            <p14:sldId id="317"/>
            <p14:sldId id="355"/>
            <p14:sldId id="356"/>
            <p14:sldId id="357"/>
            <p14:sldId id="358"/>
            <p14:sldId id="290"/>
            <p14:sldId id="291"/>
            <p14:sldId id="292"/>
            <p14:sldId id="293"/>
            <p14:sldId id="350"/>
            <p14:sldId id="351"/>
            <p14:sldId id="377"/>
            <p14:sldId id="352"/>
            <p14:sldId id="283"/>
            <p14:sldId id="284"/>
            <p14:sldId id="285"/>
            <p14:sldId id="286"/>
            <p14:sldId id="288"/>
            <p14:sldId id="289"/>
            <p14:sldId id="318"/>
            <p14:sldId id="321"/>
            <p14:sldId id="297"/>
            <p14:sldId id="320"/>
            <p14:sldId id="322"/>
            <p14:sldId id="323"/>
            <p14:sldId id="294"/>
            <p14:sldId id="295"/>
            <p14:sldId id="296"/>
            <p14:sldId id="298"/>
            <p14:sldId id="273"/>
            <p14:sldId id="274"/>
            <p14:sldId id="275"/>
            <p14:sldId id="276"/>
            <p14:sldId id="325"/>
            <p14:sldId id="326"/>
            <p14:sldId id="327"/>
            <p14:sldId id="328"/>
            <p14:sldId id="329"/>
            <p14:sldId id="330"/>
            <p14:sldId id="268"/>
            <p14:sldId id="269"/>
            <p14:sldId id="270"/>
            <p14:sldId id="271"/>
            <p14:sldId id="272"/>
            <p14:sldId id="331"/>
            <p14:sldId id="332"/>
            <p14:sldId id="333"/>
            <p14:sldId id="334"/>
            <p14:sldId id="303"/>
            <p14:sldId id="304"/>
            <p14:sldId id="305"/>
            <p14:sldId id="306"/>
            <p14:sldId id="307"/>
            <p14:sldId id="335"/>
            <p14:sldId id="336"/>
            <p14:sldId id="337"/>
            <p14:sldId id="338"/>
            <p14:sldId id="339"/>
            <p14:sldId id="360"/>
            <p14:sldId id="359"/>
            <p14:sldId id="368"/>
            <p14:sldId id="372"/>
            <p14:sldId id="361"/>
            <p14:sldId id="347"/>
            <p14:sldId id="348"/>
            <p14:sldId id="373"/>
            <p14:sldId id="349"/>
            <p14:sldId id="341"/>
            <p14:sldId id="343"/>
            <p14:sldId id="370"/>
            <p14:sldId id="371"/>
            <p14:sldId id="369"/>
            <p14:sldId id="299"/>
            <p14:sldId id="300"/>
            <p14:sldId id="301"/>
            <p14:sldId id="302"/>
            <p14:sldId id="3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712" autoAdjust="0"/>
  </p:normalViewPr>
  <p:slideViewPr>
    <p:cSldViewPr snapToGrid="0" snapToObjects="1">
      <p:cViewPr varScale="1">
        <p:scale>
          <a:sx n="105" d="100"/>
          <a:sy n="105" d="100"/>
        </p:scale>
        <p:origin x="-17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80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1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60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50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17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14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16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0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97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1E296-FCCA-5A49-A18A-6064DCE2CFD9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07A8A-3D5E-144F-A7B9-E977C3E57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67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8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g"/><Relationship Id="rId3" Type="http://schemas.openxmlformats.org/officeDocument/2006/relationships/slide" Target="slide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25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4" Type="http://schemas.openxmlformats.org/officeDocument/2006/relationships/image" Target="../media/image12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4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129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g"/><Relationship Id="rId3" Type="http://schemas.openxmlformats.org/officeDocument/2006/relationships/slide" Target="slide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4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iki.wildberries.ru" TargetMode="External"/><Relationship Id="rId3" Type="http://schemas.openxmlformats.org/officeDocument/2006/relationships/hyperlink" Target="https://ru.wikipedia.org/wiki/%D0%97%D0%B0%D0%B3%D0%BB%D0%B0%D0%B2%D0%BD%D0%B0%D1%8F_%D1%81%D1%82%D1%80%D0%B0%D0%BD%D0%B8%D1%86%D0%B0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slide" Target="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slide" Target="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4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42.xml"/><Relationship Id="rId20" Type="http://schemas.openxmlformats.org/officeDocument/2006/relationships/slide" Target="slide96.xml"/><Relationship Id="rId21" Type="http://schemas.openxmlformats.org/officeDocument/2006/relationships/slide" Target="slide100.xml"/><Relationship Id="rId22" Type="http://schemas.openxmlformats.org/officeDocument/2006/relationships/slide" Target="slide105.xml"/><Relationship Id="rId10" Type="http://schemas.openxmlformats.org/officeDocument/2006/relationships/slide" Target="slide46.xml"/><Relationship Id="rId11" Type="http://schemas.openxmlformats.org/officeDocument/2006/relationships/slide" Target="slide52.xml"/><Relationship Id="rId12" Type="http://schemas.openxmlformats.org/officeDocument/2006/relationships/slide" Target="slide58.xml"/><Relationship Id="rId13" Type="http://schemas.openxmlformats.org/officeDocument/2006/relationships/slide" Target="slide62.xml"/><Relationship Id="rId14" Type="http://schemas.openxmlformats.org/officeDocument/2006/relationships/slide" Target="slide66.xml"/><Relationship Id="rId15" Type="http://schemas.openxmlformats.org/officeDocument/2006/relationships/slide" Target="slide72.xml"/><Relationship Id="rId16" Type="http://schemas.openxmlformats.org/officeDocument/2006/relationships/slide" Target="slide77.xml"/><Relationship Id="rId17" Type="http://schemas.openxmlformats.org/officeDocument/2006/relationships/slide" Target="slide81.xml"/><Relationship Id="rId18" Type="http://schemas.openxmlformats.org/officeDocument/2006/relationships/slide" Target="slide85.xml"/><Relationship Id="rId19" Type="http://schemas.openxmlformats.org/officeDocument/2006/relationships/slide" Target="slide91.xml"/><Relationship Id="rId1" Type="http://schemas.openxmlformats.org/officeDocument/2006/relationships/slideLayout" Target="../slideLayouts/slideLayout2.xml"/><Relationship Id="rId2" Type="http://schemas.openxmlformats.org/officeDocument/2006/relationships/slide" Target="slide13.xml"/><Relationship Id="rId3" Type="http://schemas.openxmlformats.org/officeDocument/2006/relationships/slide" Target="slide17.xml"/><Relationship Id="rId4" Type="http://schemas.openxmlformats.org/officeDocument/2006/relationships/slide" Target="slide23.xml"/><Relationship Id="rId5" Type="http://schemas.openxmlformats.org/officeDocument/2006/relationships/slide" Target="slide28.xml"/><Relationship Id="rId6" Type="http://schemas.openxmlformats.org/officeDocument/2006/relationships/slide" Target="slide34.xml"/><Relationship Id="rId7" Type="http://schemas.openxmlformats.org/officeDocument/2006/relationships/slide" Target="slide38.xml"/><Relationship Id="rId8" Type="http://schemas.openxmlformats.org/officeDocument/2006/relationships/slide" Target="slide3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Relationship Id="rId3" Type="http://schemas.openxmlformats.org/officeDocument/2006/relationships/slide" Target="slid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6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6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image" Target="../media/image70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71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72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slide" Target="slide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5.xml"/><Relationship Id="rId3" Type="http://schemas.openxmlformats.org/officeDocument/2006/relationships/image" Target="../media/image8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86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slide" Target="slide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jpg"/><Relationship Id="rId3" Type="http://schemas.openxmlformats.org/officeDocument/2006/relationships/image" Target="../media/image91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g"/><Relationship Id="rId3" Type="http://schemas.openxmlformats.org/officeDocument/2006/relationships/image" Target="../media/image94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hyperlink" Target="https://wiki.wildberries.ru/glossary/%D0%B1%D1%80%D0%B5%D0%BD%D0%B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97.jpg"/><Relationship Id="rId5" Type="http://schemas.openxmlformats.org/officeDocument/2006/relationships/image" Target="../media/image9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g"/><Relationship Id="rId3" Type="http://schemas.openxmlformats.org/officeDocument/2006/relationships/slide" Target="slide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Relationship Id="rId3" Type="http://schemas.openxmlformats.org/officeDocument/2006/relationships/slide" Target="slide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Relationship Id="rId3" Type="http://schemas.openxmlformats.org/officeDocument/2006/relationships/image" Target="../media/image112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g"/><Relationship Id="rId3" Type="http://schemas.openxmlformats.org/officeDocument/2006/relationships/slide" Target="slide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4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121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8281" cy="6858000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Эпонимы среди брендов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Работа</a:t>
            </a:r>
          </a:p>
          <a:p>
            <a:r>
              <a:rPr lang="ru-RU" dirty="0"/>
              <a:t>у</a:t>
            </a:r>
            <a:r>
              <a:rPr lang="ru-RU" dirty="0" smtClean="0"/>
              <a:t>ченицы 9б класса</a:t>
            </a:r>
          </a:p>
          <a:p>
            <a:r>
              <a:rPr lang="ru-RU" dirty="0" smtClean="0"/>
              <a:t>МБОУ «Лицей </a:t>
            </a:r>
            <a:r>
              <a:rPr lang="uk-UA" dirty="0" smtClean="0"/>
              <a:t>№23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Чернега Таисии.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74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" descr="37267128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компании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7200" y="1715318"/>
            <a:ext cx="33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endParaRPr lang="ru-RU" sz="29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911729"/>
            <a:ext cx="806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endParaRPr lang="ru-RU" sz="2800" dirty="0" smtClean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57200" y="171224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Весной 1948 братья </a:t>
            </a:r>
            <a:r>
              <a:rPr lang="ru-RU" dirty="0" err="1"/>
              <a:t>Дасслер</a:t>
            </a:r>
            <a:r>
              <a:rPr lang="ru-RU" dirty="0"/>
              <a:t> разделили компанию.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3882673" cy="6126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	Семейное предприятие </a:t>
            </a:r>
            <a:r>
              <a:rPr lang="ru-RU" dirty="0" err="1"/>
              <a:t>Дасслеров</a:t>
            </a:r>
            <a:r>
              <a:rPr lang="ru-RU" dirty="0"/>
              <a:t> было поделено пополам: Адольф </a:t>
            </a:r>
            <a:r>
              <a:rPr lang="ru-RU" dirty="0" err="1"/>
              <a:t>Дасслер</a:t>
            </a:r>
            <a:r>
              <a:rPr lang="ru-RU" dirty="0"/>
              <a:t> стал владельцем фирмы </a:t>
            </a:r>
            <a:r>
              <a:rPr lang="ru-RU" b="1" dirty="0" err="1"/>
              <a:t>Adidas</a:t>
            </a:r>
            <a:r>
              <a:rPr lang="ru-RU" dirty="0"/>
              <a:t>, а Рудольф — фирмы </a:t>
            </a:r>
            <a:r>
              <a:rPr lang="ru-RU" b="1" dirty="0" err="1"/>
              <a:t>Puma</a:t>
            </a:r>
            <a:r>
              <a:rPr lang="ru-RU" dirty="0"/>
              <a:t>.</a:t>
            </a:r>
          </a:p>
        </p:txBody>
      </p:sp>
      <p:pic>
        <p:nvPicPr>
          <p:cNvPr id="4" name="Изображение 3" descr="68131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73" y="0"/>
            <a:ext cx="5261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9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Heidi Mount (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9" y="0"/>
            <a:ext cx="9518793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6724"/>
            <a:ext cx="5324324" cy="1143000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hlinkClick r:id="rId3" action="ppaction://hlinksldjump"/>
              </a:rPr>
              <a:t>Что это такое?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59724"/>
            <a:ext cx="4767008" cy="4525963"/>
          </a:xfrm>
        </p:spPr>
        <p:txBody>
          <a:bodyPr>
            <a:normAutofit lnSpcReduction="10000"/>
          </a:bodyPr>
          <a:lstStyle/>
          <a:p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Chanel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(произносится </a:t>
            </a:r>
            <a:r>
              <a:rPr lang="ru-RU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Шане́ль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) — французская компания по производству одежды и предметов роскоши, основанная модельером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Коко Шанель в начале 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XX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века.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-117839" y="6143879"/>
            <a:ext cx="450841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https://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ru.wikipedia.org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/wiki/Chanel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17839" y="6458355"/>
            <a:ext cx="501641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https://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wiki.wildberries.ru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/brands/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chanel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363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0_kronospan_0112_re_svetlo_seryy_16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8668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1112762" y="0"/>
            <a:ext cx="6848324" cy="1143000"/>
          </a:xfrm>
        </p:spPr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7534"/>
            <a:ext cx="9144000" cy="4525963"/>
          </a:xfrm>
        </p:spPr>
        <p:txBody>
          <a:bodyPr/>
          <a:lstStyle/>
          <a:p>
            <a:r>
              <a:rPr lang="ru-RU" dirty="0"/>
              <a:t>В 1909 году в квартире </a:t>
            </a:r>
            <a:r>
              <a:rPr lang="ru-RU" dirty="0" err="1"/>
              <a:t>Этьена</a:t>
            </a:r>
            <a:r>
              <a:rPr lang="ru-RU" dirty="0"/>
              <a:t> </a:t>
            </a:r>
            <a:r>
              <a:rPr lang="ru-RU" dirty="0" err="1"/>
              <a:t>Бальзана</a:t>
            </a:r>
            <a:r>
              <a:rPr lang="ru-RU" dirty="0"/>
              <a:t> Габриэль Шанель открыла небольшой магазин, ставший начальным шагом к одной из величайших мировых империй моды. 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-1" y="1007534"/>
            <a:ext cx="91440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</a:t>
            </a:r>
            <a:r>
              <a:rPr lang="ru-RU" dirty="0" smtClean="0"/>
              <a:t>вартира </a:t>
            </a:r>
            <a:r>
              <a:rPr lang="ru-RU" dirty="0" err="1"/>
              <a:t>Бальзана</a:t>
            </a:r>
            <a:r>
              <a:rPr lang="ru-RU" dirty="0"/>
              <a:t> стала идеальным местом для того, чтобы ввести в высшее общество новую моду на одежду, которую изготавливала Шанель в своем небольшом ателье. </a:t>
            </a:r>
          </a:p>
        </p:txBody>
      </p:sp>
      <p:pic>
        <p:nvPicPr>
          <p:cNvPr id="5" name="Изображение 4" descr="1369859978_istoriya-brenda-chanel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5" y="3096382"/>
            <a:ext cx="5554135" cy="376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0_kronospan_0112_re_svetlo_seryy_16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8668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онструкции </a:t>
            </a:r>
            <a:r>
              <a:rPr lang="ru-RU" dirty="0"/>
              <a:t>предметов гардероба от </a:t>
            </a:r>
            <a:r>
              <a:rPr lang="ru-RU" dirty="0" err="1"/>
              <a:t>Chanel</a:t>
            </a:r>
            <a:r>
              <a:rPr lang="ru-RU" dirty="0"/>
              <a:t> отличались простотой и были лишены чрезмерной роскоши.</a:t>
            </a:r>
          </a:p>
        </p:txBody>
      </p:sp>
      <p:pic>
        <p:nvPicPr>
          <p:cNvPr id="4" name="Изображение 3" descr="Модель-в-платье-Chanel-19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67" y="1600200"/>
            <a:ext cx="3056467" cy="4525963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 1915 году слава </a:t>
            </a:r>
            <a:r>
              <a:rPr lang="ru-RU" dirty="0" err="1"/>
              <a:t>Chanel</a:t>
            </a:r>
            <a:r>
              <a:rPr lang="ru-RU" dirty="0"/>
              <a:t> разнеслась по всей Франции. Ее одежда благодаря своей лаконичности и практичности стала невероятно популярна у женщин. </a:t>
            </a:r>
          </a:p>
        </p:txBody>
      </p:sp>
      <p:pic>
        <p:nvPicPr>
          <p:cNvPr id="8" name="Содержимое 7" descr="Мэрелин-Монро-использует-Chane-l№5-300x373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" b="49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631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market_YYPzF2rIpwaAmej9n2lZow_600x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9" y="0"/>
            <a:ext cx="9518794" cy="6858000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766719" y="1600200"/>
            <a:ext cx="492333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Назван по фамилии своей же основательницы- Коко Шанель.</a:t>
            </a:r>
            <a:endParaRPr lang="ru-RU" dirty="0" smtClean="0"/>
          </a:p>
        </p:txBody>
      </p:sp>
      <p:pic>
        <p:nvPicPr>
          <p:cNvPr id="6" name="Изображение 5" descr="3213-37679036_198c5c0369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08" y="1600200"/>
            <a:ext cx="3815646" cy="5003800"/>
          </a:xfrm>
          <a:prstGeom prst="rect">
            <a:avLst/>
          </a:prstGeom>
        </p:spPr>
      </p:pic>
      <p:sp>
        <p:nvSpPr>
          <p:cNvPr id="8" name="Название 1"/>
          <p:cNvSpPr txBox="1">
            <a:spLocks/>
          </p:cNvSpPr>
          <p:nvPr/>
        </p:nvSpPr>
        <p:spPr>
          <a:xfrm>
            <a:off x="457200" y="27962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Этимология названия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4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Econikaperemeny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6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mg_9430_g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93726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Что это такое?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«ЭКОНИКА» — первая российская модная обувная сеть, создающая коллекции обуви и аксессуаров исключительно для женщин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7600" y="6211669"/>
            <a:ext cx="4318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https</a:t>
            </a: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://</a:t>
            </a:r>
            <a:r>
              <a:rPr lang="ru-RU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ru.wikipedia.org</a:t>
            </a: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ru-RU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wiki</a:t>
            </a: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ru-RU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Эконика</a:t>
            </a: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_(</a:t>
            </a:r>
            <a:r>
              <a:rPr lang="ru-RU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сеть_обувных_каскетов</a:t>
            </a: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058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Ekonika_FW15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0"/>
            <a:ext cx="9969500" cy="6858000"/>
          </a:xfrm>
          <a:prstGeom prst="rect">
            <a:avLst/>
          </a:prstGeom>
        </p:spPr>
      </p:pic>
      <p:sp>
        <p:nvSpPr>
          <p:cNvPr id="7" name="Название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История бренда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Сеть обувных салонов «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Эконика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», входящая в состав группы компаний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ru-RU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Новард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», существует на рынке с 1992 года.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89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view-cfb826775e6b0199a482705f0cfa429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название своего начинания - «</a:t>
            </a:r>
            <a:r>
              <a:rPr lang="ru-RU" dirty="0" err="1"/>
              <a:t>Эконика</a:t>
            </a:r>
            <a:r>
              <a:rPr lang="ru-RU" dirty="0"/>
              <a:t>» - </a:t>
            </a:r>
            <a:r>
              <a:rPr lang="ru-RU" dirty="0" smtClean="0"/>
              <a:t>основатели </a:t>
            </a:r>
            <a:r>
              <a:rPr lang="ru-RU" dirty="0"/>
              <a:t>вложили все свои ожидания, ведь составили его из двух греческих слов: "экономика" и "Ника" - богиня победы.</a:t>
            </a:r>
          </a:p>
          <a:p>
            <a:endParaRPr lang="ru-RU" dirty="0"/>
          </a:p>
        </p:txBody>
      </p:sp>
      <p:pic>
        <p:nvPicPr>
          <p:cNvPr id="7" name="Изображение 6" descr="1425281-3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4876800" cy="6858000"/>
          </a:xfrm>
          <a:prstGeom prst="rect">
            <a:avLst/>
          </a:prstGeom>
        </p:spPr>
      </p:pic>
      <p:pic>
        <p:nvPicPr>
          <p:cNvPr id="9" name="Изображение 8" descr="b39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1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5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Примечания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wiki.wildberries.ru</a:t>
            </a:r>
            <a:endParaRPr lang="ru-RU" dirty="0" smtClean="0"/>
          </a:p>
          <a:p>
            <a:r>
              <a:rPr lang="mr-IN" dirty="0">
                <a:hlinkClick r:id="rId3"/>
              </a:rPr>
              <a:t>https://ru.wikipedia.org/wiki/</a:t>
            </a:r>
            <a:r>
              <a:rPr lang="mr-IN" dirty="0" smtClean="0">
                <a:hlinkClick r:id="rId3"/>
              </a:rPr>
              <a:t>Заглавная_страница</a:t>
            </a:r>
            <a:endParaRPr lang="ru-RU" dirty="0"/>
          </a:p>
          <a:p>
            <a:r>
              <a:rPr lang="ru-RU" dirty="0" smtClean="0"/>
              <a:t>Марк </a:t>
            </a:r>
            <a:r>
              <a:rPr lang="ru-RU" dirty="0"/>
              <a:t>Григорьевич </a:t>
            </a:r>
            <a:r>
              <a:rPr lang="ru-RU" dirty="0" err="1"/>
              <a:t>Блау</a:t>
            </a:r>
            <a:r>
              <a:rPr lang="ru-RU" dirty="0"/>
              <a:t>. «Судьба эпонимов. 300 историй происхождения слов. Словарь-справочник</a:t>
            </a:r>
            <a:r>
              <a:rPr lang="ru-RU" dirty="0" smtClean="0"/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686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Получив свою часть семейного предприятия, Адольф «</a:t>
            </a:r>
            <a:r>
              <a:rPr lang="ru-RU" dirty="0" err="1"/>
              <a:t>Ади</a:t>
            </a:r>
            <a:r>
              <a:rPr lang="ru-RU" dirty="0"/>
              <a:t>» («</a:t>
            </a:r>
            <a:r>
              <a:rPr lang="ru-RU" dirty="0" err="1"/>
              <a:t>Adi</a:t>
            </a:r>
            <a:r>
              <a:rPr lang="ru-RU" dirty="0"/>
              <a:t>») </a:t>
            </a:r>
            <a:r>
              <a:rPr lang="ru-RU" dirty="0" err="1"/>
              <a:t>Дасслер</a:t>
            </a:r>
            <a:r>
              <a:rPr lang="ru-RU" dirty="0"/>
              <a:t> называет свою фирму </a:t>
            </a:r>
            <a:r>
              <a:rPr lang="ru-RU" b="1" dirty="0" err="1" smtClean="0"/>
              <a:t>Adidas</a:t>
            </a:r>
            <a:r>
              <a:rPr lang="ru-RU" b="1" dirty="0" smtClean="0"/>
              <a:t>.</a:t>
            </a:r>
          </a:p>
          <a:p>
            <a:r>
              <a:rPr lang="ru-RU" dirty="0"/>
              <a:t>Не отказываясь от славы названия </a:t>
            </a:r>
            <a:r>
              <a:rPr lang="ru-RU" b="1" dirty="0" err="1"/>
              <a:t>Dassler</a:t>
            </a:r>
            <a:r>
              <a:rPr lang="ru-RU" dirty="0"/>
              <a:t>, </a:t>
            </a:r>
            <a:r>
              <a:rPr lang="ru-RU" dirty="0" err="1"/>
              <a:t>Ади</a:t>
            </a:r>
            <a:r>
              <a:rPr lang="ru-RU" dirty="0"/>
              <a:t> </a:t>
            </a:r>
            <a:r>
              <a:rPr lang="ru-RU" dirty="0" err="1"/>
              <a:t>Дасслер</a:t>
            </a:r>
            <a:r>
              <a:rPr lang="ru-RU" dirty="0"/>
              <a:t> использует свою, уже известную в спортивном мире фамилию и прибавляет к ней свое имя: из </a:t>
            </a:r>
            <a:r>
              <a:rPr lang="ru-RU" dirty="0" err="1"/>
              <a:t>Adi</a:t>
            </a:r>
            <a:r>
              <a:rPr lang="ru-RU" dirty="0"/>
              <a:t> </a:t>
            </a:r>
            <a:r>
              <a:rPr lang="ru-RU" dirty="0" err="1"/>
              <a:t>Dassler</a:t>
            </a:r>
            <a:r>
              <a:rPr lang="ru-RU" dirty="0"/>
              <a:t> образуется </a:t>
            </a:r>
            <a:r>
              <a:rPr lang="ru-RU" b="1" dirty="0" err="1" smtClean="0"/>
              <a:t>Adidas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Изображение 5" descr="Adi-Dass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41" y="1217745"/>
            <a:ext cx="3692297" cy="193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5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Evgenii-Nazarov62648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1014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9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f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BETSY (</a:t>
            </a:r>
            <a:r>
              <a:rPr lang="ru-RU" dirty="0" err="1"/>
              <a:t>Бе́тси</a:t>
            </a:r>
            <a:r>
              <a:rPr lang="ru-RU" dirty="0"/>
              <a:t>, русское произношение «</a:t>
            </a:r>
            <a:r>
              <a:rPr lang="ru-RU" dirty="0" err="1"/>
              <a:t>Бэтси</a:t>
            </a:r>
            <a:r>
              <a:rPr lang="ru-RU" dirty="0"/>
              <a:t>») – молодежная линейка женской обуви британского производителя </a:t>
            </a:r>
            <a:r>
              <a:rPr lang="ru-RU" dirty="0" err="1"/>
              <a:t>J&amp;Elisabeth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2132" y="6485998"/>
            <a:ext cx="394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betsy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62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ws_Old_Paper_Texture_1280x960-e14388469214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Изображение 4" descr="vNYIz3MxO4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История бренда.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Марку BETSY создала девушка по имени Ребекка – приемная  дочь одного из мэтров мира обувной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моды, создавшего линейку обуви </a:t>
            </a:r>
            <a:r>
              <a:rPr lang="en-US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J&amp;Elisabeth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479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442065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1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Идея названия для нового </a:t>
            </a:r>
            <a:r>
              <a:rPr lang="ru-RU" dirty="0" smtClean="0"/>
              <a:t>бренда возникла сразу. Бетси-это уменьшительно-ласкательная </a:t>
            </a:r>
            <a:r>
              <a:rPr lang="ru-RU" dirty="0"/>
              <a:t>ф</a:t>
            </a:r>
            <a:r>
              <a:rPr lang="ru-RU" dirty="0" smtClean="0"/>
              <a:t>орма от имени Элизабет, основы марки </a:t>
            </a:r>
            <a:r>
              <a:rPr lang="en-US" dirty="0" err="1" smtClean="0"/>
              <a:t>J&amp;Elisabeth</a:t>
            </a:r>
            <a:r>
              <a:rPr lang="en-US" dirty="0"/>
              <a:t>.</a:t>
            </a:r>
            <a:r>
              <a:rPr lang="ru-RU" dirty="0" smtClean="0"/>
              <a:t>  </a:t>
            </a:r>
          </a:p>
        </p:txBody>
      </p:sp>
      <p:pic>
        <p:nvPicPr>
          <p:cNvPr id="6" name="Изображение 5" descr="j-elisabe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-28717" r="9778"/>
          <a:stretch/>
        </p:blipFill>
        <p:spPr>
          <a:xfrm>
            <a:off x="5689600" y="5613400"/>
            <a:ext cx="3581400" cy="12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2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Gaga-Versac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4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ws_Old_Paper_Texture_1280x960-e14388469214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Versace</a:t>
            </a:r>
            <a:r>
              <a:rPr lang="ru-RU" dirty="0"/>
              <a:t> (Версаче) – итальянский люксовый </a:t>
            </a:r>
            <a:r>
              <a:rPr lang="ru-RU" dirty="0" smtClean="0"/>
              <a:t>бренд, специализирующийся на производстве женской, мужской и детской одежды, нижнего белья, обуви, аксессуаров.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4914900" y="6144807"/>
            <a:ext cx="438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ru.wikipedia.org</a:t>
            </a:r>
            <a:r>
              <a:rPr lang="en-US" dirty="0"/>
              <a:t>/wiki/Versace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914900" y="6488668"/>
            <a:ext cx="422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versace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1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що9о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7" b="16307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3144"/>
            <a:ext cx="8229600" cy="1143000"/>
          </a:xfrm>
        </p:spPr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27756" y="5486804"/>
            <a:ext cx="9143999" cy="1254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Модный </a:t>
            </a:r>
            <a:r>
              <a:rPr lang="ru-RU" dirty="0"/>
              <a:t>дом </a:t>
            </a:r>
            <a:r>
              <a:rPr lang="ru-RU" dirty="0" err="1"/>
              <a:t>Gianni</a:t>
            </a:r>
            <a:r>
              <a:rPr lang="ru-RU" dirty="0"/>
              <a:t> </a:t>
            </a:r>
            <a:r>
              <a:rPr lang="ru-RU" dirty="0" err="1"/>
              <a:t>Versace</a:t>
            </a:r>
            <a:r>
              <a:rPr lang="ru-RU" dirty="0"/>
              <a:t> основан в 1978 году </a:t>
            </a:r>
            <a:r>
              <a:rPr lang="ru-RU" dirty="0" err="1" smtClean="0"/>
              <a:t>Джанни</a:t>
            </a:r>
            <a:r>
              <a:rPr lang="ru-RU" dirty="0" smtClean="0"/>
              <a:t> Версаче и его братом Санто в Италии.</a:t>
            </a:r>
          </a:p>
        </p:txBody>
      </p:sp>
      <p:pic>
        <p:nvPicPr>
          <p:cNvPr id="6" name="Изображение 5" descr="Gianni-Vers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538" y="1544924"/>
            <a:ext cx="4388153" cy="3257686"/>
          </a:xfrm>
          <a:prstGeom prst="rect">
            <a:avLst/>
          </a:prstGeom>
        </p:spPr>
      </p:pic>
      <p:pic>
        <p:nvPicPr>
          <p:cNvPr id="7" name="Изображение 6" descr="santo-versach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8" y="954205"/>
            <a:ext cx="2821009" cy="3848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2538" y="4802610"/>
            <a:ext cx="284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Джанни</a:t>
            </a:r>
            <a:r>
              <a:rPr lang="ru-RU" dirty="0" smtClean="0"/>
              <a:t> Версаче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5578" y="4814485"/>
            <a:ext cx="261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Санто Версаче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99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що9о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-1" y="117620"/>
            <a:ext cx="9144001" cy="2159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С момента основания бренда </a:t>
            </a:r>
            <a:r>
              <a:rPr lang="ru-RU" sz="2800" dirty="0" err="1"/>
              <a:t>Джанни</a:t>
            </a:r>
            <a:r>
              <a:rPr lang="ru-RU" sz="2800" dirty="0"/>
              <a:t> начал работать над созданием </a:t>
            </a:r>
            <a:r>
              <a:rPr lang="ru-RU" sz="2800" dirty="0" smtClean="0"/>
              <a:t>коллекций, Санто-вести финансовые дела </a:t>
            </a:r>
            <a:r>
              <a:rPr lang="ru-RU" sz="2800" dirty="0" err="1" smtClean="0"/>
              <a:t>компании.Через</a:t>
            </a:r>
            <a:r>
              <a:rPr lang="ru-RU" sz="2800" dirty="0" smtClean="0"/>
              <a:t> несколько лет к семейному </a:t>
            </a:r>
            <a:r>
              <a:rPr lang="ru-RU" sz="2800" dirty="0" err="1" smtClean="0"/>
              <a:t>бизнесуподключилась</a:t>
            </a:r>
            <a:r>
              <a:rPr lang="ru-RU" sz="2800" dirty="0" smtClean="0"/>
              <a:t> их </a:t>
            </a:r>
            <a:r>
              <a:rPr lang="ru-RU" sz="2800" dirty="0" err="1" smtClean="0"/>
              <a:t>сестра-донателла:она</a:t>
            </a:r>
            <a:r>
              <a:rPr lang="ru-RU" sz="2800" dirty="0" smtClean="0"/>
              <a:t> была ответственная за имидж Модного дома.</a:t>
            </a:r>
          </a:p>
        </p:txBody>
      </p:sp>
      <p:pic>
        <p:nvPicPr>
          <p:cNvPr id="6" name="Изображение 5" descr="0000279213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0615"/>
            <a:ext cx="3875889" cy="4417385"/>
          </a:xfrm>
          <a:prstGeom prst="rect">
            <a:avLst/>
          </a:prstGeom>
        </p:spPr>
      </p:pic>
      <p:pic>
        <p:nvPicPr>
          <p:cNvPr id="7" name="Изображение 6" descr="i_06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34" y="2440614"/>
            <a:ext cx="4034254" cy="441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0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4744988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эпоним?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err="1"/>
              <a:t>Эпони́м</a:t>
            </a:r>
            <a:r>
              <a:rPr lang="ru-RU" sz="2800" dirty="0"/>
              <a:t> (в науке) — название явления (например, болезни), понятия, структуры или метода по имени человека, впервые обнаружившего или описавшего их (отёк </a:t>
            </a:r>
            <a:r>
              <a:rPr lang="ru-RU" sz="2800" dirty="0" err="1"/>
              <a:t>Квинке</a:t>
            </a:r>
            <a:r>
              <a:rPr lang="ru-RU" sz="2800" dirty="0"/>
              <a:t>, закон </a:t>
            </a:r>
            <a:r>
              <a:rPr lang="ru-RU" sz="2800" dirty="0" err="1" smtClean="0"/>
              <a:t>Вакернагеля</a:t>
            </a:r>
            <a:r>
              <a:rPr lang="ru-RU" sz="2800" dirty="0"/>
              <a:t> </a:t>
            </a:r>
            <a:r>
              <a:rPr lang="ru-RU" sz="2800" dirty="0" smtClean="0"/>
              <a:t>и </a:t>
            </a:r>
            <a:r>
              <a:rPr lang="ru-RU" sz="2800" dirty="0"/>
              <a:t>т. п.). </a:t>
            </a:r>
            <a:endParaRPr lang="ru-RU" sz="2800" dirty="0" smtClean="0"/>
          </a:p>
          <a:p>
            <a:r>
              <a:rPr lang="ru-RU" sz="2800" dirty="0" smtClean="0"/>
              <a:t>Эпонимами </a:t>
            </a:r>
            <a:r>
              <a:rPr lang="ru-RU" sz="2800" dirty="0"/>
              <a:t>называют любые имена собственные, ставшие именами нарицательными.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56667" y="6410476"/>
            <a:ext cx="448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https://ru.wikipedia.org/wiki/Эпоним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13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що9о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0" y="-17462"/>
            <a:ext cx="408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Логотипом бренда является изображение головы Медузы </a:t>
            </a:r>
            <a:r>
              <a:rPr lang="ru-RU" dirty="0" err="1"/>
              <a:t>Ронданини</a:t>
            </a:r>
            <a:r>
              <a:rPr lang="ru-RU" dirty="0"/>
              <a:t> – копия Горгоны, украшавшей щит статуи Афины </a:t>
            </a:r>
            <a:r>
              <a:rPr lang="ru-RU" dirty="0" err="1"/>
              <a:t>Парфенос</a:t>
            </a:r>
            <a:r>
              <a:rPr lang="ru-RU" dirty="0"/>
              <a:t>.</a:t>
            </a:r>
          </a:p>
        </p:txBody>
      </p:sp>
      <p:pic>
        <p:nvPicPr>
          <p:cNvPr id="6" name="Изображение 5" descr="VERSACE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01600"/>
            <a:ext cx="37719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0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що9о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4" name="Содержимое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Назван в честь своих же основателей.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74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karm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56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6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ws_Old_Paper_Texture_1280x960-e14388469214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ru-RU" b="1" dirty="0" smtClean="0"/>
              <a:t>Гуччи</a:t>
            </a:r>
            <a:r>
              <a:rPr lang="ru-RU" dirty="0" smtClean="0"/>
              <a:t> (итал. </a:t>
            </a:r>
            <a:r>
              <a:rPr lang="en-US" dirty="0" smtClean="0"/>
              <a:t>Gucci)</a:t>
            </a:r>
            <a:r>
              <a:rPr lang="ru-RU" dirty="0" smtClean="0"/>
              <a:t>- итальянский дом моды, производитель одежды парфюмерии, аксессуаров и текстиля.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16286" y="6488668"/>
            <a:ext cx="599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gucci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16286" y="6119336"/>
            <a:ext cx="422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ru.wikipedia.org</a:t>
            </a:r>
            <a:r>
              <a:rPr lang="en-US" dirty="0"/>
              <a:t>/wiki/Gucci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545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9502697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33362"/>
            <a:ext cx="8229600" cy="4525963"/>
          </a:xfrm>
        </p:spPr>
        <p:txBody>
          <a:bodyPr/>
          <a:lstStyle/>
          <a:p>
            <a:r>
              <a:rPr lang="ru-RU" dirty="0" err="1"/>
              <a:t>Гуччо</a:t>
            </a:r>
            <a:r>
              <a:rPr lang="ru-RU" dirty="0"/>
              <a:t> Гуччи родился 26 марта 1891 года во Флоренции, Италия, в семье простого </a:t>
            </a:r>
            <a:r>
              <a:rPr lang="ru-RU" dirty="0" smtClean="0"/>
              <a:t>ремесленника.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417638"/>
            <a:ext cx="8229600" cy="2029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начале 1900-х молодой человек покидает родную страну и на протяжении нескольких лет живет в Англии.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57200" y="1439486"/>
            <a:ext cx="4463143" cy="4541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</a:t>
            </a:r>
            <a:r>
              <a:rPr lang="ru-RU" dirty="0"/>
              <a:t>1921 году </a:t>
            </a:r>
            <a:r>
              <a:rPr lang="ru-RU" dirty="0" err="1"/>
              <a:t>Гуччо</a:t>
            </a:r>
            <a:r>
              <a:rPr lang="ru-RU" dirty="0"/>
              <a:t> Гуччи возвращается в Италию, чтобы запустить собственное производство изделий из натуральной кожи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7" name="Изображение 6" descr="1930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3" y="1439486"/>
            <a:ext cx="3959981" cy="51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3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5" grpId="1"/>
      <p:bldP spid="5" grpId="2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9502697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9638"/>
            <a:ext cx="8229600" cy="4525963"/>
          </a:xfrm>
        </p:spPr>
        <p:txBody>
          <a:bodyPr/>
          <a:lstStyle/>
          <a:p>
            <a:r>
              <a:rPr lang="ru-RU" dirty="0"/>
              <a:t>Главным помощником отца становится старший сын </a:t>
            </a:r>
            <a:r>
              <a:rPr lang="ru-RU" dirty="0" err="1"/>
              <a:t>Альдо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/>
              <a:t>После смерти </a:t>
            </a:r>
            <a:r>
              <a:rPr lang="ru-RU" dirty="0" err="1"/>
              <a:t>Гуччо</a:t>
            </a:r>
            <a:r>
              <a:rPr lang="ru-RU" dirty="0"/>
              <a:t> Гуччи при разделе наследства разгорелся большой скандал, который перетек в многолетние судебные тяжбы. 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результате длительных разбирательств ровно половина акций досталось старшему </a:t>
            </a:r>
            <a:r>
              <a:rPr lang="ru-RU" dirty="0" err="1"/>
              <a:t>Альдо</a:t>
            </a:r>
            <a:r>
              <a:rPr lang="ru-RU" dirty="0"/>
              <a:t>, который и возглавил фирму.</a:t>
            </a:r>
          </a:p>
        </p:txBody>
      </p:sp>
    </p:spTree>
    <p:extLst>
      <p:ext uri="{BB962C8B-B14F-4D97-AF65-F5344CB8AC3E}">
        <p14:creationId xmlns:p14="http://schemas.microsoft.com/office/powerpoint/2010/main" val="191682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1384775795_10268436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48286"/>
          </a:xfrm>
          <a:prstGeom prst="rect">
            <a:avLst/>
          </a:prstGeom>
        </p:spPr>
      </p:pic>
      <p:pic>
        <p:nvPicPr>
          <p:cNvPr id="5" name="Изображение 4" descr="1925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600200"/>
            <a:ext cx="4445000" cy="4584700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57200" y="1614022"/>
            <a:ext cx="43218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Назван в честь своего же основателя- </a:t>
            </a:r>
            <a:r>
              <a:rPr lang="ru-RU" dirty="0" err="1" smtClean="0"/>
              <a:t>Гуччо</a:t>
            </a:r>
            <a:r>
              <a:rPr lang="ru-RU" dirty="0" smtClean="0"/>
              <a:t> Гуччи.</a:t>
            </a:r>
            <a:endParaRPr lang="ru-RU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57199" y="2826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78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maxresdefault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0" y="0"/>
            <a:ext cx="10871200" cy="6858000"/>
          </a:xfrm>
          <a:prstGeom prst="rect">
            <a:avLst/>
          </a:prstGeom>
        </p:spPr>
      </p:pic>
      <p:pic>
        <p:nvPicPr>
          <p:cNvPr id="9" name="Изображение 8" descr="56eed2f800cbe15394e818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550" y="5791200"/>
            <a:ext cx="2051050" cy="1066800"/>
          </a:xfrm>
          <a:prstGeom prst="rect">
            <a:avLst/>
          </a:prstGeom>
        </p:spPr>
      </p:pic>
      <p:pic>
        <p:nvPicPr>
          <p:cNvPr id="10" name="Изображение 9" descr="56eed2f800cbe15394e818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7550" y="4965700"/>
            <a:ext cx="436881" cy="1028700"/>
          </a:xfrm>
          <a:prstGeom prst="rect">
            <a:avLst/>
          </a:prstGeom>
        </p:spPr>
      </p:pic>
      <p:pic>
        <p:nvPicPr>
          <p:cNvPr id="11" name="Изображение 10" descr="56eed2f800cbe15394e818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6710" y="5276850"/>
            <a:ext cx="436881" cy="1028700"/>
          </a:xfrm>
          <a:prstGeom prst="rect">
            <a:avLst/>
          </a:prstGeom>
        </p:spPr>
      </p:pic>
      <p:pic>
        <p:nvPicPr>
          <p:cNvPr id="12" name="Изображение 11" descr="56eed2f800cbe15394e818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79" y="5480050"/>
            <a:ext cx="436881" cy="1028700"/>
          </a:xfrm>
          <a:prstGeom prst="rect">
            <a:avLst/>
          </a:prstGeom>
        </p:spPr>
      </p:pic>
      <p:pic>
        <p:nvPicPr>
          <p:cNvPr id="13" name="Изображение 12" descr="56eed2f800cbe15394e818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059" y="5994400"/>
            <a:ext cx="436881" cy="1028700"/>
          </a:xfrm>
          <a:prstGeom prst="rect">
            <a:avLst/>
          </a:prstGeom>
        </p:spPr>
      </p:pic>
      <p:pic>
        <p:nvPicPr>
          <p:cNvPr id="14" name="Изображение 13" descr="56eed2f800cbe15394e818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302" y="5657850"/>
            <a:ext cx="436881" cy="469900"/>
          </a:xfrm>
          <a:prstGeom prst="rect">
            <a:avLst/>
          </a:prstGeom>
        </p:spPr>
      </p:pic>
      <p:pic>
        <p:nvPicPr>
          <p:cNvPr id="15" name="Изображение 14" descr="56eed2f800cbe15394e818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618" y="5772150"/>
            <a:ext cx="43688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5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75733"/>
            <a:ext cx="8229600" cy="1143000"/>
          </a:xfrm>
        </p:spPr>
        <p:txBody>
          <a:bodyPr/>
          <a:lstStyle/>
          <a:p>
            <a:r>
              <a:rPr lang="ru-RU" dirty="0" smtClean="0">
                <a:hlinkClick r:id="rId3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9057"/>
            <a:ext cx="8229600" cy="4525963"/>
          </a:xfrm>
        </p:spPr>
        <p:txBody>
          <a:bodyPr/>
          <a:lstStyle/>
          <a:p>
            <a:r>
              <a:rPr lang="ru-RU" dirty="0" err="1"/>
              <a:t>Dr</a:t>
            </a:r>
            <a:r>
              <a:rPr lang="ru-RU" dirty="0"/>
              <a:t>. </a:t>
            </a:r>
            <a:r>
              <a:rPr lang="ru-RU" dirty="0" err="1"/>
              <a:t>Martens</a:t>
            </a:r>
            <a:r>
              <a:rPr lang="ru-RU" dirty="0"/>
              <a:t> (</a:t>
            </a:r>
            <a:r>
              <a:rPr lang="ru-RU" dirty="0" err="1"/>
              <a:t>До́ктор</a:t>
            </a:r>
            <a:r>
              <a:rPr lang="ru-RU" dirty="0"/>
              <a:t> </a:t>
            </a:r>
            <a:r>
              <a:rPr lang="ru-RU" dirty="0" err="1"/>
              <a:t>Ма́ртенс</a:t>
            </a:r>
            <a:r>
              <a:rPr lang="ru-RU" dirty="0"/>
              <a:t>) – обувной бренд британской компании </a:t>
            </a:r>
            <a:r>
              <a:rPr lang="ru-RU" dirty="0" err="1"/>
              <a:t>AirWair</a:t>
            </a:r>
            <a:r>
              <a:rPr lang="ru-RU" dirty="0"/>
              <a:t> </a:t>
            </a:r>
            <a:r>
              <a:rPr lang="ru-RU" dirty="0" err="1"/>
              <a:t>Ltd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8000" y="6488668"/>
            <a:ext cx="482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https://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wiki.wildberries.ru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/brands/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-martens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146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view-cfb826775e6b0199a482705f0cfa429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pic>
        <p:nvPicPr>
          <p:cNvPr id="5" name="Содержимое 4" descr="Dr_Martens_0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17" r="-921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774700" y="1600200"/>
            <a:ext cx="3721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ru-RU" sz="3200" dirty="0" smtClean="0"/>
              <a:t>Тогда </a:t>
            </a:r>
            <a:r>
              <a:rPr lang="ru-RU" sz="3200" dirty="0"/>
              <a:t>он решил создать обувь по образцу военной, но более удобную и мягкую.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Весной 1945 </a:t>
            </a:r>
            <a:r>
              <a:rPr lang="ru-RU" dirty="0" smtClean="0"/>
              <a:t>года</a:t>
            </a:r>
            <a:r>
              <a:rPr lang="en-US" dirty="0" smtClean="0"/>
              <a:t> </a:t>
            </a:r>
            <a:r>
              <a:rPr lang="ru-RU" dirty="0" smtClean="0"/>
              <a:t>молодой </a:t>
            </a:r>
            <a:r>
              <a:rPr lang="ru-RU" dirty="0"/>
              <a:t>врач Вермахта Клаус </a:t>
            </a:r>
            <a:r>
              <a:rPr lang="ru-RU" dirty="0" err="1"/>
              <a:t>Мертенс</a:t>
            </a:r>
            <a:r>
              <a:rPr lang="ru-RU" dirty="0"/>
              <a:t> вывихнул лодыжку из-за жестких армейских ботинок. </a:t>
            </a:r>
          </a:p>
        </p:txBody>
      </p:sp>
    </p:spTree>
    <p:extLst>
      <p:ext uri="{BB962C8B-B14F-4D97-AF65-F5344CB8AC3E}">
        <p14:creationId xmlns:p14="http://schemas.microsoft.com/office/powerpoint/2010/main" val="408269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4744988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435429" y="2467429"/>
            <a:ext cx="8382000" cy="1939471"/>
          </a:xfrm>
        </p:spPr>
        <p:txBody>
          <a:bodyPr>
            <a:normAutofit fontScale="92500" lnSpcReduction="20000"/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Задача:</a:t>
            </a:r>
          </a:p>
          <a:p>
            <a:pPr marL="0" indent="0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-ознакомиться с понятием «эпоним», изучив названия брендов, образованных от имен, фамилий или прозвищ людей  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014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34754401-rock-abstract-neutral-wall-background-Stock-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47700" y="1803400"/>
            <a:ext cx="8039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800" dirty="0" smtClean="0"/>
              <a:t>Обувь </a:t>
            </a:r>
            <a:r>
              <a:rPr lang="ru-RU" sz="2800" dirty="0" err="1"/>
              <a:t>Мертенса</a:t>
            </a:r>
            <a:r>
              <a:rPr lang="ru-RU" sz="2800" dirty="0"/>
              <a:t> и </a:t>
            </a:r>
            <a:r>
              <a:rPr lang="ru-RU" sz="2800" dirty="0" err="1"/>
              <a:t>Функа</a:t>
            </a:r>
            <a:r>
              <a:rPr lang="ru-RU" sz="2800" dirty="0"/>
              <a:t> имела успех среди немецкого населения, и в 1952 году предприниматели запустили крупную фабрику в Мюнхене.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 новой обуви Клаус </a:t>
            </a:r>
            <a:r>
              <a:rPr lang="ru-RU" dirty="0" err="1"/>
              <a:t>Мертенс</a:t>
            </a:r>
            <a:r>
              <a:rPr lang="ru-RU" dirty="0"/>
              <a:t> рассказал своему коллеге-врачу Герберту </a:t>
            </a:r>
            <a:r>
              <a:rPr lang="ru-RU" dirty="0" err="1"/>
              <a:t>Функу</a:t>
            </a:r>
            <a:r>
              <a:rPr lang="ru-RU" dirty="0"/>
              <a:t>, уроженцу Люксембурга</a:t>
            </a:r>
            <a:r>
              <a:rPr lang="ru-RU" dirty="0" smtClean="0"/>
              <a:t>.</a:t>
            </a:r>
          </a:p>
        </p:txBody>
      </p:sp>
      <p:pic>
        <p:nvPicPr>
          <p:cNvPr id="9" name="Изображение 8" descr="TB2qnnyfVXXXXa8XXXXXXXXXXXX_7005207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200" y="0"/>
            <a:ext cx="99568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51081" y="6389756"/>
            <a:ext cx="57531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Клаус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Мертенс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Герберт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Функ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38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 build="p"/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dr-martens-logo-wallpaper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История бренда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937276" cy="4525963"/>
          </a:xfrm>
        </p:spPr>
        <p:txBody>
          <a:bodyPr>
            <a:normAutofit/>
          </a:bodyPr>
          <a:lstStyle/>
          <a:p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После приобретения лицензии на производство подошвы, разработанной Клаусом </a:t>
            </a:r>
            <a:r>
              <a:rPr lang="ru-RU" sz="2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Мертенсом</a:t>
            </a: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компания </a:t>
            </a:r>
            <a:r>
              <a:rPr lang="ru-RU" sz="2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</a:t>
            </a: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r>
              <a:rPr lang="ru-RU" sz="2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Griggs</a:t>
            </a: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&amp; </a:t>
            </a:r>
            <a:r>
              <a:rPr lang="ru-RU" sz="2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</a:t>
            </a: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начала разработку собственной модели обуви.</a:t>
            </a:r>
          </a:p>
        </p:txBody>
      </p:sp>
    </p:spTree>
    <p:extLst>
      <p:ext uri="{BB962C8B-B14F-4D97-AF65-F5344CB8AC3E}">
        <p14:creationId xmlns:p14="http://schemas.microsoft.com/office/powerpoint/2010/main" val="93984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my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Ботинки назвали </a:t>
            </a:r>
            <a:r>
              <a:rPr lang="ru-RU" dirty="0" err="1"/>
              <a:t>Dr</a:t>
            </a:r>
            <a:r>
              <a:rPr lang="ru-RU" dirty="0"/>
              <a:t>. </a:t>
            </a:r>
            <a:r>
              <a:rPr lang="ru-RU" dirty="0" err="1" smtClean="0"/>
              <a:t>Martens</a:t>
            </a:r>
            <a:r>
              <a:rPr lang="ru-RU" dirty="0" smtClean="0"/>
              <a:t> (</a:t>
            </a:r>
            <a:r>
              <a:rPr lang="sv-SE" dirty="0" smtClean="0"/>
              <a:t>Dr</a:t>
            </a:r>
            <a:r>
              <a:rPr lang="sv-SE" dirty="0"/>
              <a:t>. </a:t>
            </a:r>
            <a:r>
              <a:rPr lang="sv-SE" dirty="0" err="1"/>
              <a:t>Märtens</a:t>
            </a:r>
            <a:r>
              <a:rPr lang="sv-SE" dirty="0"/>
              <a:t> (</a:t>
            </a:r>
            <a:r>
              <a:rPr lang="sv-SE" dirty="0" err="1"/>
              <a:t>нем</a:t>
            </a:r>
            <a:r>
              <a:rPr lang="sv-SE" dirty="0"/>
              <a:t>.</a:t>
            </a:r>
            <a:r>
              <a:rPr lang="sv-SE" dirty="0" smtClean="0"/>
              <a:t>)</a:t>
            </a:r>
            <a:r>
              <a:rPr lang="ru-RU" dirty="0" smtClean="0"/>
              <a:t>) в </a:t>
            </a:r>
            <a:r>
              <a:rPr lang="ru-RU" dirty="0"/>
              <a:t>честь изобретателя подошвы, но изменив фамилию на английский </a:t>
            </a:r>
            <a:r>
              <a:rPr lang="ru-RU" dirty="0" smtClean="0"/>
              <a:t>манер.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76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givenchy-ange-ou-demon1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71500"/>
            <a:ext cx="8763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2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7524"/>
          </a:xfrm>
          <a:prstGeom prst="rect">
            <a:avLst/>
          </a:prstGeom>
        </p:spPr>
      </p:pic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err="1"/>
              <a:t>Givenchy</a:t>
            </a:r>
            <a:r>
              <a:rPr lang="ru-RU" dirty="0"/>
              <a:t> (произносится как </a:t>
            </a:r>
            <a:r>
              <a:rPr lang="ru-RU" b="1" dirty="0" err="1"/>
              <a:t>Живанши</a:t>
            </a:r>
            <a:r>
              <a:rPr lang="ru-RU" dirty="0"/>
              <a:t>)— французский модный дом, </a:t>
            </a:r>
            <a:r>
              <a:rPr lang="ru-RU" dirty="0" smtClean="0"/>
              <a:t>который создал в </a:t>
            </a:r>
            <a:r>
              <a:rPr lang="ru-RU" dirty="0"/>
              <a:t>1952 году </a:t>
            </a:r>
            <a:r>
              <a:rPr lang="ru-RU" dirty="0" err="1" smtClean="0"/>
              <a:t>Юбер</a:t>
            </a:r>
            <a:r>
              <a:rPr lang="ru-RU" dirty="0" smtClean="0"/>
              <a:t> </a:t>
            </a:r>
            <a:r>
              <a:rPr lang="ru-RU" dirty="0"/>
              <a:t>де </a:t>
            </a:r>
            <a:r>
              <a:rPr lang="ru-RU" b="1" dirty="0" err="1"/>
              <a:t>Живанши</a:t>
            </a:r>
            <a:r>
              <a:rPr lang="ru-RU" dirty="0"/>
              <a:t>.</a:t>
            </a:r>
          </a:p>
        </p:txBody>
      </p:sp>
      <p:pic>
        <p:nvPicPr>
          <p:cNvPr id="6" name="Содержимое 5" descr="e10bd5c325df1ebe8fc59cbcd0ec38cc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0" y="6488668"/>
            <a:ext cx="504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/brands/givenchy-2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119336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ru.wikipedia.org</a:t>
            </a:r>
            <a:r>
              <a:rPr lang="en-US" dirty="0"/>
              <a:t>/wiki/Givenchy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11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pic>
        <p:nvPicPr>
          <p:cNvPr id="4" name="Изображение 3" descr="0ae85878993b8e1470f56af947a80c2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82" y="1600200"/>
            <a:ext cx="3274370" cy="4525963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1952 году </a:t>
            </a:r>
            <a:r>
              <a:rPr lang="ru-RU" dirty="0" err="1"/>
              <a:t>Живанши</a:t>
            </a:r>
            <a:r>
              <a:rPr lang="ru-RU" dirty="0"/>
              <a:t> открыл свой собственный Модный дом и презентовал первую </a:t>
            </a:r>
            <a:r>
              <a:rPr lang="ru-RU" dirty="0" smtClean="0"/>
              <a:t>коллекцию.</a:t>
            </a:r>
            <a:endParaRPr lang="ru-RU" dirty="0"/>
          </a:p>
        </p:txBody>
      </p:sp>
      <p:pic>
        <p:nvPicPr>
          <p:cNvPr id="9" name="Изображение 8" descr="r2_cs14110.vk.me_I47nbXA5xKs_9eac043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19" y="1600200"/>
            <a:ext cx="3725333" cy="4525963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Спустя два года </a:t>
            </a:r>
            <a:r>
              <a:rPr lang="ru-RU" dirty="0" err="1"/>
              <a:t>Юбер</a:t>
            </a:r>
            <a:r>
              <a:rPr lang="ru-RU" dirty="0"/>
              <a:t> </a:t>
            </a:r>
            <a:r>
              <a:rPr lang="ru-RU" dirty="0" err="1"/>
              <a:t>Живанши</a:t>
            </a:r>
            <a:r>
              <a:rPr lang="ru-RU" dirty="0"/>
              <a:t> стал первым модным дизайнером, запустившим люксовую линию </a:t>
            </a:r>
            <a:r>
              <a:rPr lang="ru-RU" dirty="0" smtClean="0"/>
              <a:t>одежды</a:t>
            </a:r>
            <a:r>
              <a:rPr lang="en-US" dirty="0" smtClean="0"/>
              <a:t> ready-to-wear </a:t>
            </a:r>
            <a:r>
              <a:rPr lang="ru-RU" dirty="0" smtClean="0"/>
              <a:t>«</a:t>
            </a:r>
            <a:r>
              <a:rPr lang="en-US" dirty="0" err="1" smtClean="0"/>
              <a:t>Ginenchy</a:t>
            </a:r>
            <a:r>
              <a:rPr lang="en-US" dirty="0" smtClean="0"/>
              <a:t> </a:t>
            </a:r>
            <a:r>
              <a:rPr lang="en-US" dirty="0" err="1" smtClean="0"/>
              <a:t>Universite</a:t>
            </a:r>
            <a:r>
              <a:rPr lang="ru-RU" dirty="0" smtClean="0"/>
              <a:t>». </a:t>
            </a:r>
            <a:endParaRPr lang="ru-RU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 1953 году творения </a:t>
            </a:r>
            <a:r>
              <a:rPr lang="ru-RU" dirty="0" err="1"/>
              <a:t>Юбера</a:t>
            </a:r>
            <a:r>
              <a:rPr lang="ru-RU" dirty="0"/>
              <a:t> </a:t>
            </a:r>
            <a:r>
              <a:rPr lang="ru-RU" dirty="0" err="1"/>
              <a:t>Живанши</a:t>
            </a:r>
            <a:r>
              <a:rPr lang="ru-RU" dirty="0"/>
              <a:t> появились на обложке журнала </a:t>
            </a:r>
            <a:r>
              <a:rPr lang="ru-RU" dirty="0" err="1"/>
              <a:t>Life</a:t>
            </a:r>
            <a:r>
              <a:rPr lang="ru-RU" dirty="0"/>
              <a:t>.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 1957 году маркой </a:t>
            </a:r>
            <a:r>
              <a:rPr lang="ru-RU" dirty="0" err="1"/>
              <a:t>Givenchy</a:t>
            </a:r>
            <a:r>
              <a:rPr lang="ru-RU" dirty="0"/>
              <a:t> был презентован первый аромат «</a:t>
            </a:r>
            <a:r>
              <a:rPr lang="ru-RU" dirty="0" err="1"/>
              <a:t>L’interdit</a:t>
            </a:r>
            <a:r>
              <a:rPr lang="ru-RU" dirty="0"/>
              <a:t>», лицом которого стала Одри  Хепберн.</a:t>
            </a:r>
          </a:p>
        </p:txBody>
      </p:sp>
      <p:pic>
        <p:nvPicPr>
          <p:cNvPr id="5" name="Содержимое 4" descr="Untitled-1-copy.jpg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0" r="-994"/>
          <a:stretch/>
        </p:blipFill>
        <p:spPr>
          <a:xfrm>
            <a:off x="4574419" y="1600200"/>
            <a:ext cx="4112381" cy="4525963"/>
          </a:xfrm>
        </p:spPr>
      </p:pic>
    </p:spTree>
    <p:extLst>
      <p:ext uri="{BB962C8B-B14F-4D97-AF65-F5344CB8AC3E}">
        <p14:creationId xmlns:p14="http://schemas.microsoft.com/office/powerpoint/2010/main" val="240593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  <p:bldP spid="7" grpId="2"/>
      <p:bldP spid="8" grpId="0"/>
      <p:bldP spid="8" grpId="1"/>
      <p:bldP spid="8" grpId="2"/>
      <p:bldP spid="10" grpId="0"/>
      <p:bldP spid="1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77333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Назван по имени своего основателя- </a:t>
            </a:r>
            <a:r>
              <a:rPr lang="ru-RU" dirty="0" err="1" smtClean="0"/>
              <a:t>Юбера</a:t>
            </a:r>
            <a:r>
              <a:rPr lang="ru-RU" dirty="0" smtClean="0"/>
              <a:t> де </a:t>
            </a:r>
            <a:r>
              <a:rPr lang="ru-RU" dirty="0" err="1" smtClean="0"/>
              <a:t>Живанши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8" name="Изображение 7" descr="10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0" y="3994452"/>
            <a:ext cx="3111500" cy="28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5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zar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9359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6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mejores-empresas-español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476" y="0"/>
            <a:ext cx="10026951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Что это такое?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За́ра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— ведущая торговая сеть группы компаний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Inditex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принадлежит испанскому магнату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Амансио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Ортеге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031770"/>
            <a:ext cx="361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zara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15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446064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15 мая 1975 года в городе Ла-</a:t>
            </a:r>
            <a:r>
              <a:rPr lang="ru-RU" dirty="0" err="1"/>
              <a:t>Корунья</a:t>
            </a:r>
            <a:r>
              <a:rPr lang="ru-RU" dirty="0"/>
              <a:t> </a:t>
            </a:r>
            <a:r>
              <a:rPr lang="ru-RU" dirty="0" err="1"/>
              <a:t>Амансио</a:t>
            </a:r>
            <a:r>
              <a:rPr lang="ru-RU" dirty="0"/>
              <a:t> </a:t>
            </a:r>
            <a:r>
              <a:rPr lang="ru-RU" dirty="0" err="1"/>
              <a:t>Ортега</a:t>
            </a:r>
            <a:r>
              <a:rPr lang="ru-RU" dirty="0"/>
              <a:t> открыл свой первый магазин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В нем была представлена скопированная с изделий ведущих модных домов одежда по сравнительно низким ценам.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3200" dirty="0" smtClean="0"/>
              <a:t>В </a:t>
            </a:r>
            <a:r>
              <a:rPr lang="ru-RU" sz="3200" dirty="0"/>
              <a:t>течение четырех лет после открытия первого магазина была создана сеть бутиков по всей Испании. </a:t>
            </a:r>
            <a:endParaRPr lang="ru-RU" sz="3200" dirty="0" smtClean="0"/>
          </a:p>
          <a:p>
            <a:r>
              <a:rPr lang="ru-RU" sz="3200" dirty="0"/>
              <a:t>	</a:t>
            </a:r>
            <a:r>
              <a:rPr lang="ru-RU" sz="3200" dirty="0" smtClean="0"/>
              <a:t>В последующих годах он открыл магазины в таких странах, как Франция, США, Португалия.</a:t>
            </a:r>
          </a:p>
          <a:p>
            <a:r>
              <a:rPr lang="ru-RU" sz="3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9802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4744988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и структура словаря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Каждая словарная статья посвящена одному эпониму и состоит из трех частей.</a:t>
            </a:r>
          </a:p>
          <a:p>
            <a:r>
              <a:rPr lang="ru-RU" dirty="0" smtClean="0"/>
              <a:t>В первой части дано определение слова, во второй-история бренда и элементы биографии человека, его создавшего или принимавшего непосредственное участие в его создании, в третьей-этимология названия.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54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414832854_qagljqgcmtre0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Выбирая имя для своего бренда, </a:t>
            </a:r>
            <a:r>
              <a:rPr lang="ru-RU" dirty="0" err="1" smtClean="0"/>
              <a:t>Амансио</a:t>
            </a:r>
            <a:r>
              <a:rPr lang="ru-RU" dirty="0" smtClean="0"/>
              <a:t> </a:t>
            </a:r>
            <a:r>
              <a:rPr lang="ru-RU" dirty="0" err="1" smtClean="0"/>
              <a:t>Ортега</a:t>
            </a:r>
            <a:r>
              <a:rPr lang="ru-RU" dirty="0" smtClean="0"/>
              <a:t> хотел остановиться на варианте </a:t>
            </a:r>
            <a:r>
              <a:rPr lang="ru-RU" dirty="0" err="1" smtClean="0"/>
              <a:t>Зорба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Так звали главного героя фильма «Грек </a:t>
            </a:r>
            <a:r>
              <a:rPr lang="ru-RU" dirty="0" err="1" smtClean="0"/>
              <a:t>Зорба</a:t>
            </a:r>
            <a:r>
              <a:rPr lang="ru-RU" dirty="0" smtClean="0"/>
              <a:t>», однако совсем недалеко от магазина существовал бар с подобным названием.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002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3200" dirty="0" smtClean="0"/>
              <a:t>В итоге он взял буквы из уже готовой вывески и переставил их так, чтобы получилось что-то стоящее. </a:t>
            </a:r>
            <a:endParaRPr lang="en-US" sz="3200" dirty="0" smtClean="0"/>
          </a:p>
          <a:p>
            <a:r>
              <a:rPr lang="en-US" sz="3200" dirty="0"/>
              <a:t>	</a:t>
            </a:r>
            <a:r>
              <a:rPr lang="ru-RU" sz="3200" dirty="0" smtClean="0"/>
              <a:t>Также </a:t>
            </a:r>
            <a:r>
              <a:rPr lang="ru-RU" sz="3200" dirty="0" err="1" smtClean="0"/>
              <a:t>Зара</a:t>
            </a:r>
            <a:r>
              <a:rPr lang="ru-RU" sz="3200" dirty="0" smtClean="0"/>
              <a:t> с персидского переводится как золото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008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joop_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53" y="0"/>
            <a:ext cx="9479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3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JOOP! (</a:t>
            </a:r>
            <a:r>
              <a:rPr lang="ru-RU" dirty="0" err="1"/>
              <a:t>Йооп</a:t>
            </a:r>
            <a:r>
              <a:rPr lang="ru-RU" dirty="0"/>
              <a:t>) — немецкий </a:t>
            </a:r>
            <a:r>
              <a:rPr lang="ru-RU" dirty="0" smtClean="0"/>
              <a:t>бренд, основанный дизайнером </a:t>
            </a:r>
            <a:r>
              <a:rPr lang="ru-RU" dirty="0" err="1" smtClean="0"/>
              <a:t>Вольфганом</a:t>
            </a:r>
            <a:r>
              <a:rPr lang="ru-RU" dirty="0" smtClean="0"/>
              <a:t> </a:t>
            </a:r>
            <a:r>
              <a:rPr lang="ru-RU" dirty="0" err="1" smtClean="0"/>
              <a:t>Йоопом</a:t>
            </a:r>
            <a:r>
              <a:rPr lang="ru-RU" dirty="0" smtClean="0"/>
              <a:t> в 1981 году.</a:t>
            </a:r>
          </a:p>
        </p:txBody>
      </p:sp>
      <p:pic>
        <p:nvPicPr>
          <p:cNvPr id="5" name="Содержимое 4" descr="image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462095"/>
            <a:ext cx="408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joop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8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9502697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 тому времени он был уже известным журналистом, пишущим о моде, а также дизайнером. </a:t>
            </a:r>
            <a:endParaRPr lang="en-US" dirty="0" smtClean="0"/>
          </a:p>
          <a:p>
            <a:r>
              <a:rPr lang="ru-RU" dirty="0" smtClean="0"/>
              <a:t>В </a:t>
            </a:r>
            <a:r>
              <a:rPr lang="ru-RU" dirty="0"/>
              <a:t>1978 году его коллекция изделий из меха имела большой успех.</a:t>
            </a:r>
          </a:p>
        </p:txBody>
      </p:sp>
      <p:sp>
        <p:nvSpPr>
          <p:cNvPr id="7" name="Содержимое 5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 1983 году Вольфганг </a:t>
            </a:r>
            <a:r>
              <a:rPr lang="ru-RU" dirty="0" err="1"/>
              <a:t>Йооп</a:t>
            </a:r>
            <a:r>
              <a:rPr lang="ru-RU" dirty="0"/>
              <a:t> и его торговая марка были награждены престижной премией «</a:t>
            </a:r>
            <a:r>
              <a:rPr lang="ru-RU" dirty="0" err="1"/>
              <a:t>Fild’or</a:t>
            </a:r>
            <a:r>
              <a:rPr lang="ru-RU" dirty="0"/>
              <a:t>». </a:t>
            </a:r>
            <a:endParaRPr lang="ru-RU" dirty="0" smtClean="0"/>
          </a:p>
          <a:p>
            <a:r>
              <a:rPr lang="ru-RU" dirty="0" smtClean="0"/>
              <a:t>Через </a:t>
            </a:r>
            <a:r>
              <a:rPr lang="ru-RU" dirty="0"/>
              <a:t>год дизайнер стал лауреатом другой награды — «Золотая прялка».</a:t>
            </a:r>
          </a:p>
        </p:txBody>
      </p:sp>
    </p:spTree>
    <p:extLst>
      <p:ext uri="{BB962C8B-B14F-4D97-AF65-F5344CB8AC3E}">
        <p14:creationId xmlns:p14="http://schemas.microsoft.com/office/powerpoint/2010/main" val="119940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Назван в честь своего же основателя- </a:t>
            </a:r>
            <a:r>
              <a:rPr lang="ru-RU" dirty="0" err="1" smtClean="0"/>
              <a:t>Вольфгана</a:t>
            </a:r>
            <a:r>
              <a:rPr lang="ru-RU" dirty="0" smtClean="0"/>
              <a:t> </a:t>
            </a:r>
            <a:r>
              <a:rPr lang="ru-RU" dirty="0" err="1" smtClean="0"/>
              <a:t>Йоопа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Изображение 5" descr="1449568463_jo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4495800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Chloe-Spring-Ad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7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images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52"/>
            <a:ext cx="9144000" cy="696275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Chloè</a:t>
            </a:r>
            <a:r>
              <a:rPr lang="ru-RU" dirty="0"/>
              <a:t> (</a:t>
            </a:r>
            <a:r>
              <a:rPr lang="ru-RU" dirty="0" err="1"/>
              <a:t>Клоэ</a:t>
            </a:r>
            <a:r>
              <a:rPr lang="ru-RU" dirty="0"/>
              <a:t>́) — </a:t>
            </a:r>
            <a:r>
              <a:rPr lang="ru-RU" dirty="0" smtClean="0"/>
              <a:t>французский бренд, выпускающий одежду для женщин, аксессуары, парфюмерию.</a:t>
            </a:r>
            <a:endParaRPr lang="ru-RU" dirty="0"/>
          </a:p>
        </p:txBody>
      </p:sp>
      <p:pic>
        <p:nvPicPr>
          <p:cNvPr id="6" name="Изображение 5" descr="Chloe-Logo-norm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5715000" cy="238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4999" y="6211669"/>
            <a:ext cx="385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chloe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view-cfb826775e6b0199a482705f0cfa429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pic>
        <p:nvPicPr>
          <p:cNvPr id="5" name="Содержимое 4" descr="553@829@a47c2149aaa2267fef60ff7e8bfaa676-MWE4YzYyN2RjMg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1" r="-16871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96900" y="1601848"/>
            <a:ext cx="403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3200" dirty="0" smtClean="0"/>
              <a:t>Затем </a:t>
            </a:r>
            <a:r>
              <a:rPr lang="ru-RU" sz="3200" dirty="0" err="1"/>
              <a:t>Агьен</a:t>
            </a:r>
            <a:r>
              <a:rPr lang="ru-RU" sz="3200" dirty="0"/>
              <a:t> сама сшила по своим рисункам шесть хлопковых платьев. Готовые изделия были выставлены на продажу в нескольких бутиках Парижа.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Марку  </a:t>
            </a:r>
            <a:r>
              <a:rPr lang="ru-RU" dirty="0" err="1"/>
              <a:t>Chloe</a:t>
            </a:r>
            <a:r>
              <a:rPr lang="ru-RU" dirty="0"/>
              <a:t> основала </a:t>
            </a:r>
            <a:r>
              <a:rPr lang="ru-RU" dirty="0" err="1"/>
              <a:t>Габи</a:t>
            </a:r>
            <a:r>
              <a:rPr lang="ru-RU" dirty="0"/>
              <a:t> </a:t>
            </a:r>
            <a:r>
              <a:rPr lang="ru-RU" dirty="0" err="1"/>
              <a:t>Агьен</a:t>
            </a:r>
            <a:r>
              <a:rPr lang="ru-RU" dirty="0"/>
              <a:t> (</a:t>
            </a:r>
            <a:r>
              <a:rPr lang="ru-RU" dirty="0" err="1"/>
              <a:t>Gaby</a:t>
            </a:r>
            <a:r>
              <a:rPr lang="ru-RU" dirty="0"/>
              <a:t> </a:t>
            </a:r>
            <a:r>
              <a:rPr lang="ru-RU" dirty="0" err="1"/>
              <a:t>Aghion</a:t>
            </a:r>
            <a:r>
              <a:rPr lang="ru-RU" dirty="0"/>
              <a:t>). Она была аристократкой и египтянкой по происхождению. Во Францию </a:t>
            </a:r>
            <a:r>
              <a:rPr lang="ru-RU" dirty="0" err="1"/>
              <a:t>Габи</a:t>
            </a:r>
            <a:r>
              <a:rPr lang="ru-RU" dirty="0"/>
              <a:t> переехала в 1945 году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446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Chloé-Fall-Winter-2015-Campaign-1A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10210800" cy="6858000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История бренда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Понемногу увлечение </a:t>
            </a:r>
            <a:r>
              <a:rPr lang="ru-RU" dirty="0" err="1">
                <a:solidFill>
                  <a:srgbClr val="FF0000"/>
                </a:solidFill>
              </a:rPr>
              <a:t>Габи</a:t>
            </a:r>
            <a:r>
              <a:rPr lang="ru-RU" dirty="0">
                <a:solidFill>
                  <a:srgbClr val="FF0000"/>
                </a:solidFill>
              </a:rPr>
              <a:t> начало приносить прибыль. Тогда прямо в собственном доме </a:t>
            </a:r>
            <a:r>
              <a:rPr lang="ru-RU" dirty="0" err="1">
                <a:solidFill>
                  <a:srgbClr val="FF0000"/>
                </a:solidFill>
              </a:rPr>
              <a:t>Агьен</a:t>
            </a:r>
            <a:r>
              <a:rPr lang="ru-RU" dirty="0">
                <a:solidFill>
                  <a:srgbClr val="FF0000"/>
                </a:solidFill>
              </a:rPr>
              <a:t> открыла небольшое ателье.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600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sz="3200" dirty="0" smtClean="0">
                <a:solidFill>
                  <a:srgbClr val="FF0000"/>
                </a:solidFill>
              </a:rPr>
              <a:t>Наконец </a:t>
            </a:r>
            <a:r>
              <a:rPr lang="ru-RU" sz="3200" dirty="0">
                <a:solidFill>
                  <a:srgbClr val="FF0000"/>
                </a:solidFill>
              </a:rPr>
              <a:t>встал вопрос, какое название будет носить их небольшая компания. </a:t>
            </a:r>
          </a:p>
        </p:txBody>
      </p:sp>
    </p:spTree>
    <p:extLst>
      <p:ext uri="{BB962C8B-B14F-4D97-AF65-F5344CB8AC3E}">
        <p14:creationId xmlns:p14="http://schemas.microsoft.com/office/powerpoint/2010/main" val="381320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9502697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Габи</a:t>
            </a:r>
            <a:r>
              <a:rPr lang="ru-RU" dirty="0" smtClean="0"/>
              <a:t> </a:t>
            </a:r>
            <a:r>
              <a:rPr lang="ru-RU" dirty="0" err="1"/>
              <a:t>Агьен</a:t>
            </a:r>
            <a:r>
              <a:rPr lang="ru-RU" dirty="0"/>
              <a:t> решила, что ее имя не подходит, и тогда она обратилась к своей подруге </a:t>
            </a:r>
            <a:r>
              <a:rPr lang="ru-RU" dirty="0" err="1"/>
              <a:t>Клоэ</a:t>
            </a:r>
            <a:r>
              <a:rPr lang="ru-RU" dirty="0"/>
              <a:t> де </a:t>
            </a:r>
            <a:r>
              <a:rPr lang="ru-RU" dirty="0" err="1"/>
              <a:t>Брюметон</a:t>
            </a:r>
            <a:r>
              <a:rPr lang="ru-RU" dirty="0"/>
              <a:t> (</a:t>
            </a:r>
            <a:r>
              <a:rPr lang="ru-RU" dirty="0" err="1"/>
              <a:t>Chloe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Brumeton</a:t>
            </a:r>
            <a:r>
              <a:rPr lang="ru-RU" dirty="0"/>
              <a:t>) с просьбой назвать ателье ее именем.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600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3200" dirty="0" smtClean="0"/>
              <a:t>Так </a:t>
            </a:r>
            <a:r>
              <a:rPr lang="ru-RU" sz="3200" dirty="0"/>
              <a:t>в Париже в 1952 году был основан Дом </a:t>
            </a:r>
            <a:r>
              <a:rPr lang="ru-RU" sz="3200" dirty="0" err="1"/>
              <a:t>Chloe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47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Оглавление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6667" y="1600200"/>
            <a:ext cx="7840132" cy="5390848"/>
          </a:xfrm>
        </p:spPr>
        <p:txBody>
          <a:bodyPr numCol="2" spcCol="0">
            <a:normAutofit fontScale="92500" lnSpcReduction="20000"/>
          </a:bodyPr>
          <a:lstStyle/>
          <a:p>
            <a:r>
              <a:rPr lang="ru-RU" dirty="0" smtClean="0">
                <a:hlinkClick r:id="" action="ppaction://hlinkshowjump?jump=nextslide"/>
              </a:rPr>
              <a:t>Адидас</a:t>
            </a:r>
            <a:r>
              <a:rPr lang="ru-RU" dirty="0" smtClean="0"/>
              <a:t>                       </a:t>
            </a:r>
          </a:p>
          <a:p>
            <a:r>
              <a:rPr lang="ru-RU" dirty="0" smtClean="0">
                <a:hlinkClick r:id="rId2" action="ppaction://hlinksldjump"/>
              </a:rPr>
              <a:t>Бетси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Версаче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Гуччи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Доктор </a:t>
            </a:r>
            <a:r>
              <a:rPr lang="ru-RU" dirty="0" err="1" smtClean="0">
                <a:hlinkClick r:id="rId5" action="ppaction://hlinksldjump"/>
              </a:rPr>
              <a:t>Мартенс</a:t>
            </a:r>
            <a:r>
              <a:rPr lang="ru-RU" dirty="0" smtClean="0">
                <a:hlinkClick r:id="rId5" action="ppaction://hlinksldjump"/>
              </a:rPr>
              <a:t>    </a:t>
            </a:r>
            <a:endParaRPr lang="ru-RU" dirty="0" smtClean="0"/>
          </a:p>
          <a:p>
            <a:r>
              <a:rPr lang="ru-RU" dirty="0" err="1" smtClean="0">
                <a:hlinkClick r:id="rId6" action="ppaction://hlinksldjump"/>
              </a:rPr>
              <a:t>Живанши</a:t>
            </a:r>
            <a:endParaRPr lang="ru-RU" dirty="0" smtClean="0"/>
          </a:p>
          <a:p>
            <a:r>
              <a:rPr lang="ru-RU" dirty="0" err="1" smtClean="0">
                <a:hlinkClick r:id="rId7" action="ppaction://hlinksldjump"/>
              </a:rPr>
              <a:t>Зара</a:t>
            </a:r>
            <a:r>
              <a:rPr lang="ru-RU" dirty="0" smtClean="0">
                <a:hlinkClick r:id="rId8" action="ppaction://hlinksldjump"/>
              </a:rPr>
              <a:t> </a:t>
            </a:r>
            <a:r>
              <a:rPr lang="ru-RU" dirty="0" smtClean="0"/>
              <a:t>     </a:t>
            </a:r>
          </a:p>
          <a:p>
            <a:r>
              <a:rPr lang="ru-RU" dirty="0" err="1" smtClean="0">
                <a:hlinkClick r:id="rId9" action="ppaction://hlinksldjump"/>
              </a:rPr>
              <a:t>Йооп</a:t>
            </a:r>
            <a:endParaRPr lang="ru-RU" dirty="0" smtClean="0"/>
          </a:p>
          <a:p>
            <a:r>
              <a:rPr lang="ru-RU" dirty="0" err="1" smtClean="0">
                <a:hlinkClick r:id="rId10" action="ppaction://hlinksldjump"/>
              </a:rPr>
              <a:t>Клоэ</a:t>
            </a:r>
            <a:endParaRPr lang="ru-RU" dirty="0" smtClean="0"/>
          </a:p>
          <a:p>
            <a:r>
              <a:rPr lang="ru-RU" dirty="0" err="1" smtClean="0">
                <a:hlinkClick r:id="rId11" action="ppaction://hlinksldjump"/>
              </a:rPr>
              <a:t>Ливай</a:t>
            </a:r>
            <a:r>
              <a:rPr lang="ru-RU" dirty="0" smtClean="0">
                <a:hlinkClick r:id="rId11" action="ppaction://hlinksldjump"/>
              </a:rPr>
              <a:t> Страус</a:t>
            </a:r>
            <a:endParaRPr lang="ru-RU" dirty="0" smtClean="0"/>
          </a:p>
          <a:p>
            <a:r>
              <a:rPr lang="ru-RU" dirty="0" smtClean="0">
                <a:hlinkClick r:id="rId12" action="ppaction://hlinksldjump"/>
              </a:rPr>
              <a:t>Макс </a:t>
            </a:r>
            <a:r>
              <a:rPr lang="ru-RU" dirty="0" err="1" smtClean="0">
                <a:hlinkClick r:id="rId12" action="ppaction://hlinksldjump"/>
              </a:rPr>
              <a:t>Мара</a:t>
            </a:r>
            <a:endParaRPr lang="ru-RU" dirty="0" smtClean="0"/>
          </a:p>
          <a:p>
            <a:r>
              <a:rPr lang="ru-RU" dirty="0" smtClean="0">
                <a:hlinkClick r:id="rId13" action="ppaction://hlinksldjump"/>
              </a:rPr>
              <a:t>Найк</a:t>
            </a:r>
            <a:endParaRPr lang="ru-RU" dirty="0" smtClean="0"/>
          </a:p>
          <a:p>
            <a:r>
              <a:rPr lang="ru-RU" dirty="0" smtClean="0">
                <a:hlinkClick r:id="rId14" action="ppaction://hlinksldjump"/>
              </a:rPr>
              <a:t>Оскар де ла Рента</a:t>
            </a:r>
            <a:endParaRPr lang="ru-RU" dirty="0" smtClean="0"/>
          </a:p>
          <a:p>
            <a:r>
              <a:rPr lang="ru-RU" dirty="0" smtClean="0">
                <a:hlinkClick r:id="rId15" action="ppaction://hlinksldjump"/>
              </a:rPr>
              <a:t>Пандора </a:t>
            </a:r>
            <a:endParaRPr lang="ru-RU" dirty="0" smtClean="0"/>
          </a:p>
          <a:p>
            <a:r>
              <a:rPr lang="ru-RU" dirty="0" smtClean="0">
                <a:hlinkClick r:id="rId16" action="ppaction://hlinksldjump"/>
              </a:rPr>
              <a:t>Нина Риччи</a:t>
            </a:r>
            <a:endParaRPr lang="ru-RU" dirty="0" smtClean="0"/>
          </a:p>
          <a:p>
            <a:r>
              <a:rPr lang="ru-RU" dirty="0" smtClean="0">
                <a:hlinkClick r:id="rId17" action="ppaction://hlinksldjump"/>
              </a:rPr>
              <a:t>Сэр Оливер</a:t>
            </a:r>
            <a:endParaRPr lang="ru-RU" dirty="0" smtClean="0"/>
          </a:p>
          <a:p>
            <a:r>
              <a:rPr lang="ru-RU" dirty="0" err="1" smtClean="0">
                <a:hlinkClick r:id="rId18" action="ppaction://hlinksldjump"/>
              </a:rPr>
              <a:t>Умбро</a:t>
            </a:r>
            <a:endParaRPr lang="ru-RU" dirty="0" smtClean="0"/>
          </a:p>
          <a:p>
            <a:r>
              <a:rPr lang="ru-RU" dirty="0" err="1" smtClean="0">
                <a:hlinkClick r:id="rId19" action="ppaction://hlinksldjump"/>
              </a:rPr>
              <a:t>Фенди</a:t>
            </a:r>
            <a:endParaRPr lang="ru-RU" dirty="0" smtClean="0"/>
          </a:p>
          <a:p>
            <a:r>
              <a:rPr lang="ru-RU" dirty="0" err="1" smtClean="0">
                <a:hlinkClick r:id="rId20" action="ppaction://hlinksldjump"/>
              </a:rPr>
              <a:t>Черутти</a:t>
            </a:r>
            <a:endParaRPr lang="ru-RU" dirty="0" smtClean="0"/>
          </a:p>
          <a:p>
            <a:r>
              <a:rPr lang="ru-RU" dirty="0" smtClean="0">
                <a:hlinkClick r:id="rId21" action="ppaction://hlinksldjump"/>
              </a:rPr>
              <a:t>Шанель</a:t>
            </a:r>
            <a:endParaRPr lang="ru-RU" dirty="0" smtClean="0"/>
          </a:p>
          <a:p>
            <a:r>
              <a:rPr lang="ru-RU" dirty="0" err="1" smtClean="0">
                <a:hlinkClick r:id="rId22" action="ppaction://hlinksldjump"/>
              </a:rPr>
              <a:t>Эконика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79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4486719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Мало кому известно, что слово </a:t>
            </a:r>
            <a:r>
              <a:rPr lang="ru-RU" dirty="0" err="1"/>
              <a:t>Chloè</a:t>
            </a:r>
            <a:r>
              <a:rPr lang="ru-RU" dirty="0"/>
              <a:t> означает «зеленеющая». Так называли Деметру – греческую богиню плодородия и земледелия.</a:t>
            </a:r>
          </a:p>
        </p:txBody>
      </p:sp>
      <p:pic>
        <p:nvPicPr>
          <p:cNvPr id="6" name="Содержимое 5" descr="7825c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2" b="80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211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levi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0"/>
            <a:ext cx="933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3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daad6911a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7048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Levi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Strauss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&amp;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(произносится </a:t>
            </a:r>
            <a:r>
              <a:rPr lang="ru-RU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Ливай</a:t>
            </a:r>
            <a: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Страусс</a:t>
            </a:r>
            <a: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энд Компани /</a:t>
            </a:r>
            <a:r>
              <a:rPr lang="ru-RU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liːvaɪ</a:t>
            </a:r>
            <a: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ˈ</a:t>
            </a:r>
            <a:r>
              <a:rPr lang="ru-RU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straʊs</a:t>
            </a:r>
            <a: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) — американская компания, основанная в 1853 году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Ливаем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Страуссом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; известный производитель одежды (в первую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чередь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джинсовой) и обуви. 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Что это такое?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3048" y="6458857"/>
            <a:ext cx="419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levi’s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246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view-cfb826775e6b0199a482705f0cfa429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582"/>
            <a:ext cx="9144000" cy="695358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err="1"/>
              <a:t>MaxMara</a:t>
            </a:r>
            <a:r>
              <a:rPr lang="ru-RU" dirty="0"/>
              <a:t> действует по успешной формуле, прибегая к услугам известных модельеров для создания своих коллекций. </a:t>
            </a:r>
            <a:endParaRPr lang="ru-RU" dirty="0" smtClean="0"/>
          </a:p>
        </p:txBody>
      </p:sp>
      <p:pic>
        <p:nvPicPr>
          <p:cNvPr id="5" name="Содержимое 4" descr="karl_lagerfeld_steiff_teddybea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 b="700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6832600" y="5756831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Карл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Лагерфельд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Изображение 5" descr="castelbajac_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"/>
          <a:stretch/>
        </p:blipFill>
        <p:spPr>
          <a:xfrm>
            <a:off x="4572000" y="1600200"/>
            <a:ext cx="4114800" cy="452596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546848" y="5756831"/>
            <a:ext cx="313995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Жан-Шарль де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Кастельбажак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20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view-cfb826775e6b0199a482705f0cfa429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Основатель бренда </a:t>
            </a:r>
            <a:r>
              <a:rPr lang="ru-RU" dirty="0" err="1"/>
              <a:t>Лёб</a:t>
            </a:r>
            <a:r>
              <a:rPr lang="ru-RU" dirty="0"/>
              <a:t> Штраус родился 26 января 1829 года в коммуне </a:t>
            </a:r>
            <a:r>
              <a:rPr lang="ru-RU" dirty="0" err="1"/>
              <a:t>Буттенхайм</a:t>
            </a:r>
            <a:r>
              <a:rPr lang="ru-RU" dirty="0"/>
              <a:t>, расположенной в Баварии, Германия. </a:t>
            </a:r>
          </a:p>
        </p:txBody>
      </p:sp>
      <p:pic>
        <p:nvPicPr>
          <p:cNvPr id="10" name="Содержимое 9" descr="Levi_Strauss_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" r="-966"/>
          <a:stretch>
            <a:fillRect/>
          </a:stretch>
        </p:blipFill>
        <p:spPr/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57200" y="1587124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Он был седьмым ребенком в семье </a:t>
            </a:r>
            <a:r>
              <a:rPr lang="ru-RU" dirty="0" err="1"/>
              <a:t>Хирша</a:t>
            </a:r>
            <a:r>
              <a:rPr lang="ru-RU" dirty="0"/>
              <a:t> Штрауса, имеющего еврейское происхождение, и немки Ребекки </a:t>
            </a:r>
            <a:r>
              <a:rPr lang="ru-RU" dirty="0" err="1"/>
              <a:t>Хас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459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16988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 середины 1830-х гг. в Германии царили антисемитские настроения, евреям нельзя было заниматься торговлей и земледелием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778000"/>
            <a:ext cx="899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800" dirty="0" smtClean="0"/>
              <a:t>В 1847год </a:t>
            </a:r>
            <a:r>
              <a:rPr lang="ru-RU" sz="2800" dirty="0" err="1"/>
              <a:t>Лёб</a:t>
            </a:r>
            <a:r>
              <a:rPr lang="ru-RU" sz="2800" dirty="0"/>
              <a:t> вместе со своей семьей отправился в Нью-Йорк.</a:t>
            </a:r>
          </a:p>
        </p:txBody>
      </p:sp>
    </p:spTree>
    <p:extLst>
      <p:ext uri="{BB962C8B-B14F-4D97-AF65-F5344CB8AC3E}">
        <p14:creationId xmlns:p14="http://schemas.microsoft.com/office/powerpoint/2010/main" val="2771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live-levis-hed-2014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00" y="0"/>
            <a:ext cx="96266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Этимология названия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 1850 году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Лёб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Штраус сменил имя на Леви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Стросс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Отсюда и пошло название всей компании.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56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AP094161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3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0_9381d_f74fb8a9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MaxMara</a:t>
            </a:r>
            <a:r>
              <a:rPr lang="ru-RU" dirty="0"/>
              <a:t> (Макс </a:t>
            </a:r>
            <a:r>
              <a:rPr lang="ru-RU" dirty="0" err="1"/>
              <a:t>Мара</a:t>
            </a:r>
            <a:r>
              <a:rPr lang="ru-RU" dirty="0"/>
              <a:t>) — итальянская дизайнерская компания, основанная в 1951 году.</a:t>
            </a:r>
          </a:p>
        </p:txBody>
      </p:sp>
      <p:pic>
        <p:nvPicPr>
          <p:cNvPr id="5" name="Изображение 4" descr="max_mara_logotype_presentation_by_martinsilvertant-d5zpzy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6300"/>
            <a:ext cx="4610100" cy="217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7300" y="6211669"/>
            <a:ext cx="407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/brands/max-</a:t>
            </a:r>
            <a:r>
              <a:rPr lang="en-US" dirty="0" err="1"/>
              <a:t>mara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05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review-cfb826775e6b0199a482705f0cfa429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Детище </a:t>
            </a:r>
            <a:r>
              <a:rPr lang="ru-RU" dirty="0" err="1"/>
              <a:t>Акилле</a:t>
            </a:r>
            <a:r>
              <a:rPr lang="ru-RU" dirty="0"/>
              <a:t> </a:t>
            </a:r>
            <a:r>
              <a:rPr lang="ru-RU" dirty="0" err="1"/>
              <a:t>Марамотти</a:t>
            </a:r>
            <a:r>
              <a:rPr lang="ru-RU" dirty="0"/>
              <a:t>, компания </a:t>
            </a:r>
            <a:r>
              <a:rPr lang="ru-RU" dirty="0" err="1"/>
              <a:t>MaxMara</a:t>
            </a:r>
            <a:r>
              <a:rPr lang="ru-RU" dirty="0"/>
              <a:t>, была основана в 1951 году и стала одной из самых успешных компаний в Италии.</a:t>
            </a:r>
          </a:p>
        </p:txBody>
      </p:sp>
      <p:pic>
        <p:nvPicPr>
          <p:cNvPr id="7" name="Содержимое 6" descr="maramotti_cavaliere-копия-300x33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1" b="-481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49300" y="1593334"/>
            <a:ext cx="37465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3200" dirty="0" smtClean="0"/>
              <a:t>Как </a:t>
            </a:r>
            <a:r>
              <a:rPr lang="ru-RU" sz="3200" dirty="0"/>
              <a:t>и многие итальянские фирмы, </a:t>
            </a:r>
            <a:r>
              <a:rPr lang="ru-RU" sz="3200" dirty="0" err="1"/>
              <a:t>MaxMara</a:t>
            </a:r>
            <a:r>
              <a:rPr lang="ru-RU" sz="3200" dirty="0"/>
              <a:t> остаётся семейной компанией, хотя ни один из членов семьи не </a:t>
            </a:r>
            <a:r>
              <a:rPr lang="ru-RU" sz="3200" dirty="0" smtClean="0"/>
              <a:t>является модельером.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6174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adidas_logotip_firma_sport_1680x10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950075"/>
          </a:xfrm>
        </p:spPr>
      </p:pic>
      <p:sp>
        <p:nvSpPr>
          <p:cNvPr id="5" name="TextBox 4"/>
          <p:cNvSpPr txBox="1"/>
          <p:nvPr/>
        </p:nvSpPr>
        <p:spPr>
          <a:xfrm>
            <a:off x="-1" y="274638"/>
            <a:ext cx="430768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hlinkClick r:id="" action="ppaction://hlinkshowjump?jump=previousslide"/>
              </a:rPr>
              <a:t>“Impossible is nothing”</a:t>
            </a:r>
          </a:p>
          <a:p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hlinkClick r:id="" action="ppaction://hlinkshowjump?jump=previousslide"/>
              </a:rPr>
              <a:t>“Join the party” </a:t>
            </a:r>
            <a:endParaRPr lang="ru-RU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836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c1395c51c78acc228e660fe909072d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Бренд </a:t>
            </a:r>
            <a:r>
              <a:rPr lang="ru-RU" dirty="0" smtClean="0"/>
              <a:t>получил </a:t>
            </a:r>
            <a:r>
              <a:rPr lang="ru-RU" dirty="0"/>
              <a:t>свое название в честь основателя марки </a:t>
            </a:r>
            <a:r>
              <a:rPr lang="ru-RU" dirty="0" err="1"/>
              <a:t>Ачилле</a:t>
            </a:r>
            <a:r>
              <a:rPr lang="ru-RU" dirty="0"/>
              <a:t> </a:t>
            </a:r>
            <a:r>
              <a:rPr lang="ru-RU" dirty="0" err="1"/>
              <a:t>Марамотти</a:t>
            </a:r>
            <a:r>
              <a:rPr lang="ru-RU" dirty="0"/>
              <a:t>, </a:t>
            </a:r>
            <a:r>
              <a:rPr lang="ru-RU" dirty="0" smtClean="0"/>
              <a:t>использовавшего начальную </a:t>
            </a:r>
            <a:r>
              <a:rPr lang="ru-RU" dirty="0"/>
              <a:t>часть </a:t>
            </a:r>
            <a:r>
              <a:rPr lang="ru-RU" dirty="0" smtClean="0"/>
              <a:t>своей </a:t>
            </a:r>
            <a:r>
              <a:rPr lang="ru-RU" dirty="0"/>
              <a:t>фамилии и </a:t>
            </a:r>
            <a:r>
              <a:rPr lang="ru-RU" dirty="0" smtClean="0"/>
              <a:t>соединившего ее </a:t>
            </a:r>
            <a:r>
              <a:rPr lang="ru-RU" dirty="0"/>
              <a:t>с </a:t>
            </a:r>
            <a:r>
              <a:rPr lang="ru-RU" dirty="0" smtClean="0"/>
              <a:t>префиксом (</a:t>
            </a:r>
            <a:r>
              <a:rPr lang="en-US" dirty="0" smtClean="0"/>
              <a:t>Max) </a:t>
            </a:r>
            <a:r>
              <a:rPr lang="ru-RU" dirty="0" smtClean="0"/>
              <a:t>для более международного звучания.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55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nike-naik-diskont-odegd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9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Nike</a:t>
            </a:r>
            <a:r>
              <a:rPr lang="ru-RU" dirty="0"/>
              <a:t>, </a:t>
            </a:r>
            <a:r>
              <a:rPr lang="ru-RU" dirty="0" err="1"/>
              <a:t>Inc</a:t>
            </a:r>
            <a:r>
              <a:rPr lang="ru-RU" dirty="0" smtClean="0"/>
              <a:t>.(</a:t>
            </a:r>
            <a:r>
              <a:rPr lang="ru-RU" dirty="0"/>
              <a:t>написание товарного знака по-русски — </a:t>
            </a:r>
            <a:r>
              <a:rPr lang="ru-RU" b="1" dirty="0"/>
              <a:t>«Найк</a:t>
            </a:r>
            <a:r>
              <a:rPr lang="ru-RU" b="1" dirty="0" smtClean="0"/>
              <a:t>»</a:t>
            </a:r>
            <a:r>
              <a:rPr lang="ru-RU" dirty="0" smtClean="0"/>
              <a:t>) </a:t>
            </a:r>
            <a:r>
              <a:rPr lang="ru-RU" dirty="0"/>
              <a:t>— американская компания, всемирно известный производитель спортивной одежды и обуви.</a:t>
            </a:r>
          </a:p>
        </p:txBody>
      </p:sp>
      <p:pic>
        <p:nvPicPr>
          <p:cNvPr id="4" name="Изображение 3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4114800"/>
            <a:ext cx="3429000" cy="186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2381" y="6100766"/>
            <a:ext cx="389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ru.wikipedia.org</a:t>
            </a:r>
            <a:r>
              <a:rPr lang="en-US" dirty="0"/>
              <a:t>/wiki/Nike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82381" y="6470098"/>
            <a:ext cx="410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nike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07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 1964 году обыкновенный студент Орегонского университета Фил </a:t>
            </a:r>
            <a:r>
              <a:rPr lang="ru-RU" dirty="0" err="1"/>
              <a:t>Найт</a:t>
            </a:r>
            <a:r>
              <a:rPr lang="ru-RU" dirty="0"/>
              <a:t> (</a:t>
            </a:r>
            <a:r>
              <a:rPr lang="ru-RU" dirty="0" err="1"/>
              <a:t>Phil</a:t>
            </a:r>
            <a:r>
              <a:rPr lang="ru-RU" dirty="0"/>
              <a:t> </a:t>
            </a:r>
            <a:r>
              <a:rPr lang="ru-RU" dirty="0" err="1"/>
              <a:t>Knight</a:t>
            </a:r>
            <a:r>
              <a:rPr lang="ru-RU" dirty="0"/>
              <a:t>) основал компанию </a:t>
            </a:r>
            <a:r>
              <a:rPr lang="ru-RU" dirty="0" err="1"/>
              <a:t>Blue</a:t>
            </a:r>
            <a:r>
              <a:rPr lang="ru-RU" dirty="0"/>
              <a:t> </a:t>
            </a:r>
            <a:r>
              <a:rPr lang="ru-RU" dirty="0" err="1"/>
              <a:t>Ribbon</a:t>
            </a:r>
            <a:r>
              <a:rPr lang="ru-RU" dirty="0"/>
              <a:t> </a:t>
            </a:r>
            <a:r>
              <a:rPr lang="ru-RU" dirty="0" err="1"/>
              <a:t>Sports</a:t>
            </a:r>
            <a:r>
              <a:rPr lang="ru-RU" dirty="0"/>
              <a:t>, которая потом превратилась в спортивную империю </a:t>
            </a:r>
            <a:r>
              <a:rPr lang="ru-RU" dirty="0" err="1"/>
              <a:t>Nike</a:t>
            </a:r>
            <a:r>
              <a:rPr lang="ru-RU" dirty="0"/>
              <a:t>.</a:t>
            </a:r>
          </a:p>
        </p:txBody>
      </p:sp>
      <p:pic>
        <p:nvPicPr>
          <p:cNvPr id="5" name="Содержимое 4" descr="Phil-Knigh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8" r="-94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295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review-cfb826775e6b0199a482705f0cfa429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5500" y="1600200"/>
            <a:ext cx="7861300" cy="4525963"/>
          </a:xfrm>
        </p:spPr>
        <p:txBody>
          <a:bodyPr>
            <a:normAutofit/>
          </a:bodyPr>
          <a:lstStyle/>
          <a:p>
            <a:r>
              <a:rPr lang="en-US" b="1" dirty="0"/>
              <a:t>Ни́ка</a:t>
            </a:r>
            <a:r>
              <a:rPr lang="en-US" dirty="0"/>
              <a:t> (</a:t>
            </a:r>
            <a:r>
              <a:rPr lang="en-US" i="1" dirty="0" err="1"/>
              <a:t>Ни́ке</a:t>
            </a:r>
            <a:r>
              <a:rPr lang="en-US" dirty="0"/>
              <a:t>, </a:t>
            </a:r>
            <a:r>
              <a:rPr lang="en-US" dirty="0" err="1"/>
              <a:t>др</a:t>
            </a:r>
            <a:r>
              <a:rPr lang="en-US" dirty="0"/>
              <a:t>.-</a:t>
            </a:r>
            <a:r>
              <a:rPr lang="en-US" dirty="0" err="1"/>
              <a:t>греч</a:t>
            </a:r>
            <a:r>
              <a:rPr lang="en-US" dirty="0"/>
              <a:t>. </a:t>
            </a:r>
            <a:r>
              <a:rPr lang="en-US" dirty="0" err="1"/>
              <a:t>Νίκη</a:t>
            </a:r>
            <a:r>
              <a:rPr lang="en-US" dirty="0"/>
              <a:t>) — </a:t>
            </a:r>
            <a:r>
              <a:rPr lang="en-US" dirty="0" err="1"/>
              <a:t>в</a:t>
            </a:r>
            <a:r>
              <a:rPr lang="en-US" dirty="0"/>
              <a:t> </a:t>
            </a:r>
            <a:r>
              <a:rPr lang="en-US" dirty="0" err="1"/>
              <a:t>древнегреческой</a:t>
            </a:r>
            <a:r>
              <a:rPr lang="en-US" dirty="0"/>
              <a:t> </a:t>
            </a:r>
            <a:r>
              <a:rPr lang="en-US" dirty="0" err="1"/>
              <a:t>мифологии</a:t>
            </a:r>
            <a:r>
              <a:rPr lang="en-US" baseline="30000" dirty="0"/>
              <a:t> </a:t>
            </a:r>
            <a:r>
              <a:rPr lang="en-US" dirty="0" err="1"/>
              <a:t>богиня</a:t>
            </a:r>
            <a:r>
              <a:rPr lang="en-US" dirty="0"/>
              <a:t> </a:t>
            </a:r>
            <a:r>
              <a:rPr lang="en-US" dirty="0" err="1"/>
              <a:t>победы</a:t>
            </a:r>
            <a:r>
              <a:rPr lang="en-US" dirty="0"/>
              <a:t>, </a:t>
            </a:r>
            <a:r>
              <a:rPr lang="en-US" dirty="0" err="1"/>
              <a:t>дочь</a:t>
            </a:r>
            <a:r>
              <a:rPr lang="en-US" dirty="0"/>
              <a:t> </a:t>
            </a:r>
            <a:r>
              <a:rPr lang="en-US" dirty="0" err="1"/>
              <a:t>титана</a:t>
            </a:r>
            <a:r>
              <a:rPr lang="en-US" dirty="0"/>
              <a:t> </a:t>
            </a:r>
            <a:r>
              <a:rPr lang="en-US" dirty="0" err="1"/>
              <a:t>Палланта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Стикс</a:t>
            </a:r>
            <a:r>
              <a:rPr lang="en-US" dirty="0"/>
              <a:t>. </a:t>
            </a:r>
            <a:endParaRPr lang="ru-RU" dirty="0"/>
          </a:p>
        </p:txBody>
      </p:sp>
      <p:pic>
        <p:nvPicPr>
          <p:cNvPr id="9" name="Изображение 8" descr="shutterstock_385215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417638"/>
            <a:ext cx="8229600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3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kollektsiya-odezhdy-oscar-de-la-renta-resort-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0" y="0"/>
            <a:ext cx="965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31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0498703_10152585172729876_3946224752736585445_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33400"/>
            <a:ext cx="8890000" cy="57785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Oscar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la</a:t>
            </a:r>
            <a:r>
              <a:rPr lang="ru-RU" dirty="0"/>
              <a:t> </a:t>
            </a:r>
            <a:r>
              <a:rPr lang="ru-RU" dirty="0" err="1"/>
              <a:t>Renta</a:t>
            </a:r>
            <a:r>
              <a:rPr lang="ru-RU" dirty="0"/>
              <a:t>– </a:t>
            </a:r>
            <a:r>
              <a:rPr lang="ru-RU" dirty="0" smtClean="0"/>
              <a:t>знаменитый американский бренд.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088191" y="6474758"/>
            <a:ext cx="505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oscar</a:t>
            </a:r>
            <a:r>
              <a:rPr lang="en-US" dirty="0"/>
              <a:t>-de-la-</a:t>
            </a:r>
            <a:r>
              <a:rPr lang="en-US" dirty="0" err="1"/>
              <a:t>renta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71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01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2452" y="1616489"/>
            <a:ext cx="8831548" cy="4525963"/>
          </a:xfrm>
        </p:spPr>
        <p:txBody>
          <a:bodyPr/>
          <a:lstStyle/>
          <a:p>
            <a:r>
              <a:rPr lang="ru-RU" dirty="0"/>
              <a:t>История всемирно известной марки началась благодаря созданию одного платья</a:t>
            </a:r>
            <a:r>
              <a:rPr lang="ru-RU" dirty="0" smtClean="0"/>
              <a:t>.</a:t>
            </a:r>
          </a:p>
          <a:p>
            <a:r>
              <a:rPr lang="ru-RU" dirty="0"/>
              <a:t>Однажды Оскар получил весьма заманчивое предложение. </a:t>
            </a:r>
            <a:endParaRPr lang="ru-RU" dirty="0" smtClean="0"/>
          </a:p>
          <a:p>
            <a:r>
              <a:rPr lang="ru-RU" dirty="0"/>
              <a:t>Это был заказ на создание выпускного наряда для дочери посла Соединенных Штатов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12452" y="1606530"/>
            <a:ext cx="88315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Молодой человек был немало удивлен этому, но ответил согласием. Еще больше он удивился, когда фотография девушки появилась на обложке известного журнала «</a:t>
            </a:r>
            <a:r>
              <a:rPr lang="ru-RU" dirty="0" err="1"/>
              <a:t>Life</a:t>
            </a:r>
            <a:r>
              <a:rPr lang="ru-RU" dirty="0"/>
              <a:t>» именно благодаря платью, созданному Оскаром.</a:t>
            </a:r>
          </a:p>
        </p:txBody>
      </p:sp>
    </p:spTree>
    <p:extLst>
      <p:ext uri="{BB962C8B-B14F-4D97-AF65-F5344CB8AC3E}">
        <p14:creationId xmlns:p14="http://schemas.microsoft.com/office/powerpoint/2010/main" val="321297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review-cfb826775e6b0199a482705f0cfa429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Кристобаль</a:t>
            </a:r>
            <a:r>
              <a:rPr lang="ru-RU" sz="2800" dirty="0" smtClean="0"/>
              <a:t> </a:t>
            </a:r>
            <a:r>
              <a:rPr lang="ru-RU" sz="2800" dirty="0" err="1" smtClean="0"/>
              <a:t>Баленсиага</a:t>
            </a:r>
            <a:r>
              <a:rPr lang="ru-RU" sz="2800" dirty="0" smtClean="0"/>
              <a:t>, самый известный испанский дизайнер тех лет, обратил внимание на молодого человека и сделал его своим учеником.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52500" y="1600200"/>
            <a:ext cx="35433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800" dirty="0" smtClean="0"/>
              <a:t>Спустя </a:t>
            </a:r>
            <a:r>
              <a:rPr lang="ru-RU" sz="2800" dirty="0"/>
              <a:t>несколько лет Оскар отправляется в Париж, чтобы стать там </a:t>
            </a:r>
            <a:r>
              <a:rPr lang="ru-RU" sz="2800" dirty="0" smtClean="0"/>
              <a:t>ассистентом модельера Антонио </a:t>
            </a:r>
            <a:r>
              <a:rPr lang="ru-RU" sz="2800" dirty="0" err="1" smtClean="0"/>
              <a:t>Кастильо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9" name="Изображение 8" descr="71357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1841500"/>
            <a:ext cx="4064000" cy="42846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21500" y="5756830"/>
            <a:ext cx="266699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Антонио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Кастильо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Содержимое 5" descr="Cristobal_Balenciaga_designer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6" r="-4506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5983389" y="5756831"/>
            <a:ext cx="25781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Кристобаль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Баленсиага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77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468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Начинающий модельер также сотрудничает с легендарным Домом </a:t>
            </a:r>
            <a:r>
              <a:rPr lang="ru-RU" dirty="0" smtClean="0"/>
              <a:t>моды С</a:t>
            </a:r>
            <a:r>
              <a:rPr lang="en-US" dirty="0" err="1" smtClean="0"/>
              <a:t>hristian</a:t>
            </a:r>
            <a:r>
              <a:rPr lang="en-US" dirty="0" smtClean="0"/>
              <a:t> Dior.</a:t>
            </a:r>
            <a:endParaRPr lang="ru-RU" dirty="0" smtClean="0"/>
          </a:p>
          <a:p>
            <a:r>
              <a:rPr lang="ru-RU" dirty="0"/>
              <a:t>Затем в 1965 году в Нью-Йорке открылся Дом моды </a:t>
            </a:r>
            <a:r>
              <a:rPr lang="ru-RU" dirty="0" err="1"/>
              <a:t>Oscar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la</a:t>
            </a:r>
            <a:r>
              <a:rPr lang="ru-RU" dirty="0"/>
              <a:t> </a:t>
            </a:r>
            <a:r>
              <a:rPr lang="ru-RU" dirty="0" err="1" smtClean="0"/>
              <a:t>Renta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74700" y="1612900"/>
            <a:ext cx="7912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	Новый </a:t>
            </a:r>
            <a:r>
              <a:rPr lang="ru-RU" sz="2800" dirty="0"/>
              <a:t>бренд находится под покровительством барона де </a:t>
            </a:r>
            <a:r>
              <a:rPr lang="ru-RU" sz="2800" dirty="0" err="1"/>
              <a:t>Гунцбурга</a:t>
            </a:r>
            <a:r>
              <a:rPr lang="ru-RU" sz="2800" dirty="0"/>
              <a:t> (</a:t>
            </a:r>
            <a:r>
              <a:rPr lang="ru-RU" sz="2800" dirty="0" err="1"/>
              <a:t>Baron</a:t>
            </a:r>
            <a:r>
              <a:rPr lang="ru-RU" sz="2800" dirty="0"/>
              <a:t> </a:t>
            </a:r>
            <a:r>
              <a:rPr lang="ru-RU" sz="2800" dirty="0" err="1"/>
              <a:t>de</a:t>
            </a:r>
            <a:r>
              <a:rPr lang="ru-RU" sz="2800" dirty="0"/>
              <a:t> </a:t>
            </a:r>
            <a:r>
              <a:rPr lang="ru-RU" sz="2800" dirty="0" err="1"/>
              <a:t>Gunzburg</a:t>
            </a:r>
            <a:r>
              <a:rPr lang="ru-RU" sz="2800" dirty="0"/>
              <a:t>) наряду с </a:t>
            </a:r>
            <a:r>
              <a:rPr lang="ru-RU" sz="2800" dirty="0" err="1"/>
              <a:t>Bill</a:t>
            </a:r>
            <a:r>
              <a:rPr lang="ru-RU" sz="2800" dirty="0"/>
              <a:t> </a:t>
            </a:r>
            <a:r>
              <a:rPr lang="ru-RU" sz="2800" dirty="0" err="1"/>
              <a:t>Blass</a:t>
            </a:r>
            <a:r>
              <a:rPr lang="ru-RU" sz="2800" dirty="0"/>
              <a:t> </a:t>
            </a:r>
            <a:r>
              <a:rPr lang="ru-RU" sz="2800" dirty="0" smtClean="0"/>
              <a:t>и</a:t>
            </a:r>
            <a:r>
              <a:rPr lang="en-US" sz="2800" dirty="0" smtClean="0"/>
              <a:t> Calvin </a:t>
            </a:r>
            <a:r>
              <a:rPr lang="en-US" sz="2800" smtClean="0"/>
              <a:t>Klein.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5464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Adidas AG (</a:t>
            </a:r>
            <a:r>
              <a:rPr lang="ru-RU" dirty="0" smtClean="0"/>
              <a:t>рус. </a:t>
            </a:r>
            <a:r>
              <a:rPr lang="ru-RU" dirty="0" err="1" smtClean="0"/>
              <a:t>произн</a:t>
            </a:r>
            <a:r>
              <a:rPr lang="ru-RU" dirty="0"/>
              <a:t>. </a:t>
            </a:r>
            <a:r>
              <a:rPr lang="ru-RU" i="1" dirty="0"/>
              <a:t>«</a:t>
            </a:r>
            <a:r>
              <a:rPr lang="ru-RU" i="1" dirty="0" err="1"/>
              <a:t>адида́с</a:t>
            </a:r>
            <a:r>
              <a:rPr lang="ru-RU" i="1" dirty="0"/>
              <a:t>»</a:t>
            </a:r>
            <a:r>
              <a:rPr lang="ru-RU" dirty="0"/>
              <a:t>, от имени </a:t>
            </a:r>
            <a:r>
              <a:rPr lang="ru-RU" b="1" dirty="0" err="1"/>
              <a:t>Ади</a:t>
            </a:r>
            <a:r>
              <a:rPr lang="ru-RU" dirty="0"/>
              <a:t> (Адольфа) </a:t>
            </a:r>
            <a:r>
              <a:rPr lang="ru-RU" b="1" dirty="0" err="1"/>
              <a:t>Дас</a:t>
            </a:r>
            <a:r>
              <a:rPr lang="ru-RU" dirty="0" err="1"/>
              <a:t>слера</a:t>
            </a:r>
            <a:r>
              <a:rPr lang="ru-RU" dirty="0" smtClean="0"/>
              <a:t>)- немецкий промышленный концерн, специализирующийся на выпуске спортивной обуви, одежды и инвентаря.</a:t>
            </a:r>
            <a:endParaRPr lang="ru-RU" dirty="0"/>
          </a:p>
        </p:txBody>
      </p:sp>
      <p:pic>
        <p:nvPicPr>
          <p:cNvPr id="6" name="Изображение 5" descr="adid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9322"/>
            <a:ext cx="6219294" cy="2078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9294" y="6211669"/>
            <a:ext cx="333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ru.wikipedia.org</a:t>
            </a:r>
            <a:r>
              <a:rPr lang="en-US" dirty="0"/>
              <a:t>/wiki/Adidas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26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660x438_Quality100_da1631e541371f69442a814b27ae6d5c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Этимология названия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1600" y="1739901"/>
            <a:ext cx="4178300" cy="3733800"/>
          </a:xfrm>
        </p:spPr>
        <p:txBody>
          <a:bodyPr/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Назван по имени своего основателя —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одного из ведущих дизайнеров современности.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Изображение 3" descr="660x438_Quality100_da1631e541371f69442a814b27ae6d5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6300"/>
            <a:ext cx="9144000" cy="607"/>
          </a:xfrm>
          <a:prstGeom prst="rect">
            <a:avLst/>
          </a:prstGeom>
        </p:spPr>
      </p:pic>
      <p:pic>
        <p:nvPicPr>
          <p:cNvPr id="5" name="Изображение 4" descr="660x438_Quality100_da1631e541371f69442a814b27ae6d5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6300"/>
            <a:ext cx="9144000" cy="607"/>
          </a:xfrm>
          <a:prstGeom prst="rect">
            <a:avLst/>
          </a:prstGeom>
        </p:spPr>
      </p:pic>
      <p:pic>
        <p:nvPicPr>
          <p:cNvPr id="6" name="Изображение 5" descr="660x438_Quality100_da1631e541371f69442a814b27ae6d5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6300"/>
            <a:ext cx="9144000" cy="607"/>
          </a:xfrm>
          <a:prstGeom prst="rect">
            <a:avLst/>
          </a:prstGeom>
        </p:spPr>
      </p:pic>
      <p:pic>
        <p:nvPicPr>
          <p:cNvPr id="7" name="Изображение 6" descr="660x438_Quality100_da1631e541371f69442a814b27ae6d5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6300"/>
            <a:ext cx="9144000" cy="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andora-autumn-2013-cov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9245600" cy="84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err="1"/>
              <a:t>Pandora</a:t>
            </a:r>
            <a:r>
              <a:rPr lang="ru-RU" dirty="0"/>
              <a:t> (читается как </a:t>
            </a:r>
            <a:r>
              <a:rPr lang="ru-RU" dirty="0" err="1"/>
              <a:t>Пандо́ра</a:t>
            </a:r>
            <a:r>
              <a:rPr lang="ru-RU" dirty="0"/>
              <a:t>) — ювелирный дом, основанный в </a:t>
            </a:r>
            <a:r>
              <a:rPr lang="ru-RU" dirty="0" smtClean="0"/>
              <a:t>Дании в 1982 году супругами Пером и Винни </a:t>
            </a:r>
            <a:r>
              <a:rPr lang="ru-RU" dirty="0" err="1" smtClean="0"/>
              <a:t>Эневолдсен</a:t>
            </a:r>
            <a:r>
              <a:rPr lang="ru-RU" dirty="0"/>
              <a:t>.</a:t>
            </a:r>
          </a:p>
        </p:txBody>
      </p:sp>
      <p:pic>
        <p:nvPicPr>
          <p:cNvPr id="7" name="Содержимое 6" descr="Per Enevoldse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93" r="-1719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457200" y="546704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29737"/>
            <a:ext cx="6120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https://ru.wikipedia.org/wiki/Pandora_(ювелирный_дом</a:t>
            </a:r>
            <a:r>
              <a:rPr lang="mr-IN" dirty="0" smtClean="0"/>
              <a:t>)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16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1982 году молодой ювелир </a:t>
            </a:r>
            <a:r>
              <a:rPr lang="ru-RU" dirty="0" smtClean="0"/>
              <a:t>Пер </a:t>
            </a:r>
            <a:r>
              <a:rPr lang="ru-RU" dirty="0" err="1" smtClean="0"/>
              <a:t>Эниволдсен</a:t>
            </a:r>
            <a:r>
              <a:rPr lang="ru-RU" dirty="0" smtClean="0"/>
              <a:t> </a:t>
            </a:r>
            <a:r>
              <a:rPr lang="ru-RU" dirty="0"/>
              <a:t>и его жена Винни открывают в центре Копенгагена небольшой </a:t>
            </a:r>
            <a:r>
              <a:rPr lang="ru-RU" dirty="0" smtClean="0"/>
              <a:t>магазин, где </a:t>
            </a:r>
            <a:r>
              <a:rPr lang="ru-RU" dirty="0"/>
              <a:t>представлены оригинальные украшения ручной работы.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800" y="1600200"/>
            <a:ext cx="775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	В </a:t>
            </a:r>
            <a:r>
              <a:rPr lang="ru-RU" sz="3200" dirty="0"/>
              <a:t>2000 году компания PANDORA представляет новую концепцию браслетов со сменными подвесками-шармами. </a:t>
            </a:r>
          </a:p>
        </p:txBody>
      </p:sp>
      <p:pic>
        <p:nvPicPr>
          <p:cNvPr id="12" name="Изображение 11" descr="6fd41a197ada965e6b86a56860aa83b2fa8eb8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44747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593334"/>
            <a:ext cx="8420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3200" dirty="0" smtClean="0"/>
              <a:t>Идею </a:t>
            </a:r>
            <a:r>
              <a:rPr lang="ru-RU" sz="3200" dirty="0"/>
              <a:t>ждет успех на датском рынке, спрос на продукт начинает </a:t>
            </a:r>
            <a:r>
              <a:rPr lang="ru-RU" sz="3200" dirty="0" smtClean="0"/>
              <a:t>расти, </a:t>
            </a:r>
            <a:r>
              <a:rPr lang="ru-RU" sz="3200" dirty="0"/>
              <a:t>и PANDORA выходит на новые рынки</a:t>
            </a:r>
          </a:p>
        </p:txBody>
      </p:sp>
    </p:spTree>
    <p:extLst>
      <p:ext uri="{BB962C8B-B14F-4D97-AF65-F5344CB8AC3E}">
        <p14:creationId xmlns:p14="http://schemas.microsoft.com/office/powerpoint/2010/main" val="121161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6" grpId="2"/>
      <p:bldP spid="1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Пандора (др.-гр. </a:t>
            </a:r>
            <a:r>
              <a:rPr lang="ru-RU" dirty="0" err="1" smtClean="0"/>
              <a:t>Π</a:t>
            </a:r>
            <a:r>
              <a:rPr lang="ru-RU" dirty="0" smtClean="0"/>
              <a:t>α</a:t>
            </a:r>
            <a:r>
              <a:rPr lang="ru-RU" dirty="0" err="1" smtClean="0"/>
              <a:t>νδώρ</a:t>
            </a:r>
            <a:r>
              <a:rPr lang="ru-RU" dirty="0" smtClean="0"/>
              <a:t>α </a:t>
            </a:r>
            <a:r>
              <a:rPr lang="ru-RU" dirty="0"/>
              <a:t>— «всем одарённая</a:t>
            </a:r>
            <a:r>
              <a:rPr lang="ru-RU" dirty="0" smtClean="0"/>
              <a:t>», или </a:t>
            </a:r>
            <a:r>
              <a:rPr lang="ru-RU" dirty="0" err="1" smtClean="0"/>
              <a:t>вседающая</a:t>
            </a:r>
            <a:r>
              <a:rPr lang="ru-RU" dirty="0" smtClean="0"/>
              <a:t>) </a:t>
            </a:r>
            <a:r>
              <a:rPr lang="ru-RU" dirty="0"/>
              <a:t>— первая женщина, созданная по велению Зевса в наказание людям за похищение для них Прометеем огня.</a:t>
            </a:r>
          </a:p>
        </p:txBody>
      </p:sp>
      <p:pic>
        <p:nvPicPr>
          <p:cNvPr id="9" name="Содержимое 8" descr="200px-Pandora_Loison_cour_Carree_Louvr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47" r="-49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36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9502697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0" y="0"/>
            <a:ext cx="9931400" cy="6858000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Любопытная, она открыла полученный от Зевса сосуд (πιθος) (</a:t>
            </a:r>
            <a:r>
              <a:rPr lang="ru-RU" b="1" dirty="0"/>
              <a:t>ящик </a:t>
            </a:r>
            <a:r>
              <a:rPr lang="ru-RU" b="1" dirty="0" smtClean="0"/>
              <a:t>Пандоры</a:t>
            </a:r>
            <a:r>
              <a:rPr lang="ru-RU" dirty="0" smtClean="0"/>
              <a:t>),</a:t>
            </a:r>
            <a:r>
              <a:rPr lang="en-US" dirty="0" smtClean="0"/>
              <a:t> </a:t>
            </a:r>
            <a:r>
              <a:rPr lang="ru-RU" dirty="0" smtClean="0"/>
              <a:t>из </a:t>
            </a:r>
            <a:r>
              <a:rPr lang="ru-RU" dirty="0"/>
              <a:t>которого тут же по миру разлетелись все несчастья и бедствия, а под захлопнутой крышкой осталась на донышке </a:t>
            </a:r>
            <a:r>
              <a:rPr lang="ru-RU" dirty="0" smtClean="0"/>
              <a:t>одна</a:t>
            </a:r>
            <a:r>
              <a:rPr lang="en-US" dirty="0" smtClean="0"/>
              <a:t> </a:t>
            </a:r>
            <a:r>
              <a:rPr lang="ru-RU" dirty="0" smtClean="0"/>
              <a:t>надежда.</a:t>
            </a: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Изображение 6" descr="124671149_original__38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0" y="0"/>
            <a:ext cx="9931400" cy="6858000"/>
          </a:xfrm>
          <a:prstGeom prst="rect">
            <a:avLst/>
          </a:prstGeom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0" y="100390"/>
            <a:ext cx="4112381" cy="6334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В новое время стала крылатой фраза «Открыть ларец Пандоры», что означает совершить действие с необратимыми последствиями (обычно негативными).</a:t>
            </a:r>
          </a:p>
        </p:txBody>
      </p:sp>
    </p:spTree>
    <p:extLst>
      <p:ext uri="{BB962C8B-B14F-4D97-AF65-F5344CB8AC3E}">
        <p14:creationId xmlns:p14="http://schemas.microsoft.com/office/powerpoint/2010/main" val="307902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8" grpId="2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frida-gustavsson-nina-ricci-nina-leau-fragrance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95" y="0"/>
            <a:ext cx="9664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4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nina_richchi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Изображение 3" descr="Ricci-Ricci--dyavolskaya-soblaznitelnost-v-aromate-ot-Nina-Ric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161868" y="0"/>
            <a:ext cx="4801961" cy="1143000"/>
          </a:xfrm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dirty="0" smtClean="0">
                <a:hlinkClick r:id="rId4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4392990" cy="4525963"/>
          </a:xfrm>
        </p:spPr>
        <p:txBody>
          <a:bodyPr>
            <a:normAutofit/>
          </a:bodyPr>
          <a:lstStyle/>
          <a:p>
            <a:r>
              <a:rPr lang="ru-RU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Nina</a:t>
            </a:r>
            <a:r>
              <a:rPr lang="ru-RU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Ricci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— французский дом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высокой моды, основанный в 1932 году в Париже модельером Ниной Риччи по совету и поддержке ее сына, Роберта Риччи.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58004"/>
            <a:ext cx="395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ru.wikipedia.org</a:t>
            </a:r>
            <a:r>
              <a:rPr lang="en-US" dirty="0"/>
              <a:t>/wiki/</a:t>
            </a:r>
            <a:r>
              <a:rPr lang="en-US" dirty="0" err="1"/>
              <a:t>Nina_Ricci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12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pic>
        <p:nvPicPr>
          <p:cNvPr id="7" name="Содержимое 6" descr="mai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7" r="-15447"/>
          <a:stretch>
            <a:fillRect/>
          </a:stretch>
        </p:blipFill>
        <p:spPr>
          <a:xfrm>
            <a:off x="457200" y="2441575"/>
            <a:ext cx="3759200" cy="3692525"/>
          </a:xfrm>
        </p:spPr>
      </p:pic>
      <p:sp>
        <p:nvSpPr>
          <p:cNvPr id="8" name="TextBox 7"/>
          <p:cNvSpPr txBox="1"/>
          <p:nvPr/>
        </p:nvSpPr>
        <p:spPr>
          <a:xfrm>
            <a:off x="927100" y="606373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Нина Риччи</a:t>
            </a:r>
            <a:endParaRPr lang="ru-RU" dirty="0"/>
          </a:p>
        </p:txBody>
      </p:sp>
      <p:pic>
        <p:nvPicPr>
          <p:cNvPr id="9" name="Изображение 8" descr="01_105216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0" y="2441574"/>
            <a:ext cx="5232400" cy="3692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73500" y="603833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Робер</a:t>
            </a:r>
            <a:r>
              <a:rPr lang="ru-RU" dirty="0" smtClean="0"/>
              <a:t> Риччи</a:t>
            </a:r>
            <a:endParaRPr lang="ru-RU" dirty="0"/>
          </a:p>
        </p:txBody>
      </p:sp>
      <p:sp>
        <p:nvSpPr>
          <p:cNvPr id="12" name="Содержимое 4"/>
          <p:cNvSpPr txBox="1">
            <a:spLocks/>
          </p:cNvSpPr>
          <p:nvPr/>
        </p:nvSpPr>
        <p:spPr>
          <a:xfrm>
            <a:off x="457200" y="1365582"/>
            <a:ext cx="8229600" cy="101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	В 1932 году Нина Риччи вместе с сыном </a:t>
            </a:r>
            <a:r>
              <a:rPr lang="ru-RU" dirty="0" err="1"/>
              <a:t>Робером</a:t>
            </a:r>
            <a:r>
              <a:rPr lang="ru-RU" dirty="0"/>
              <a:t> основали бренд </a:t>
            </a:r>
            <a:r>
              <a:rPr lang="ru-RU" dirty="0" err="1"/>
              <a:t>Nina</a:t>
            </a:r>
            <a:r>
              <a:rPr lang="ru-RU" dirty="0"/>
              <a:t> </a:t>
            </a:r>
            <a:r>
              <a:rPr lang="ru-RU" dirty="0" err="1"/>
              <a:t>Ricci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400688"/>
            <a:ext cx="8229600" cy="1015999"/>
          </a:xfrm>
        </p:spPr>
        <p:txBody>
          <a:bodyPr/>
          <a:lstStyle/>
          <a:p>
            <a:r>
              <a:rPr lang="ru-RU" dirty="0" smtClean="0"/>
              <a:t>В начале 1930-х гг. сын Нины Риччи предложил ей создать собственный бренд.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09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5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377437696_nina-ricci_2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773" y="0"/>
            <a:ext cx="9505701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Этимология названия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68399"/>
            <a:ext cx="4305300" cy="41977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1904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Мария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Ниелли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вышла замуж за цветочника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Лиуджи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Риччи, с которым познакомилась на автобусной остановке.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681493"/>
            <a:ext cx="4305300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Дизайнер </a:t>
            </a: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поменяла свое прежнее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имя: </a:t>
            </a: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Мария на Нину, как ее звали дома, и взяла фамилию мужа.</a:t>
            </a:r>
          </a:p>
        </p:txBody>
      </p:sp>
    </p:spTree>
    <p:extLst>
      <p:ext uri="{BB962C8B-B14F-4D97-AF65-F5344CB8AC3E}">
        <p14:creationId xmlns:p14="http://schemas.microsoft.com/office/powerpoint/2010/main" val="1713472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4954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начале 1920 года </a:t>
            </a:r>
            <a:r>
              <a:rPr lang="ru-RU" dirty="0" err="1"/>
              <a:t>Дасслеры</a:t>
            </a:r>
            <a:r>
              <a:rPr lang="ru-RU" dirty="0"/>
              <a:t> решили организовать семейное дело - пошив обуви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июле 1924 года семья уже основала компанию «Обувная фабрика братьев </a:t>
            </a:r>
            <a:r>
              <a:rPr lang="ru-RU" dirty="0" err="1" smtClean="0"/>
              <a:t>Дасслер</a:t>
            </a:r>
            <a:r>
              <a:rPr lang="ru-RU" dirty="0" smtClean="0"/>
              <a:t>»</a:t>
            </a:r>
          </a:p>
        </p:txBody>
      </p:sp>
      <p:pic>
        <p:nvPicPr>
          <p:cNvPr id="5" name="Изображение 4" descr="0_c4379_4c8f0680_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Изображение 7" descr="to61OFVTW3PmYMlETjbhMw-w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7" y="0"/>
            <a:ext cx="1022583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7968" y="1885541"/>
            <a:ext cx="7848832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51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o.156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0" y="0"/>
            <a:ext cx="9906000" cy="6858000"/>
          </a:xfrm>
          <a:prstGeom prst="rect">
            <a:avLst/>
          </a:prstGeom>
        </p:spPr>
      </p:pic>
      <p:pic>
        <p:nvPicPr>
          <p:cNvPr id="10" name="Изображение 9" descr="banner-s-oliv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0"/>
          <a:stretch/>
        </p:blipFill>
        <p:spPr>
          <a:xfrm>
            <a:off x="6184900" y="0"/>
            <a:ext cx="29591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5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Silver-Blur-Background-Wallpaper-e14388469463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425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 action="ppaction://hlinksldjump"/>
              </a:rPr>
              <a:t>Что это такое?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s.Oliver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(Эс Оливер или Сэр Оливер) – 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немецкий бренд, специализирующийся на создании одежды, обуви и аксессуаров для мужчин, женщин и детей.</a:t>
            </a:r>
            <a:r>
              <a:rPr lang="ru-RU" b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endParaRPr lang="ru-RU" b="1" u="sng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endParaRPr lang="ru-RU" b="1" u="sng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hlinkClick r:id="rId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1744" y="6488668"/>
            <a:ext cx="548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/brands/s-</a:t>
            </a:r>
            <a:r>
              <a:rPr lang="en-US" dirty="0" err="1"/>
              <a:t>oliver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81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view-cfb826775e6b0199a482705f0cfa429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pic>
        <p:nvPicPr>
          <p:cNvPr id="5" name="Содержимое 4" descr="320x48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60" r="-17760"/>
          <a:stretch>
            <a:fillRect/>
          </a:stretch>
        </p:blipFill>
        <p:spPr/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Бренд </a:t>
            </a:r>
            <a:r>
              <a:rPr lang="ru-RU" dirty="0" err="1"/>
              <a:t>Sir</a:t>
            </a:r>
            <a:r>
              <a:rPr lang="ru-RU" dirty="0"/>
              <a:t> </a:t>
            </a:r>
            <a:r>
              <a:rPr lang="ru-RU" dirty="0" err="1"/>
              <a:t>Oliver</a:t>
            </a:r>
            <a:r>
              <a:rPr lang="ru-RU" dirty="0"/>
              <a:t> был основан предпринимателем </a:t>
            </a:r>
            <a:r>
              <a:rPr lang="ru-RU" dirty="0" err="1"/>
              <a:t>Берндом</a:t>
            </a:r>
            <a:r>
              <a:rPr lang="ru-RU" dirty="0"/>
              <a:t> </a:t>
            </a:r>
            <a:r>
              <a:rPr lang="ru-RU" dirty="0" err="1"/>
              <a:t>Фрайером</a:t>
            </a:r>
            <a:r>
              <a:rPr lang="ru-RU" dirty="0"/>
              <a:t> в 1969 году в Вюрцбурге, Германия.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57200" y="30245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 1987 году была основана компания </a:t>
            </a:r>
            <a:r>
              <a:rPr lang="ru-RU" dirty="0" err="1"/>
              <a:t>Oliver</a:t>
            </a:r>
            <a:r>
              <a:rPr lang="ru-RU" dirty="0"/>
              <a:t> </a:t>
            </a:r>
            <a:r>
              <a:rPr lang="ru-RU" dirty="0" err="1"/>
              <a:t>Twist</a:t>
            </a:r>
            <a:r>
              <a:rPr lang="ru-RU" dirty="0"/>
              <a:t> </a:t>
            </a:r>
            <a:r>
              <a:rPr lang="ru-RU" dirty="0" err="1"/>
              <a:t>Textilhandels</a:t>
            </a:r>
            <a:r>
              <a:rPr lang="ru-RU" dirty="0"/>
              <a:t> </a:t>
            </a:r>
            <a:r>
              <a:rPr lang="ru-RU" dirty="0" err="1"/>
              <a:t>GmbH</a:t>
            </a:r>
            <a:r>
              <a:rPr lang="ru-RU" dirty="0"/>
              <a:t>. </a:t>
            </a:r>
            <a:endParaRPr lang="en-US" dirty="0" smtClean="0"/>
          </a:p>
          <a:p>
            <a:r>
              <a:rPr lang="ru-RU" dirty="0" smtClean="0"/>
              <a:t>В </a:t>
            </a:r>
            <a:r>
              <a:rPr lang="ru-RU" dirty="0"/>
              <a:t>этом же году </a:t>
            </a:r>
            <a:r>
              <a:rPr lang="ru-RU" dirty="0" err="1"/>
              <a:t>Фрайер</a:t>
            </a:r>
            <a:r>
              <a:rPr lang="ru-RU" dirty="0"/>
              <a:t> приобрел компанию </a:t>
            </a:r>
            <a:r>
              <a:rPr lang="ru-RU" dirty="0" err="1"/>
              <a:t>Chicago</a:t>
            </a:r>
            <a:r>
              <a:rPr lang="ru-RU" dirty="0"/>
              <a:t> </a:t>
            </a:r>
            <a:r>
              <a:rPr lang="ru-RU" dirty="0" err="1"/>
              <a:t>Jeansmoden</a:t>
            </a:r>
            <a:r>
              <a:rPr lang="ru-RU" dirty="0"/>
              <a:t>, которая </a:t>
            </a:r>
            <a:r>
              <a:rPr lang="ru-RU" dirty="0" smtClean="0"/>
              <a:t>была</a:t>
            </a:r>
            <a:r>
              <a:rPr lang="en-US" dirty="0" smtClean="0"/>
              <a:t> </a:t>
            </a:r>
            <a:r>
              <a:rPr lang="ru-RU" dirty="0" smtClean="0"/>
              <a:t>переименована </a:t>
            </a:r>
            <a:r>
              <a:rPr lang="ru-RU" dirty="0"/>
              <a:t>в KNOCKOUT </a:t>
            </a:r>
            <a:r>
              <a:rPr lang="ru-RU" dirty="0" err="1"/>
              <a:t>Textilhandels</a:t>
            </a:r>
            <a:r>
              <a:rPr lang="ru-RU" dirty="0"/>
              <a:t> </a:t>
            </a:r>
            <a:r>
              <a:rPr lang="ru-RU" dirty="0" err="1"/>
              <a:t>GmbH</a:t>
            </a:r>
            <a:r>
              <a:rPr lang="ru-RU" dirty="0"/>
              <a:t>. </a:t>
            </a:r>
          </a:p>
        </p:txBody>
      </p:sp>
      <p:pic>
        <p:nvPicPr>
          <p:cNvPr id="7" name="Изображение 6" descr="peterbruder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429" y="2951239"/>
            <a:ext cx="5708952" cy="3906762"/>
          </a:xfrm>
          <a:prstGeom prst="rect">
            <a:avLst/>
          </a:prstGeom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57200" y="30245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 1997 года </a:t>
            </a:r>
            <a:r>
              <a:rPr lang="ru-RU" dirty="0" err="1"/>
              <a:t>s.Oliver</a:t>
            </a:r>
            <a:r>
              <a:rPr lang="ru-RU" dirty="0"/>
              <a:t> стали выпускать по 12 коллекций в год, начав работать по принципу </a:t>
            </a:r>
            <a:r>
              <a:rPr lang="ru-RU" dirty="0" err="1"/>
              <a:t>fast</a:t>
            </a:r>
            <a:r>
              <a:rPr lang="ru-RU" dirty="0"/>
              <a:t> </a:t>
            </a:r>
            <a:r>
              <a:rPr lang="ru-RU" dirty="0" err="1"/>
              <a:t>fashion</a:t>
            </a:r>
            <a:r>
              <a:rPr lang="ru-RU" dirty="0"/>
              <a:t>. </a:t>
            </a:r>
            <a:endParaRPr lang="en-US" dirty="0"/>
          </a:p>
          <a:p>
            <a:r>
              <a:rPr lang="ru-RU" dirty="0"/>
              <a:t>С 1999 года началось активное расширение розничной торговли бренда. </a:t>
            </a:r>
          </a:p>
        </p:txBody>
      </p:sp>
      <p:pic>
        <p:nvPicPr>
          <p:cNvPr id="9" name="Изображение 8" descr="s_oliver_watches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09" y="2951239"/>
            <a:ext cx="5031619" cy="39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8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allAtOnce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Изображение 18" descr="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9601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Тогда был открыт первый магазин марки, получивший свое название в честь любимого литературного героя </a:t>
            </a:r>
            <a:r>
              <a:rPr lang="ru-RU" sz="2800" dirty="0" err="1"/>
              <a:t>Фрайера</a:t>
            </a:r>
            <a:r>
              <a:rPr lang="ru-RU" sz="2800" dirty="0"/>
              <a:t> Оливера Твиста из одноименного произведения Чарльза Диккенса. </a:t>
            </a:r>
          </a:p>
        </p:txBody>
      </p:sp>
      <p:pic>
        <p:nvPicPr>
          <p:cNvPr id="16" name="Изображение 15" descr="102849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0"/>
            <a:ext cx="4838700" cy="6858000"/>
          </a:xfrm>
          <a:prstGeom prst="rect">
            <a:avLst/>
          </a:prstGeom>
        </p:spPr>
      </p:pic>
      <p:pic>
        <p:nvPicPr>
          <p:cNvPr id="11" name="Изображение 10" descr="19680-cover_sr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6600" cy="6857999"/>
          </a:xfrm>
          <a:prstGeom prst="rect">
            <a:avLst/>
          </a:prstGeom>
        </p:spPr>
      </p:pic>
      <p:pic>
        <p:nvPicPr>
          <p:cNvPr id="17" name="Изображение 16" descr="Главная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32550" y="6315669"/>
            <a:ext cx="41529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Чарльз Диккенс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791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Приставка «сэр» в названии бренда появилась как дань уважения британской моде, на которую ориентировался </a:t>
            </a:r>
            <a:r>
              <a:rPr lang="ru-RU" sz="2800" dirty="0" err="1"/>
              <a:t>Берндом</a:t>
            </a:r>
            <a:r>
              <a:rPr lang="ru-RU" sz="2800" dirty="0"/>
              <a:t> </a:t>
            </a:r>
            <a:r>
              <a:rPr lang="ru-RU" sz="2800" dirty="0" err="1"/>
              <a:t>Фрайер</a:t>
            </a:r>
            <a:r>
              <a:rPr lang="ru-RU" sz="2800" dirty="0"/>
              <a:t> при создании своих коллекций мужской одежды.</a:t>
            </a:r>
          </a:p>
        </p:txBody>
      </p:sp>
      <p:pic>
        <p:nvPicPr>
          <p:cNvPr id="5" name="Изображение 4" descr="21ZHK0AI6PL._SX3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40200"/>
            <a:ext cx="38100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2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153442101_w640_h640_2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1808703"/>
            <a:ext cx="295071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hlinkClick r:id="rId3" action="ppaction://hlinksldjump"/>
              </a:rPr>
              <a:t>«Life is the game and we know which one!» 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956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bgbi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Umbro</a:t>
            </a:r>
            <a:r>
              <a:rPr lang="ru-RU" b="1" dirty="0"/>
              <a:t> </a:t>
            </a:r>
            <a:r>
              <a:rPr lang="ru-RU" b="1" dirty="0" smtClean="0"/>
              <a:t>PLC</a:t>
            </a:r>
            <a:r>
              <a:rPr lang="ru-RU" dirty="0"/>
              <a:t> — </a:t>
            </a:r>
            <a:r>
              <a:rPr lang="ru-RU" dirty="0" smtClean="0"/>
              <a:t>британский производитель и поставщик спортивной одежды и экипировки, расположенный в районе </a:t>
            </a:r>
            <a:r>
              <a:rPr lang="ru-RU" dirty="0" err="1" smtClean="0"/>
              <a:t>Чидл</a:t>
            </a:r>
            <a:r>
              <a:rPr lang="ru-RU" dirty="0" smtClean="0"/>
              <a:t>, Большой Манчестер, Англия.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31619" y="6044382"/>
            <a:ext cx="396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ru.wikipedia.org</a:t>
            </a:r>
            <a:r>
              <a:rPr lang="en-US" dirty="0"/>
              <a:t>/wiki/</a:t>
            </a:r>
            <a:r>
              <a:rPr lang="en-US" dirty="0" err="1"/>
              <a:t>Umbro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31619" y="6398381"/>
            <a:ext cx="411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umbro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08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bgbi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3466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Бренд появился в 1920 году в английском городке </a:t>
            </a:r>
            <a:r>
              <a:rPr lang="ru-RU" dirty="0" err="1"/>
              <a:t>Уимслоу</a:t>
            </a:r>
            <a:r>
              <a:rPr lang="ru-RU" dirty="0"/>
              <a:t> (</a:t>
            </a:r>
            <a:r>
              <a:rPr lang="ru-RU" dirty="0" err="1"/>
              <a:t>Wilmslow</a:t>
            </a:r>
            <a:r>
              <a:rPr lang="ru-RU" dirty="0"/>
              <a:t>). 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Его </a:t>
            </a:r>
            <a:r>
              <a:rPr lang="ru-RU" dirty="0" smtClean="0"/>
              <a:t>основателями считаются </a:t>
            </a:r>
            <a:r>
              <a:rPr lang="ru-RU" dirty="0"/>
              <a:t>предприниматель </a:t>
            </a:r>
            <a:r>
              <a:rPr lang="ru-RU" dirty="0" err="1"/>
              <a:t>Харольд</a:t>
            </a:r>
            <a:r>
              <a:rPr lang="ru-RU" dirty="0"/>
              <a:t> Хамфри (</a:t>
            </a:r>
            <a:r>
              <a:rPr lang="ru-RU" dirty="0" err="1"/>
              <a:t>Harold</a:t>
            </a:r>
            <a:r>
              <a:rPr lang="ru-RU" dirty="0"/>
              <a:t> </a:t>
            </a:r>
            <a:r>
              <a:rPr lang="ru-RU" dirty="0" err="1"/>
              <a:t>Humphreys</a:t>
            </a:r>
            <a:r>
              <a:rPr lang="ru-RU" dirty="0" smtClean="0"/>
              <a:t>) и его родной брат, </a:t>
            </a:r>
            <a:r>
              <a:rPr lang="ru-RU" dirty="0" err="1" smtClean="0"/>
              <a:t>Вэллес</a:t>
            </a:r>
            <a:r>
              <a:rPr lang="ru-RU" dirty="0" smtClean="0"/>
              <a:t> Хамфри.</a:t>
            </a:r>
          </a:p>
        </p:txBody>
      </p:sp>
      <p:pic>
        <p:nvPicPr>
          <p:cNvPr id="7" name="Изображение 6" descr="Harold-Humphre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656993" cy="3406694"/>
          </a:xfrm>
          <a:prstGeom prst="rect">
            <a:avLst/>
          </a:prstGeom>
        </p:spPr>
      </p:pic>
      <p:pic>
        <p:nvPicPr>
          <p:cNvPr id="8" name="Изображение 7" descr="40a819_c7405b367a3048758bdbd55af83d12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89" y="1600200"/>
            <a:ext cx="4576810" cy="34066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045377"/>
            <a:ext cx="456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Харольд</a:t>
            </a:r>
            <a:r>
              <a:rPr lang="ru-RU" b="1" i="1" dirty="0" smtClean="0"/>
              <a:t> Хамфри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67189" y="5006894"/>
            <a:ext cx="457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Вэллес</a:t>
            </a:r>
            <a:r>
              <a:rPr lang="ru-RU" b="1" i="1" dirty="0" smtClean="0"/>
              <a:t> Хамфри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40809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2" grpId="1"/>
      <p:bldP spid="9" grpId="0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44a1868ef50fba79524f3b28969f7c10_large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85" y="0"/>
            <a:ext cx="9904129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50108" y="0"/>
            <a:ext cx="3486330" cy="5387627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Естественно, для спортивной компании лучшей рекламой служили победы клубов, которые носили форму ее производства. </a:t>
            </a:r>
          </a:p>
        </p:txBody>
      </p:sp>
    </p:spTree>
    <p:extLst>
      <p:ext uri="{BB962C8B-B14F-4D97-AF65-F5344CB8AC3E}">
        <p14:creationId xmlns:p14="http://schemas.microsoft.com/office/powerpoint/2010/main" val="114033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topba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16958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Этимология названия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7396" y="1596940"/>
            <a:ext cx="3853405" cy="4525963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Изначально 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братья дали компании 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название </a:t>
            </a:r>
            <a:r>
              <a:rPr lang="ru-RU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Humphreys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Brothers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, но спустя четыре года решили сократить его до </a:t>
            </a:r>
            <a:r>
              <a:rPr lang="ru-RU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Umbro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 (</a:t>
            </a:r>
            <a:r>
              <a:rPr lang="ru-RU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Humphreys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Brothers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5809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44708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компании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 1936 года «</a:t>
            </a:r>
            <a:r>
              <a:rPr lang="ru-RU" dirty="0" err="1"/>
              <a:t>Дасслер</a:t>
            </a:r>
            <a:r>
              <a:rPr lang="ru-RU" dirty="0"/>
              <a:t>» стал признанным в Германии стандартом спортивной обуви</a:t>
            </a:r>
            <a:r>
              <a:rPr lang="ru-RU" dirty="0" smtClean="0"/>
              <a:t>.</a:t>
            </a:r>
          </a:p>
          <a:p>
            <a:r>
              <a:rPr lang="ru-RU" dirty="0"/>
              <a:t>После второй мировой войны семейное дело братьям пришлось поднимать почти с нуля.</a:t>
            </a:r>
          </a:p>
          <a:p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15383" y="1820071"/>
            <a:ext cx="769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8808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endi_fan_di_fendi_extreme1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476" y="0"/>
            <a:ext cx="9966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0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62" y="0"/>
            <a:ext cx="9337524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 action="ppaction://hlinksldjump"/>
              </a:rPr>
              <a:t>Что это такое?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Fendi</a:t>
            </a:r>
            <a:r>
              <a:rPr lang="ru-RU" dirty="0"/>
              <a:t> — </a:t>
            </a:r>
            <a:r>
              <a:rPr lang="ru-RU" dirty="0" smtClean="0"/>
              <a:t>итальянский</a:t>
            </a:r>
            <a:r>
              <a:rPr lang="en-US" dirty="0" smtClean="0"/>
              <a:t> </a:t>
            </a:r>
            <a:r>
              <a:rPr lang="ru-RU" dirty="0" smtClean="0"/>
              <a:t>дом моды, специализирующийся на выпуске одежды, изделий из кожи и меха, аксессуаров и парфюмерии. 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290868" y="6119336"/>
            <a:ext cx="460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ru.wikipedia.org</a:t>
            </a:r>
            <a:r>
              <a:rPr lang="en-US" dirty="0"/>
              <a:t>/wiki/</a:t>
            </a:r>
            <a:r>
              <a:rPr lang="en-US" dirty="0" err="1"/>
              <a:t>Fendi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290868" y="6488668"/>
            <a:ext cx="394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wiki.wildberries.ru</a:t>
            </a:r>
            <a:r>
              <a:rPr lang="en-US" dirty="0"/>
              <a:t>/brands/</a:t>
            </a:r>
            <a:r>
              <a:rPr lang="en-US" dirty="0" err="1"/>
              <a:t>fendi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77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62" y="0"/>
            <a:ext cx="9337524" cy="6858000"/>
          </a:xfrm>
          <a:prstGeom prst="rect">
            <a:avLst/>
          </a:prstGeom>
        </p:spPr>
      </p:pic>
      <p:sp>
        <p:nvSpPr>
          <p:cNvPr id="4" name="Название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5" name="Содержимое 2"/>
          <p:cNvSpPr txBox="1">
            <a:spLocks noGrp="1"/>
          </p:cNvSpPr>
          <p:nvPr>
            <p:ph idx="1"/>
          </p:nvPr>
        </p:nvSpPr>
        <p:spPr>
          <a:xfrm>
            <a:off x="457200" y="13245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Компания </a:t>
            </a:r>
            <a:r>
              <a:rPr lang="ru-RU" dirty="0" err="1"/>
              <a:t>Fendi</a:t>
            </a:r>
            <a:r>
              <a:rPr lang="ru-RU" dirty="0"/>
              <a:t> была основана в 1925 году в Риме молодой семейной </a:t>
            </a:r>
            <a:r>
              <a:rPr lang="ru-RU" dirty="0" smtClean="0"/>
              <a:t>парой, </a:t>
            </a:r>
            <a:r>
              <a:rPr lang="ru-RU" dirty="0"/>
              <a:t>Адель и </a:t>
            </a:r>
            <a:r>
              <a:rPr lang="ru-RU" dirty="0" err="1"/>
              <a:t>Эдуардо</a:t>
            </a:r>
            <a:r>
              <a:rPr lang="ru-RU" dirty="0"/>
              <a:t> </a:t>
            </a:r>
            <a:r>
              <a:rPr lang="ru-RU" dirty="0" err="1"/>
              <a:t>Фенди</a:t>
            </a:r>
            <a:r>
              <a:rPr lang="ru-RU" dirty="0"/>
              <a:t>. </a:t>
            </a:r>
            <a:endParaRPr lang="en-US" dirty="0" smtClean="0"/>
          </a:p>
        </p:txBody>
      </p:sp>
      <p:pic>
        <p:nvPicPr>
          <p:cNvPr id="6" name="Изображение 5" descr="Edoardo-Fendi-Adele-Casagran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7" y="2971348"/>
            <a:ext cx="5715000" cy="3705225"/>
          </a:xfrm>
          <a:prstGeom prst="rect">
            <a:avLst/>
          </a:prstGeom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57200" y="13245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Супруги занимались пошивом изделий из меха и кожи. </a:t>
            </a:r>
            <a:r>
              <a:rPr lang="ru-RU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24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8" grpId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Imagsssx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447525" y="0"/>
            <a:ext cx="6582229" cy="1143000"/>
          </a:xfrm>
        </p:spPr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5914"/>
            <a:ext cx="9144000" cy="4525963"/>
          </a:xfrm>
        </p:spPr>
        <p:txBody>
          <a:bodyPr/>
          <a:lstStyle/>
          <a:p>
            <a:r>
              <a:rPr lang="ru-RU" dirty="0"/>
              <a:t>В послевоенной Италии их бизнес стал настолько успешным, что в скором времени Адель и </a:t>
            </a:r>
            <a:r>
              <a:rPr lang="ru-RU" dirty="0" err="1"/>
              <a:t>Эдуардо</a:t>
            </a:r>
            <a:r>
              <a:rPr lang="ru-RU" dirty="0"/>
              <a:t> открывают свой </a:t>
            </a:r>
            <a:r>
              <a:rPr lang="ru-RU" dirty="0" smtClean="0"/>
              <a:t>первый бутик сумок и кожгалантереи на </a:t>
            </a:r>
            <a:r>
              <a:rPr lang="ru-RU" dirty="0" err="1" smtClean="0"/>
              <a:t>Виа</a:t>
            </a:r>
            <a:r>
              <a:rPr lang="ru-RU" dirty="0" smtClean="0"/>
              <a:t> </a:t>
            </a:r>
            <a:r>
              <a:rPr lang="ru-RU" dirty="0" err="1" smtClean="0"/>
              <a:t>дель</a:t>
            </a:r>
            <a:r>
              <a:rPr lang="ru-RU" dirty="0" smtClean="0"/>
              <a:t> Плебисцита.</a:t>
            </a:r>
            <a:endParaRPr lang="ru-RU" dirty="0"/>
          </a:p>
        </p:txBody>
      </p:sp>
      <p:pic>
        <p:nvPicPr>
          <p:cNvPr id="4" name="Изображение 3" descr="площадь-плебисцита-в-неаполе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3132667"/>
            <a:ext cx="6096001" cy="37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fend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523" y="0"/>
            <a:ext cx="10401904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Этимология названия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25999" y="1817914"/>
            <a:ext cx="4426858" cy="4525963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Назван по фамилии свои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основателей.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020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Cerruti-1881-Fall-Winter-2015-Menswear-Collection-Look-Book-Nicolas-Ripoll-001-800x4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64" y="0"/>
            <a:ext cx="1026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8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bt197-s377-f1324028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53328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67669" y="312909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Что это такое?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94587" y="1417638"/>
            <a:ext cx="4849413" cy="45259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Cerruti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Черру́ти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 – итальянский Дом моды, основанный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легендарным кутюрье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Нино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Черутти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1867 году.</a:t>
            </a: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94587" y="1417638"/>
            <a:ext cx="48494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Cerruti (Черру́ти) – итальянский Дом моды, основанный легендарным кутюрье Нино Черутти в 1867 году.</a:t>
            </a: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67266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https://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wiki.wildberries.ru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/brands/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cerruti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106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fon-bumazhnyi-bd-2-72-h-11-0-m-svetlo-korichnevyi-(ponge)-11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бренда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Братья </a:t>
            </a:r>
            <a:r>
              <a:rPr lang="ru-RU" dirty="0" err="1"/>
              <a:t>Черрути</a:t>
            </a:r>
            <a:r>
              <a:rPr lang="ru-RU" dirty="0"/>
              <a:t> – </a:t>
            </a:r>
            <a:r>
              <a:rPr lang="ru-RU" dirty="0" err="1"/>
              <a:t>Стефано</a:t>
            </a:r>
            <a:r>
              <a:rPr lang="ru-RU" dirty="0"/>
              <a:t>, Антонио и </a:t>
            </a:r>
            <a:r>
              <a:rPr lang="ru-RU" dirty="0" err="1"/>
              <a:t>Квинтано</a:t>
            </a:r>
            <a:r>
              <a:rPr lang="ru-RU" dirty="0"/>
              <a:t> – основали небольшое семейное предприятие в городке </a:t>
            </a:r>
            <a:r>
              <a:rPr lang="ru-RU" dirty="0" err="1"/>
              <a:t>Биелла</a:t>
            </a:r>
            <a:r>
              <a:rPr lang="ru-RU" dirty="0"/>
              <a:t> (Пьемонт, </a:t>
            </a:r>
            <a:r>
              <a:rPr lang="ru-RU" dirty="0" smtClean="0"/>
              <a:t>Италия</a:t>
            </a:r>
            <a:r>
              <a:rPr lang="en-US" dirty="0" smtClean="0"/>
              <a:t> .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1950-е. Внезапная смерть отца сделала молодого </a:t>
            </a:r>
            <a:r>
              <a:rPr lang="ru-RU" dirty="0" err="1"/>
              <a:t>Нино</a:t>
            </a:r>
            <a:r>
              <a:rPr lang="ru-RU" dirty="0"/>
              <a:t> </a:t>
            </a:r>
            <a:r>
              <a:rPr lang="ru-RU" dirty="0" err="1"/>
              <a:t>Черрути</a:t>
            </a:r>
            <a:r>
              <a:rPr lang="ru-RU" dirty="0"/>
              <a:t> владельцем крупной текстильной компании. 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611086"/>
            <a:ext cx="409061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1957 год. </a:t>
            </a:r>
            <a:r>
              <a:rPr lang="ru-RU" dirty="0" err="1"/>
              <a:t>Нино</a:t>
            </a:r>
            <a:r>
              <a:rPr lang="ru-RU" dirty="0"/>
              <a:t> </a:t>
            </a:r>
            <a:r>
              <a:rPr lang="ru-RU" dirty="0" err="1"/>
              <a:t>Черрути</a:t>
            </a:r>
            <a:r>
              <a:rPr lang="ru-RU" dirty="0"/>
              <a:t> создал свою первую коллекцию одежды для мужчин, которая была высоко оценена модными экспертами.</a:t>
            </a:r>
          </a:p>
        </p:txBody>
      </p:sp>
      <p:pic>
        <p:nvPicPr>
          <p:cNvPr id="7" name="Изображение 6" descr="1981.45ab_F-копия-300x5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20" y="1874761"/>
            <a:ext cx="2987523" cy="4443791"/>
          </a:xfrm>
          <a:prstGeom prst="rect">
            <a:avLst/>
          </a:prstGeom>
        </p:spPr>
      </p:pic>
      <p:pic>
        <p:nvPicPr>
          <p:cNvPr id="9" name="Изображение 8" descr="1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094"/>
            <a:ext cx="9144000" cy="3776667"/>
          </a:xfrm>
          <a:prstGeom prst="rect">
            <a:avLst/>
          </a:prstGeom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57200" y="161108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1967 год. </a:t>
            </a:r>
            <a:r>
              <a:rPr lang="ru-RU" dirty="0" smtClean="0"/>
              <a:t>Основан бренд </a:t>
            </a:r>
            <a:r>
              <a:rPr lang="ru-RU" dirty="0" err="1" smtClean="0"/>
              <a:t>Черутти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1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4" grpId="2"/>
      <p:bldP spid="5" grpId="0"/>
      <p:bldP spid="5" grpId="1"/>
      <p:bldP spid="5" grpId="2"/>
      <p:bldP spid="8" grpId="0"/>
      <p:bldP spid="8" grpId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372671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Этимология названия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Назван в честь своего же основателя- </a:t>
            </a:r>
            <a:r>
              <a:rPr lang="ru-RU" dirty="0" err="1" smtClean="0"/>
              <a:t>Нино</a:t>
            </a:r>
            <a:r>
              <a:rPr lang="ru-RU" dirty="0" smtClean="0"/>
              <a:t> </a:t>
            </a:r>
            <a:r>
              <a:rPr lang="ru-RU" dirty="0" err="1" smtClean="0"/>
              <a:t>Черутти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Содержимое 6" descr="Нино-Черутти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202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17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Heidi Mount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06" y="0"/>
            <a:ext cx="9695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2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Альбом.thmx</Template>
  <TotalTime>3731</TotalTime>
  <Words>2670</Words>
  <Application>Microsoft Macintosh PowerPoint</Application>
  <PresentationFormat>Экран (4:3)</PresentationFormat>
  <Paragraphs>304</Paragraphs>
  <Slides>108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108</vt:i4>
      </vt:variant>
    </vt:vector>
  </HeadingPairs>
  <TitlesOfParts>
    <vt:vector size="109" baseType="lpstr">
      <vt:lpstr>Тема Office</vt:lpstr>
      <vt:lpstr>Эпонимы среди брендов</vt:lpstr>
      <vt:lpstr>Что такое эпоним?</vt:lpstr>
      <vt:lpstr>Презентация PowerPoint</vt:lpstr>
      <vt:lpstr>Состав и структура словаря</vt:lpstr>
      <vt:lpstr>Оглавление</vt:lpstr>
      <vt:lpstr>Презентация PowerPoint</vt:lpstr>
      <vt:lpstr>Что это такое?</vt:lpstr>
      <vt:lpstr>История бренда</vt:lpstr>
      <vt:lpstr>История компании</vt:lpstr>
      <vt:lpstr>История компании</vt:lpstr>
      <vt:lpstr>Этимология названия</vt:lpstr>
      <vt:lpstr>Презентация PowerPoint</vt:lpstr>
      <vt:lpstr>Что это такое?</vt:lpstr>
      <vt:lpstr>История бренда.</vt:lpstr>
      <vt:lpstr>Этимология названия</vt:lpstr>
      <vt:lpstr>Презентация PowerPoint</vt:lpstr>
      <vt:lpstr>Что это такое?</vt:lpstr>
      <vt:lpstr>История бренда</vt:lpstr>
      <vt:lpstr>Презентация PowerPoint</vt:lpstr>
      <vt:lpstr>Презентация PowerPoint</vt:lpstr>
      <vt:lpstr>Этимология названия</vt:lpstr>
      <vt:lpstr>Презентация PowerPoint</vt:lpstr>
      <vt:lpstr>Что это такое?</vt:lpstr>
      <vt:lpstr>История бренда</vt:lpstr>
      <vt:lpstr>История бренда</vt:lpstr>
      <vt:lpstr>Презентация PowerPoint</vt:lpstr>
      <vt:lpstr>Презентация PowerPoint</vt:lpstr>
      <vt:lpstr>Что это такое?</vt:lpstr>
      <vt:lpstr>История бренда</vt:lpstr>
      <vt:lpstr>История бренда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История бренда</vt:lpstr>
      <vt:lpstr>Этимология названия</vt:lpstr>
      <vt:lpstr>Этимология названия</vt:lpstr>
      <vt:lpstr>Презентация PowerPoint</vt:lpstr>
      <vt:lpstr>Что это такое?</vt:lpstr>
      <vt:lpstr>История бренда</vt:lpstr>
      <vt:lpstr>История бренда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История бренда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Этимология названия </vt:lpstr>
      <vt:lpstr>Этимология названия</vt:lpstr>
      <vt:lpstr>Презентация PowerPoint</vt:lpstr>
      <vt:lpstr>      Что это такое?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Этимология названия</vt:lpstr>
      <vt:lpstr>Этимология названия</vt:lpstr>
      <vt:lpstr>Презентация PowerPoint</vt:lpstr>
      <vt:lpstr>Что это такое?</vt:lpstr>
      <vt:lpstr>История бренда</vt:lpstr>
      <vt:lpstr>Презентация PowerPoint</vt:lpstr>
      <vt:lpstr>Этимология названия</vt:lpstr>
      <vt:lpstr>Презентация PowerPoint</vt:lpstr>
      <vt:lpstr>Что это такое?</vt:lpstr>
      <vt:lpstr>История бренда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Этимология названия</vt:lpstr>
      <vt:lpstr>Презентация PowerPoint</vt:lpstr>
      <vt:lpstr>Что это такое?</vt:lpstr>
      <vt:lpstr>История бренда</vt:lpstr>
      <vt:lpstr>История бренда</vt:lpstr>
      <vt:lpstr>Презентация PowerPoint</vt:lpstr>
      <vt:lpstr>Презентация PowerPoint</vt:lpstr>
      <vt:lpstr>Что это такое?</vt:lpstr>
      <vt:lpstr>История бренда</vt:lpstr>
      <vt:lpstr>Этимология бренда</vt:lpstr>
      <vt:lpstr>Примечания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Таисия Чернега</dc:creator>
  <cp:lastModifiedBy>Таисия Чернега</cp:lastModifiedBy>
  <cp:revision>161</cp:revision>
  <dcterms:created xsi:type="dcterms:W3CDTF">2016-11-09T15:26:39Z</dcterms:created>
  <dcterms:modified xsi:type="dcterms:W3CDTF">2016-12-16T06:05:10Z</dcterms:modified>
</cp:coreProperties>
</file>