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4"/>
  </p:sldMasterIdLst>
  <p:notesMasterIdLst>
    <p:notesMasterId r:id="rId46"/>
  </p:notesMasterIdLst>
  <p:handoutMasterIdLst>
    <p:handoutMasterId r:id="rId47"/>
  </p:handoutMasterIdLst>
  <p:sldIdLst>
    <p:sldId id="256" r:id="rId5"/>
    <p:sldId id="257" r:id="rId6"/>
    <p:sldId id="261" r:id="rId7"/>
    <p:sldId id="28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60" r:id="rId26"/>
    <p:sldId id="258" r:id="rId27"/>
    <p:sldId id="259" r:id="rId28"/>
    <p:sldId id="281" r:id="rId29"/>
    <p:sldId id="282" r:id="rId30"/>
    <p:sldId id="262" r:id="rId31"/>
    <p:sldId id="283" r:id="rId32"/>
    <p:sldId id="285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500"/>
    <a:srgbClr val="191512"/>
    <a:srgbClr val="8B8550"/>
    <a:srgbClr val="161817"/>
    <a:srgbClr val="2F200D"/>
    <a:srgbClr val="23160C"/>
    <a:srgbClr val="25190D"/>
    <a:srgbClr val="33190C"/>
    <a:srgbClr val="301F0F"/>
    <a:srgbClr val="281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C199A-22E5-4CDA-987F-BC4BFDACB7D3}" type="datetime1">
              <a:rPr lang="ru-RU" smtClean="0"/>
              <a:t>09.04.2023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8B367-66E6-4B1C-B5FC-21800FA4DF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388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9CC9-9451-4D80-B15B-454EA1C4C28F}" type="datetime1">
              <a:rPr lang="ru-RU" smtClean="0"/>
              <a:pPr/>
              <a:t>09.04.2023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FCFFD-921F-4D5F-B365-B1C4C66E78D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3185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344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271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857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1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0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44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153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526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332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633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78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23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0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388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101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16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67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1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9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24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97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6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84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A4122-98FB-4B92-9EEB-3F3144637AE9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49AE5-5FC9-4064-B73D-624153648DDF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FA50A5-00A1-459C-9BE7-96F64207CBF7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D3C4E8-BAFF-4A6C-A38E-47D80B808FC8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B8447-5030-47A7-85C9-0914FFDF75FF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BC2C6-56BE-4381-8184-4EA61EE41EC8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0C37-A2EE-46B8-BBA4-74BD917318EC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7F625A-F3D8-4470-83B6-4967B0AE3690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6AD23-54BA-4FBF-8E9D-4A019C3A90A6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A4467F-50D8-4671-A5D0-2A27730D064B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9422E9FA-D56F-41AD-BA6A-E6F1AC7007BD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240D1684-298D-40C9-8A64-84C3C948C0F3}" type="datetime1">
              <a:rPr lang="ru-RU" noProof="0" smtClean="0"/>
              <a:t>09.04.2023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crdownload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03FCA1-7553-0591-C992-1F0B6AA171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1817"/>
          </a:solidFill>
          <a:ln>
            <a:solidFill>
              <a:srgbClr val="16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767" y="2591021"/>
            <a:ext cx="3680431" cy="1231106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ru-RU" sz="3000" dirty="0">
                <a:solidFill>
                  <a:schemeClr val="tx1"/>
                </a:solidFill>
              </a:rPr>
              <a:t>Мой мир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276" y="3967710"/>
            <a:ext cx="3047481" cy="586813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ru-RU" sz="1800" dirty="0">
                <a:solidFill>
                  <a:schemeClr val="tx1"/>
                </a:solidFill>
                <a:latin typeface="Raleway" pitchFamily="2" charset="-52"/>
              </a:rPr>
              <a:t>Чекина Юлия, Сафарова Варвара, 9М</a:t>
            </a:r>
          </a:p>
          <a:p>
            <a:pPr rtl="0"/>
            <a:r>
              <a:rPr lang="ru-RU" sz="1800" dirty="0">
                <a:solidFill>
                  <a:schemeClr val="tx1"/>
                </a:solidFill>
                <a:latin typeface="Raleway" pitchFamily="2" charset="-52"/>
              </a:rPr>
              <a:t>МБОУ №6 (корпус 1)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26FA15F-27F7-3F6B-D8BE-49635165860A}"/>
              </a:ext>
            </a:extLst>
          </p:cNvPr>
          <p:cNvSpPr txBox="1">
            <a:spLocks/>
          </p:cNvSpPr>
          <p:nvPr/>
        </p:nvSpPr>
        <p:spPr>
          <a:xfrm>
            <a:off x="1809604" y="2078827"/>
            <a:ext cx="2476792" cy="5121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Raleway" pitchFamily="2" charset="-52"/>
              </a:rPr>
              <a:t>раздел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E116E8-46BC-92B7-2B1B-A93ED85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90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E0D7C8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3" y="1291154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2B0B08"/>
                </a:solidFill>
                <a:latin typeface="Raleway" pitchFamily="2" charset="-52"/>
              </a:rPr>
              <a:t>БИРЖА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6367656" y="2708457"/>
            <a:ext cx="4943084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Би́ржа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 — организатор торговли товарами, валютой, ценными бумагами, производными и другими рыночными инструментами. Торговля ведётся стандартными контрактами или партиями (лотами), размер которых регламентируют нормативные документы биржи.</a:t>
            </a:r>
          </a:p>
        </p:txBody>
      </p:sp>
      <p:pic>
        <p:nvPicPr>
          <p:cNvPr id="8" name="Объект 7" descr="Изображение выглядит как текст, в помещении, ноутбук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D97A6574-D2C5-97F9-945E-D8513880E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" y="0"/>
            <a:ext cx="5486400" cy="6858000"/>
          </a:xfrm>
        </p:spPr>
      </p:pic>
    </p:spTree>
    <p:extLst>
      <p:ext uri="{BB962C8B-B14F-4D97-AF65-F5344CB8AC3E}">
        <p14:creationId xmlns:p14="http://schemas.microsoft.com/office/powerpoint/2010/main" val="300268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98638" y="0"/>
            <a:ext cx="12191999" cy="6858000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 descr="Изображение выглядит как человек, строительство, люди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5E1BFEA-8E7A-63BA-85C4-42EAB88A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65900" cy="6899370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6763177" y="4766280"/>
            <a:ext cx="5366960" cy="2194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Хозяин гостиницы в городе Брюгге(Фландрия). Гостиница находилась на центральной рыночной площади. В этой гостинице происходили встречи купцов и заключались торговые сделки. От её названия (а вернее, от имени её владельца - Beurse) произошло название оптового рынка.</a:t>
            </a:r>
            <a:endParaRPr lang="ru-RU" sz="1600" b="0" i="0" dirty="0">
              <a:solidFill>
                <a:srgbClr val="C7D6DC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Объект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06604CAE-F71C-1393-472E-5444F3384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01613" y="361640"/>
            <a:ext cx="3032251" cy="4043001"/>
          </a:xfr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149" y="597033"/>
            <a:ext cx="3459685" cy="900500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2400" dirty="0">
                <a:solidFill>
                  <a:srgbClr val="C7D6DC"/>
                </a:solidFill>
                <a:latin typeface="Raleway" pitchFamily="2" charset="-52"/>
              </a:rPr>
              <a:t>Ван дер Бюрсе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C4516D75-C488-2DCC-02F5-982157F67D82}"/>
              </a:ext>
            </a:extLst>
          </p:cNvPr>
          <p:cNvSpPr txBox="1">
            <a:spLocks/>
          </p:cNvSpPr>
          <p:nvPr/>
        </p:nvSpPr>
        <p:spPr>
          <a:xfrm>
            <a:off x="8598149" y="1761520"/>
            <a:ext cx="3320196" cy="2901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Ван дер Бурсе (нидерл. Van der Beurze, также Beurse ) — известная бельгийская семья, основавшая в 1406 году первую в мире биржу. Фамильный герб Ван дер Бурсе состоял из трех кошельков (от лат. bursa - кошелек). От этой фамилии было образовано слово "биржа", которое впоследствии вошло во многие европейские языки.</a:t>
            </a:r>
            <a:endParaRPr lang="ru-RU" sz="1600" b="0" i="0" dirty="0">
              <a:solidFill>
                <a:srgbClr val="C7D6DC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0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D4C6BA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247" y="1525030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2B0B08"/>
                </a:solidFill>
                <a:latin typeface="Raleway" pitchFamily="2" charset="-52"/>
              </a:rPr>
              <a:t>ПРАлине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1152914" y="2977484"/>
            <a:ext cx="4943084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Пралине́ (фр. </a:t>
            </a:r>
            <a:r>
              <a:rPr lang="en-US" sz="20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praliné)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- десертный ингредиент из молотого миндаля, обжаренного в сахаре; используют для приготовления начинок, кремов и для украшения пирожных и тортов. 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 descr="Изображение выглядит как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AA6884EC-55F2-FD20-7E7F-5621ED1BA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8465" y="-676151"/>
            <a:ext cx="5473533" cy="8210301"/>
          </a:xfrm>
        </p:spPr>
      </p:pic>
    </p:spTree>
    <p:extLst>
      <p:ext uri="{BB962C8B-B14F-4D97-AF65-F5344CB8AC3E}">
        <p14:creationId xmlns:p14="http://schemas.microsoft.com/office/powerpoint/2010/main" val="4175047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6B6B6B"/>
          </a:solidFill>
          <a:ln>
            <a:solidFill>
              <a:srgbClr val="6B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5254845" y="2751321"/>
            <a:ext cx="5953570" cy="479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от фр. praliné&lt;praliner – «поджаривать обсахаренный миндаль» по имени графа дю Плесси-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Пралена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. Сезар, граф дю Плесси-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Прален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, герцог де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Шуасье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(1598–1675) - военный и дипломат, маршал Франции. По преданию, в 1671 году повар графа дю Плесси-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Пралена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, французского посланника в Испанских Нидерландах, впервые создал сладкий десерт, который позже назвали «пралине». Фирменный десерт содержал тёртый миндаль с другими орехами, перемешанный с засахаренным мёдом и комочками шоколада, затем начинка обливалась жжёным сахаром (подобием карамели) и подавалась к столу .</a:t>
            </a:r>
            <a:endParaRPr lang="ru-RU" sz="16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417" y="634340"/>
            <a:ext cx="5716426" cy="1511242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ru-RU" sz="2400" b="0" i="0" dirty="0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графа дю Плесси-</a:t>
            </a:r>
            <a:r>
              <a:rPr lang="ru-RU" sz="2400" b="0" i="0" dirty="0" err="1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Пралена</a:t>
            </a:r>
            <a:r>
              <a:rPr lang="ru-RU" sz="2400" b="0" i="0" dirty="0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. Сезар, граф дю Плесси-</a:t>
            </a:r>
            <a:r>
              <a:rPr lang="ru-RU" sz="2400" b="0" i="0" dirty="0" err="1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Прален</a:t>
            </a:r>
            <a:r>
              <a:rPr lang="ru-RU" sz="2400" b="0" i="0" dirty="0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, герцог де </a:t>
            </a:r>
            <a:r>
              <a:rPr lang="ru-RU" sz="2400" b="0" i="0" dirty="0" err="1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Шуасье</a:t>
            </a:r>
            <a:r>
              <a:rPr lang="ru-RU" sz="2400" b="0" i="0" dirty="0">
                <a:solidFill>
                  <a:srgbClr val="D7D7D7"/>
                </a:solidFill>
                <a:effectLst/>
                <a:latin typeface="Open Sans" panose="020B0606030504020204" pitchFamily="34" charset="0"/>
              </a:rPr>
              <a:t> (1598–167)</a:t>
            </a:r>
            <a:endParaRPr lang="ru-RU" sz="2400" dirty="0">
              <a:solidFill>
                <a:srgbClr val="D7D7D7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 descr="Изображение выглядит как текст, черный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6F394573-FE35-B0CC-9384-55F76C04E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834" y="634340"/>
            <a:ext cx="3629427" cy="5589319"/>
          </a:xfrm>
        </p:spPr>
      </p:pic>
    </p:spTree>
    <p:extLst>
      <p:ext uri="{BB962C8B-B14F-4D97-AF65-F5344CB8AC3E}">
        <p14:creationId xmlns:p14="http://schemas.microsoft.com/office/powerpoint/2010/main" val="117168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F200D"/>
          </a:solidFill>
          <a:ln>
            <a:solidFill>
              <a:srgbClr val="2F2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499" y="1583243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DCC6BA"/>
                </a:solidFill>
                <a:latin typeface="Raleway" pitchFamily="2" charset="-52"/>
              </a:rPr>
              <a:t>цезарь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6628004" y="3340279"/>
            <a:ext cx="4943084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0" i="0" dirty="0">
                <a:solidFill>
                  <a:srgbClr val="DCC6BA"/>
                </a:solidFill>
                <a:effectLst/>
                <a:latin typeface="Monotype Corsiva" panose="03010101010201010101" pitchFamily="66" charset="0"/>
              </a:rPr>
              <a:t>Цезарь - это листовой салат Романо, кусочки обжаренного хлеба, тертый сыр пармезан и особая заправка из желтков, итальянского масла, вустерского соуса, чеснока и лимонного сока.</a:t>
            </a:r>
            <a:endParaRPr lang="ru-RU" sz="2000" dirty="0">
              <a:solidFill>
                <a:srgbClr val="DCC6BA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 descr="Изображение выглядит как еда, тарелка, блюдо, мясо&#10;&#10;Автоматически созданное описание">
            <a:extLst>
              <a:ext uri="{FF2B5EF4-FFF2-40B4-BE49-F238E27FC236}">
                <a16:creationId xmlns:a16="http://schemas.microsoft.com/office/drawing/2014/main" id="{AA255E77-992D-574D-C07D-905A274A7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095" b="-220"/>
          <a:stretch/>
        </p:blipFill>
        <p:spPr>
          <a:xfrm>
            <a:off x="0" y="-180000"/>
            <a:ext cx="6007094" cy="7056000"/>
          </a:xfrm>
        </p:spPr>
      </p:pic>
    </p:spTree>
    <p:extLst>
      <p:ext uri="{BB962C8B-B14F-4D97-AF65-F5344CB8AC3E}">
        <p14:creationId xmlns:p14="http://schemas.microsoft.com/office/powerpoint/2010/main" val="229791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36302A"/>
          </a:solidFill>
          <a:ln>
            <a:solidFill>
              <a:srgbClr val="39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382605" y="1713752"/>
            <a:ext cx="6499552" cy="4903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Первое, что приходит в голову – это связь с императором Гаем Юлием Цезарем. Но знаменитый римлянин салат не изобретал и не пробовал. Блюдо появилось только в начале XX века.  С Италией «Цезарь» связывает только ингредиент – римский салат и национальные корни повара. Создателем блюда считается американский кулинар итальянского происхождения Цезарь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. В 20-х годах XX века повар владел рестораном-казино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Caesar's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 Place в приграничном с США мексиканском городе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Тихуана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. Это местоположение позволяло обходить Сухой закон, действующий американской стороне, и привлекать многих известных и состоятельных посетителей, которые хотели повеселиться. История возникновения салата «Цезарь» началась 4 июля 1924 года как раз с такой веселой компании: в ресторан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 приехала группа киношников в надежде выпить и хорошо закусить. Однако оказалось, что еды на кухне почти не осталось, а все магазины уже были закрыты. Тогда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 решил экспериментировать: намазал тарелку чесноком, выложил на нее салат Романо и жареный хлеб, полил смесью масла, лимонного сока, яиц, вустерского соуса и посыпал пармезаном. Гости были в восторге от нового блюда. По легенде, среди посетителей была Джулия Чайлд с родителями – будущий самый известный «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телеповар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» Америки. В 1948 году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Raleway" pitchFamily="2" charset="-52"/>
              </a:rPr>
              <a:t> решил получить патент на свое изобретение, но было уже поздно – рецепт широко распространился по всей стране.</a:t>
            </a:r>
            <a:endParaRPr lang="ru-RU" sz="1600" b="0" i="0" dirty="0">
              <a:solidFill>
                <a:srgbClr val="F6F0E8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271" y="521722"/>
            <a:ext cx="5147429" cy="951478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1800" i="0" dirty="0">
                <a:solidFill>
                  <a:srgbClr val="E5E3DF"/>
                </a:solidFill>
                <a:effectLst/>
                <a:latin typeface="Raleway" pitchFamily="2" charset="-52"/>
              </a:rPr>
              <a:t>Цезарь </a:t>
            </a:r>
            <a:r>
              <a:rPr lang="ru-RU" sz="1800" i="0" dirty="0" err="1">
                <a:solidFill>
                  <a:srgbClr val="E5E3DF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800" i="0" dirty="0">
                <a:solidFill>
                  <a:srgbClr val="E5E3DF"/>
                </a:solidFill>
                <a:effectLst/>
                <a:latin typeface="Raleway" pitchFamily="2" charset="-52"/>
              </a:rPr>
              <a:t> (1896-1956)</a:t>
            </a:r>
            <a:endParaRPr lang="ru-RU" dirty="0">
              <a:solidFill>
                <a:srgbClr val="E5E3DF"/>
              </a:solidFill>
              <a:latin typeface="Raleway" pitchFamily="2" charset="-52"/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C88566BE-A770-AB2E-394C-338A809375DE}"/>
              </a:ext>
            </a:extLst>
          </p:cNvPr>
          <p:cNvSpPr txBox="1">
            <a:spLocks/>
          </p:cNvSpPr>
          <p:nvPr/>
        </p:nvSpPr>
        <p:spPr>
          <a:xfrm>
            <a:off x="7069767" y="5711025"/>
            <a:ext cx="4815005" cy="939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Цезарь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— итальянский ресторатор, шеф-повар и владелец отеля совместно со своим братом Алексом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Кардини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. Ему приписывают создание салата «Цезарь» в его ресторане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Caesar’s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в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Тихуане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.</a:t>
            </a:r>
            <a:endParaRPr lang="ru-RU" sz="16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 descr="Изображение выглядит как текст, строительство, на открытом воздухе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D34ED75-AEF8-9A9A-DAFB-CA06081B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382" y="3555133"/>
            <a:ext cx="4575777" cy="203622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троительство, скульптур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B0FF502-DF20-027D-6D5F-DA22FECF9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2027" y="521722"/>
            <a:ext cx="1997368" cy="2511689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человек, стол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4BFD4BC5-15CE-1EA8-65BF-4242F48DD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2512" y="436710"/>
            <a:ext cx="2041094" cy="2801501"/>
          </a:xfr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890AEF1-CFE8-42C6-F0D2-BFDCEDF87251}"/>
              </a:ext>
            </a:extLst>
          </p:cNvPr>
          <p:cNvCxnSpPr>
            <a:cxnSpLocks/>
          </p:cNvCxnSpPr>
          <p:nvPr/>
        </p:nvCxnSpPr>
        <p:spPr>
          <a:xfrm>
            <a:off x="9812027" y="320754"/>
            <a:ext cx="1997368" cy="28605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A30FBD1-0298-AB59-BFDD-79F0B26C8593}"/>
              </a:ext>
            </a:extLst>
          </p:cNvPr>
          <p:cNvCxnSpPr>
            <a:cxnSpLocks/>
          </p:cNvCxnSpPr>
          <p:nvPr/>
        </p:nvCxnSpPr>
        <p:spPr>
          <a:xfrm flipV="1">
            <a:off x="9748705" y="313960"/>
            <a:ext cx="1929057" cy="2867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2136DA0-EBC9-89CF-500B-C38C2A3EC690}"/>
              </a:ext>
            </a:extLst>
          </p:cNvPr>
          <p:cNvCxnSpPr>
            <a:cxnSpLocks/>
          </p:cNvCxnSpPr>
          <p:nvPr/>
        </p:nvCxnSpPr>
        <p:spPr>
          <a:xfrm flipH="1">
            <a:off x="9477269" y="1591613"/>
            <a:ext cx="59541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270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02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F200D"/>
          </a:solidFill>
          <a:ln>
            <a:solidFill>
              <a:srgbClr val="2F2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303" y="3689811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DCC6BA"/>
                </a:solidFill>
                <a:latin typeface="Raleway" pitchFamily="2" charset="-52"/>
              </a:rPr>
              <a:t>толстовка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6050431" y="4883311"/>
            <a:ext cx="6045038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0" i="0" dirty="0">
                <a:solidFill>
                  <a:srgbClr val="DCC6BA"/>
                </a:solidFill>
                <a:effectLst/>
                <a:latin typeface="Monotype Corsiva" panose="03010101010201010101" pitchFamily="66" charset="0"/>
              </a:rPr>
              <a:t>Толстовка — свитер из плотной тёплой ткани (обычно хлопчатобумажной) или трикотажа.</a:t>
            </a:r>
            <a:endParaRPr lang="ru-RU" sz="2000" dirty="0">
              <a:solidFill>
                <a:srgbClr val="DCC6BA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 descr="Изображение выглядит как в помещении, стена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4FB8588A-8616-5466-A2ED-D3B313F4E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798" y="170915"/>
            <a:ext cx="3101975" cy="3101975"/>
          </a:xfrm>
        </p:spPr>
      </p:pic>
      <p:pic>
        <p:nvPicPr>
          <p:cNvPr id="16" name="Рисунок 15" descr="Изображение выглядит как человек, метро, стоящий, пальто&#10;&#10;Автоматически созданное описание">
            <a:extLst>
              <a:ext uri="{FF2B5EF4-FFF2-40B4-BE49-F238E27FC236}">
                <a16:creationId xmlns:a16="http://schemas.microsoft.com/office/drawing/2014/main" id="{26FE1D81-A8E2-BA60-8C52-52B7D36B6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874" y="401028"/>
            <a:ext cx="2901756" cy="280305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пол, человек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E4B423F5-5479-06D2-2E3E-E7A3AA178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34" y="2426550"/>
            <a:ext cx="4486656" cy="418294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в помещении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C1E4787E-A149-E91A-61FF-ED280A215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991" y="195137"/>
            <a:ext cx="3269552" cy="326955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BC7E099-6651-5780-A026-10A07D2DB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348" y="864058"/>
            <a:ext cx="2214737" cy="22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7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0" y="0"/>
            <a:ext cx="12191999" cy="6886390"/>
          </a:xfrm>
          <a:prstGeom prst="rect">
            <a:avLst/>
          </a:prstGeom>
          <a:solidFill>
            <a:srgbClr val="535353"/>
          </a:solidFill>
          <a:ln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1001627" y="4160093"/>
            <a:ext cx="5953570" cy="479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Этот вид одежды, похожий на военную гимнастёрку, устойчиво ассоциировался с образом Льва Толстого и в старости, растиражированным на фотографиях, и получил распространение среди его поклонников и последователей, хотя само слово вошло в русский язык не ранее второй половины 1910-х годов и в годы жизни Л. Н. Толстого не фиксировалось.</a:t>
            </a:r>
            <a:endParaRPr lang="ru-RU" sz="16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417" y="417104"/>
            <a:ext cx="5716426" cy="1511242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2400" dirty="0">
                <a:solidFill>
                  <a:srgbClr val="D7D7D7"/>
                </a:solidFill>
                <a:latin typeface="Raleway" pitchFamily="2" charset="-52"/>
              </a:rPr>
              <a:t>Лев </a:t>
            </a:r>
            <a:r>
              <a:rPr lang="ru-RU" sz="2400" dirty="0" err="1">
                <a:solidFill>
                  <a:srgbClr val="D7D7D7"/>
                </a:solidFill>
                <a:latin typeface="Raleway" pitchFamily="2" charset="-52"/>
              </a:rPr>
              <a:t>николаевич</a:t>
            </a:r>
            <a:r>
              <a:rPr lang="ru-RU" sz="2400" dirty="0">
                <a:solidFill>
                  <a:srgbClr val="D7D7D7"/>
                </a:solidFill>
                <a:latin typeface="Raleway" pitchFamily="2" charset="-52"/>
              </a:rPr>
              <a:t> толстой (1828-1910)</a:t>
            </a:r>
          </a:p>
        </p:txBody>
      </p:sp>
      <p:pic>
        <p:nvPicPr>
          <p:cNvPr id="6" name="Объект 5" descr="Изображение выглядит как текст, человек, на открытом воздух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88EB7CF-5AF9-42CB-F116-D1887D842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71" y="355415"/>
            <a:ext cx="4081546" cy="3101975"/>
          </a:xfrm>
        </p:spPr>
      </p:pic>
      <p:pic>
        <p:nvPicPr>
          <p:cNvPr id="8" name="Рисунок 7" descr="Изображение выглядит как текст, млекопитающее, близко&#10;&#10;Автоматически созданное описание">
            <a:extLst>
              <a:ext uri="{FF2B5EF4-FFF2-40B4-BE49-F238E27FC236}">
                <a16:creationId xmlns:a16="http://schemas.microsoft.com/office/drawing/2014/main" id="{8168541C-5A17-6392-A922-41273B350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537" y="2323879"/>
            <a:ext cx="3159272" cy="4128735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9BE6A73-C0CB-F8AF-9396-CE2DFC57B8F0}"/>
              </a:ext>
            </a:extLst>
          </p:cNvPr>
          <p:cNvSpPr txBox="1">
            <a:spLocks/>
          </p:cNvSpPr>
          <p:nvPr/>
        </p:nvSpPr>
        <p:spPr>
          <a:xfrm>
            <a:off x="4814893" y="2257754"/>
            <a:ext cx="3577456" cy="2145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Граф Лев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Никола́евич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Толсто́й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— один из наиболее известных русских писателей и мыслителей, один из величайших в мире писателей-романистов.</a:t>
            </a:r>
            <a:endParaRPr lang="ru-RU" sz="16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1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B2624"/>
          </a:solidFill>
          <a:ln>
            <a:solidFill>
              <a:srgbClr val="2F2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" name="Рисунок 29" descr="Изображение выглядит как трава, на открытом воздухе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D997F6E3-C1EE-39E7-B942-3E1A2678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7" y="-1218287"/>
            <a:ext cx="8949577" cy="80862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965" y="2079952"/>
            <a:ext cx="2068911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DCC6BA"/>
                </a:solidFill>
                <a:latin typeface="Raleway" pitchFamily="2" charset="-52"/>
              </a:rPr>
              <a:t>июль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" name="Рисунок 27" descr="Изображение выглядит как гора, трава, на открытом воздухе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61A8BF9C-2E26-85E2-6028-2B4BA260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753" y="374468"/>
            <a:ext cx="3907350" cy="38914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 открытом воздухе, небо, дере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0F407353-81D3-352B-3F4F-8DF49E2CC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186" y="3288327"/>
            <a:ext cx="3150606" cy="3604979"/>
          </a:xfrm>
          <a:prstGeom prst="rect">
            <a:avLst/>
          </a:prstGeom>
        </p:spPr>
      </p:pic>
      <p:pic>
        <p:nvPicPr>
          <p:cNvPr id="16" name="Объект 15" descr="Изображение выглядит как текст, на открытом воздухе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24B80450-A5E0-1C6B-4B54-9DACC6384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8739" y="-35306"/>
            <a:ext cx="3909861" cy="6948506"/>
          </a:xfrm>
        </p:spPr>
      </p:pic>
      <p:pic>
        <p:nvPicPr>
          <p:cNvPr id="18" name="Рисунок 17" descr="Изображение выглядит как небо, на открытом воздухе, дерево, знак&#10;&#10;Автоматически созданное описание">
            <a:extLst>
              <a:ext uri="{FF2B5EF4-FFF2-40B4-BE49-F238E27FC236}">
                <a16:creationId xmlns:a16="http://schemas.microsoft.com/office/drawing/2014/main" id="{95936FCB-32C2-12F0-2DF0-823D90D9E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552" y="-35306"/>
            <a:ext cx="3410329" cy="341032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рава, дерево, на открытом воздухе, поле&#10;&#10;Автоматически созданное описание">
            <a:extLst>
              <a:ext uri="{FF2B5EF4-FFF2-40B4-BE49-F238E27FC236}">
                <a16:creationId xmlns:a16="http://schemas.microsoft.com/office/drawing/2014/main" id="{7D70AB23-B51B-4754-1194-7663DD3C9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3600" y="1572735"/>
            <a:ext cx="3019698" cy="27896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окно, дисплей, облака&#10;&#10;Автоматически созданное описание">
            <a:extLst>
              <a:ext uri="{FF2B5EF4-FFF2-40B4-BE49-F238E27FC236}">
                <a16:creationId xmlns:a16="http://schemas.microsoft.com/office/drawing/2014/main" id="{FC5E844F-9B7F-B9AC-6023-B5120DD68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357" y="2884782"/>
            <a:ext cx="4008524" cy="400852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CB74A50-E5C7-F68B-12BC-8BE1665D0D74}"/>
              </a:ext>
            </a:extLst>
          </p:cNvPr>
          <p:cNvSpPr/>
          <p:nvPr/>
        </p:nvSpPr>
        <p:spPr>
          <a:xfrm>
            <a:off x="326031" y="670957"/>
            <a:ext cx="4244257" cy="1866969"/>
          </a:xfrm>
          <a:prstGeom prst="rect">
            <a:avLst/>
          </a:prstGeom>
          <a:solidFill>
            <a:srgbClr val="03070F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540733" y="821850"/>
            <a:ext cx="3995631" cy="1696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0" i="0" dirty="0">
                <a:solidFill>
                  <a:srgbClr val="F6F0E8"/>
                </a:solidFill>
                <a:effectLst/>
                <a:latin typeface="Monotype Corsiva" panose="03010101010201010101" pitchFamily="66" charset="0"/>
              </a:rPr>
              <a:t>Ию́ль (лат.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Monotype Corsiva" panose="03010101010201010101" pitchFamily="66" charset="0"/>
              </a:rPr>
              <a:t>Julius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Monotype Corsiva" panose="03010101010201010101" pitchFamily="66" charset="0"/>
              </a:rPr>
              <a:t> — «месяц Юлия (Цезаря)», букв. — «кудрявый») — седьмой месяц года, расположенный между июнем и августом, в юлианском и григорианском календарях, пятый месяц </a:t>
            </a:r>
            <a:r>
              <a:rPr lang="ru-RU" sz="1600" b="0" i="0" dirty="0" err="1">
                <a:solidFill>
                  <a:srgbClr val="F6F0E8"/>
                </a:solidFill>
                <a:effectLst/>
                <a:latin typeface="Monotype Corsiva" panose="03010101010201010101" pitchFamily="66" charset="0"/>
              </a:rPr>
              <a:t>староримского</a:t>
            </a:r>
            <a:r>
              <a:rPr lang="ru-RU" sz="1600" b="0" i="0" dirty="0">
                <a:solidFill>
                  <a:srgbClr val="F6F0E8"/>
                </a:solidFill>
                <a:effectLst/>
                <a:latin typeface="Monotype Corsiva" panose="03010101010201010101" pitchFamily="66" charset="0"/>
              </a:rPr>
              <a:t> года, начинавшегося до реформы Юлия Цезаря с марта.</a:t>
            </a:r>
            <a:endParaRPr lang="ru-RU" sz="1600" dirty="0">
              <a:solidFill>
                <a:srgbClr val="F6F0E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A2A07A19-D8E9-FF25-048A-232F384B68B7}"/>
              </a:ext>
            </a:extLst>
          </p:cNvPr>
          <p:cNvSpPr txBox="1">
            <a:spLocks/>
          </p:cNvSpPr>
          <p:nvPr/>
        </p:nvSpPr>
        <p:spPr bwMode="black">
          <a:xfrm>
            <a:off x="691357" y="4863361"/>
            <a:ext cx="2285733" cy="75562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Raleway" pitchFamily="2" charset="-52"/>
              </a:rPr>
              <a:t>июль</a:t>
            </a:r>
          </a:p>
        </p:txBody>
      </p:sp>
    </p:spTree>
    <p:extLst>
      <p:ext uri="{BB962C8B-B14F-4D97-AF65-F5344CB8AC3E}">
        <p14:creationId xmlns:p14="http://schemas.microsoft.com/office/powerpoint/2010/main" val="20750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190D"/>
            </a:gs>
            <a:gs pos="51000">
              <a:srgbClr val="301F0F"/>
            </a:gs>
            <a:gs pos="35182">
              <a:srgbClr val="25180D"/>
            </a:gs>
            <a:gs pos="68000">
              <a:srgbClr val="23160C"/>
            </a:gs>
            <a:gs pos="100000">
              <a:srgbClr val="23170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25190D"/>
              </a:gs>
              <a:gs pos="51000">
                <a:srgbClr val="281C10"/>
              </a:gs>
              <a:gs pos="35182">
                <a:srgbClr val="25180D"/>
              </a:gs>
              <a:gs pos="68000">
                <a:srgbClr val="23160C"/>
              </a:gs>
              <a:gs pos="100000">
                <a:srgbClr val="23170B"/>
              </a:gs>
            </a:gsLst>
            <a:lin ang="0" scaled="1"/>
          </a:gradFill>
          <a:ln>
            <a:solidFill>
              <a:srgbClr val="231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 descr="Изображение выглядит как человек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D736F8AD-EF9E-5285-CE5D-70A7DC5BB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0131" y="2047183"/>
            <a:ext cx="4810817" cy="4810817"/>
          </a:xfr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303176" y="1153301"/>
            <a:ext cx="11585642" cy="114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Гай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Ю́лий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Це́зарь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(лат.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Gaius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Iulius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Caesar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12 июля 100 года до н. э. — 15 марта 44 года до н. э.) — древнеримский государственный и политический деятель, полководец, писатель. Первоначально месяц назывался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Quintilis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(лат.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quintus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 — «пять»; иногда </a:t>
            </a:r>
            <a:r>
              <a:rPr lang="ru-RU" sz="1600" b="0" i="0" dirty="0" err="1">
                <a:solidFill>
                  <a:srgbClr val="D7D7D7"/>
                </a:solidFill>
                <a:effectLst/>
                <a:latin typeface="Raleway" pitchFamily="2" charset="-52"/>
              </a:rPr>
              <a:t>Quinctilius</a:t>
            </a:r>
            <a:r>
              <a:rPr lang="ru-RU" sz="16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). В 45 г. до н. э. был переименован в честь Гая Юлия Цезаря, который в этот месяц родился</a:t>
            </a:r>
            <a:r>
              <a:rPr lang="en-US" sz="1600" dirty="0">
                <a:solidFill>
                  <a:srgbClr val="D7D7D7"/>
                </a:solidFill>
                <a:latin typeface="Raleway" pitchFamily="2" charset="-52"/>
              </a:rPr>
              <a:t>. </a:t>
            </a:r>
            <a:endParaRPr lang="ru-RU" sz="16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88" y="255666"/>
            <a:ext cx="4782260" cy="727532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24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Гай Юлий Цезарь</a:t>
            </a:r>
            <a:endParaRPr lang="ru-RU" sz="2400" dirty="0">
              <a:solidFill>
                <a:srgbClr val="D7D7D7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2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E3D9CF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13" y="1462604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2B0B08"/>
                </a:solidFill>
                <a:latin typeface="Raleway" pitchFamily="2" charset="-52"/>
              </a:rPr>
              <a:t>шарлотка</a:t>
            </a:r>
          </a:p>
        </p:txBody>
      </p:sp>
      <p:pic>
        <p:nvPicPr>
          <p:cNvPr id="8" name="Объект 7" descr="Изображение выглядит как еда, хлеб, кусок, близко&#10;&#10;Автоматически созданное описание">
            <a:extLst>
              <a:ext uri="{FF2B5EF4-FFF2-40B4-BE49-F238E27FC236}">
                <a16:creationId xmlns:a16="http://schemas.microsoft.com/office/drawing/2014/main" id="{F277125F-A31D-1EBE-E1B9-B543B9CA3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3041" y="0"/>
            <a:ext cx="6478959" cy="6858000"/>
          </a:xfr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386925" y="2876914"/>
            <a:ext cx="4943084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Шарлотка (от фр. </a:t>
            </a:r>
            <a:r>
              <a:rPr lang="ru-RU" sz="20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Charlotte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) — сладкий десерт из яблок, запечённых в тесте — вариант яблочного пирога. Классическая шарлотка — это французское сладкое блюдо, приготовленное из белого хлеба, заварного крема, яиц, фруктов и ликёра.</a:t>
            </a:r>
          </a:p>
        </p:txBody>
      </p:sp>
    </p:spTree>
    <p:extLst>
      <p:ext uri="{BB962C8B-B14F-4D97-AF65-F5344CB8AC3E}">
        <p14:creationId xmlns:p14="http://schemas.microsoft.com/office/powerpoint/2010/main" val="3424314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F200D"/>
          </a:solidFill>
          <a:ln>
            <a:solidFill>
              <a:srgbClr val="2F2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 descr="Изображение выглядит как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7520D8E-EB44-D70E-4B4F-2680C0033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" y="-1"/>
            <a:ext cx="5291849" cy="6868605"/>
          </a:xfr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7FFA6C-75F7-49D2-DC2C-04B5D19F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363" y="0"/>
            <a:ext cx="385326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763" y="1876381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DCC6BA"/>
                </a:solidFill>
                <a:latin typeface="Raleway" pitchFamily="2" charset="-52"/>
              </a:rPr>
              <a:t>силуэт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AE7438-1226-7F0A-F6AD-B9CF17F73D18}"/>
              </a:ext>
            </a:extLst>
          </p:cNvPr>
          <p:cNvSpPr/>
          <p:nvPr/>
        </p:nvSpPr>
        <p:spPr>
          <a:xfrm>
            <a:off x="5756927" y="3167640"/>
            <a:ext cx="4833149" cy="1741251"/>
          </a:xfrm>
          <a:prstGeom prst="rect">
            <a:avLst/>
          </a:prstGeom>
          <a:solidFill>
            <a:srgbClr val="25190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5863932" y="3268250"/>
            <a:ext cx="4619141" cy="1540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0" i="0" dirty="0" err="1">
                <a:solidFill>
                  <a:srgbClr val="DCC6BA"/>
                </a:solidFill>
                <a:effectLst/>
                <a:latin typeface="Monotype Corsiva" panose="03010101010201010101" pitchFamily="66" charset="0"/>
              </a:rPr>
              <a:t>Силуэ́т</a:t>
            </a:r>
            <a:r>
              <a:rPr lang="ru-RU" sz="2000" b="0" i="0" dirty="0">
                <a:solidFill>
                  <a:srgbClr val="DCC6BA"/>
                </a:solidFill>
                <a:effectLst/>
                <a:latin typeface="Monotype Corsiva" panose="03010101010201010101" pitchFamily="66" charset="0"/>
              </a:rPr>
              <a:t> — одноцветное контурное изображение чего-либо на фоне другого цвета, смутные очертания чего-либо в темноте, вдали, в тумане, видимые без деталей.</a:t>
            </a:r>
            <a:endParaRPr lang="ru-RU" sz="2000" dirty="0">
              <a:solidFill>
                <a:srgbClr val="DCC6BA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7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6B6B6B"/>
          </a:solidFill>
          <a:ln>
            <a:solidFill>
              <a:srgbClr val="6B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10" y="3756548"/>
            <a:ext cx="4429998" cy="601905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ru-RU" sz="24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Этьен де Силуэт</a:t>
            </a:r>
            <a:endParaRPr lang="ru-RU" sz="2400" dirty="0">
              <a:solidFill>
                <a:srgbClr val="D7D7D7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A437A2-7924-D783-9F01-C32B07DA9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90" y="251000"/>
            <a:ext cx="5917970" cy="3310805"/>
          </a:xfrm>
        </p:spPr>
      </p:pic>
      <p:pic>
        <p:nvPicPr>
          <p:cNvPr id="8" name="Рисунок 7" descr="Изображение выглядит как человек, одетый&#10;&#10;Автоматически созданное описание">
            <a:extLst>
              <a:ext uri="{FF2B5EF4-FFF2-40B4-BE49-F238E27FC236}">
                <a16:creationId xmlns:a16="http://schemas.microsoft.com/office/drawing/2014/main" id="{2082A252-6111-40E2-1DB0-ED6FB11C7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004" y="0"/>
            <a:ext cx="5017279" cy="6858000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421818" y="4553196"/>
            <a:ext cx="6407182" cy="1976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400" b="0" i="0" dirty="0">
                <a:solidFill>
                  <a:srgbClr val="D7D7D7"/>
                </a:solidFill>
                <a:effectLst/>
                <a:latin typeface="Raleway" pitchFamily="2" charset="-52"/>
              </a:rPr>
              <a:t>Этьен де Силуэт (5 июля 1709 — 20 января 1767) — французский экономист, политический мыслитель и философ, который занимал должность контролёра финансов при Людовике XV. Ввел налоги на любые внешние проявления роскоши, вплоть до наличников на окнах и дверных косяков. Занимал должность немногим более полугода. Его имя остроумные французы умудрились связать с «дешевой живописью» на скорую руку, чаще всего для бедняков, когда вместо дорогого по производству и времени исполнения портрета просто обводили тень человека.</a:t>
            </a:r>
            <a:endParaRPr lang="ru-RU" sz="1400" b="0" i="0" dirty="0">
              <a:solidFill>
                <a:srgbClr val="D7D7D7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297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70220-677A-411B-B416-94321A55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651" y="2617766"/>
            <a:ext cx="4451773" cy="1174991"/>
          </a:xfr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ru-RU" dirty="0">
                <a:solidFill>
                  <a:schemeClr val="bg1"/>
                </a:solidFill>
              </a:rPr>
              <a:t>Архитектура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D1328-A694-4327-A93A-3D919FD6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651" y="4024222"/>
            <a:ext cx="4451773" cy="717998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ru-RU" sz="1200" dirty="0">
                <a:solidFill>
                  <a:schemeClr val="bg1"/>
                </a:solidFill>
                <a:latin typeface="Raleway" pitchFamily="2" charset="-52"/>
              </a:rPr>
              <a:t>Сафарова Варвара, Чекина Юлия, 9М</a:t>
            </a:r>
          </a:p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Raleway" pitchFamily="2" charset="-52"/>
              </a:rPr>
              <a:t>МБОУ №6 (корпус 1)</a:t>
            </a:r>
          </a:p>
          <a:p>
            <a:pPr marL="0" indent="0" rtl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E23C0E6-F71A-D112-5940-6FB68D2867D4}"/>
              </a:ext>
            </a:extLst>
          </p:cNvPr>
          <p:cNvSpPr txBox="1">
            <a:spLocks/>
          </p:cNvSpPr>
          <p:nvPr/>
        </p:nvSpPr>
        <p:spPr>
          <a:xfrm>
            <a:off x="7540767" y="2138355"/>
            <a:ext cx="2921540" cy="43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раздел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Изображение выглядит как строительство, корт, камен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A7048CDE-5EC9-31B3-1798-5CDC3BFE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3350"/>
            <a:ext cx="5904689" cy="104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9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C3B99F"/>
          </a:solidFill>
          <a:ln>
            <a:solidFill>
              <a:srgbClr val="C3B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4959895" y="1906743"/>
            <a:ext cx="6853682" cy="498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Ее Величество королева Великобритании Шарлотта, супруга короля Георга III, в девичестве — Шарлотта Мекленбург-</a:t>
            </a:r>
            <a:r>
              <a:rPr lang="ru-RU" sz="1600" b="0" i="0" dirty="0" err="1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Стрелицкая</a:t>
            </a:r>
            <a:r>
              <a:rPr lang="en-US" sz="16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 (1744-1818)</a:t>
            </a:r>
            <a:r>
              <a:rPr lang="ru-RU" sz="16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 живо интересовалась ботаникой, обожала фруктовые сады и слыла покровительницей садоводов. В истории имя королевы осталось в том числе благодаря изобретенному ею рецепту десерта, который не требовал термической обработки. Кусочки черствого пшеничного хлеба вымачивали в сладком яблочном сиропе либо молочно-яичной смеси и укладывали слоями: слой хлеба, слой фруктов, щедро посыпанных корицей и сахарной пудрой. Яблоки брали не самые лучшие — зеленые, кислые. Это был своего рода урок бережливости для хозяек: из сухого хлеба и никуда не годных яблок получался вкусный десерт к чаю. Назвали его «</a:t>
            </a:r>
            <a:r>
              <a:rPr lang="ru-RU" sz="1600" b="0" i="0" dirty="0" err="1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шарлотт</a:t>
            </a:r>
            <a:r>
              <a:rPr lang="ru-RU" sz="16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» — в честь Ее Величества. И, кстати, поначалу он считался пудингом, а не пирогом.</a:t>
            </a:r>
          </a:p>
        </p:txBody>
      </p:sp>
      <p:pic>
        <p:nvPicPr>
          <p:cNvPr id="6" name="Объект 5" descr="Изображение выглядит как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B76FCB2A-0CAF-8261-7494-7CE3B2808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9610" y="0"/>
            <a:ext cx="4438833" cy="6858000"/>
          </a:xfr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522" y="426477"/>
            <a:ext cx="6317249" cy="1202298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20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Шарлотта Мекленбург-</a:t>
            </a:r>
            <a:r>
              <a:rPr lang="ru-RU" sz="2000" b="0" i="0" dirty="0" err="1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Стрелицкая</a:t>
            </a:r>
            <a:r>
              <a:rPr lang="en-US" sz="2000" b="0" i="0" dirty="0">
                <a:solidFill>
                  <a:srgbClr val="2B0B08"/>
                </a:solidFill>
                <a:effectLst/>
                <a:latin typeface="Raleway" pitchFamily="2" charset="-52"/>
                <a:ea typeface="Roboto" panose="02000000000000000000" pitchFamily="2" charset="0"/>
                <a:cs typeface="Roboto" panose="02000000000000000000" pitchFamily="2" charset="0"/>
              </a:rPr>
              <a:t> (1744-1818)</a:t>
            </a:r>
            <a:endParaRPr lang="ru-RU" sz="2000" dirty="0">
              <a:solidFill>
                <a:srgbClr val="2B0B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04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7549" y="-49246"/>
            <a:ext cx="12279549" cy="69072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278556" y="-54656"/>
            <a:ext cx="12191999" cy="6967312"/>
          </a:xfrm>
          <a:prstGeom prst="rect">
            <a:avLst/>
          </a:prstGeom>
          <a:solidFill>
            <a:srgbClr val="47463B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95" y="1682285"/>
            <a:ext cx="2810174" cy="115093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Autofit/>
          </a:bodyPr>
          <a:lstStyle/>
          <a:p>
            <a:pPr rtl="0"/>
            <a:r>
              <a:rPr lang="ru-RU" sz="2400" dirty="0">
                <a:solidFill>
                  <a:schemeClr val="bg1"/>
                </a:solidFill>
                <a:latin typeface="Raleway" pitchFamily="2" charset="-52"/>
              </a:rPr>
              <a:t>Пицца </a:t>
            </a:r>
            <a:br>
              <a:rPr lang="ru-RU" sz="2400" dirty="0">
                <a:solidFill>
                  <a:schemeClr val="bg1"/>
                </a:solidFill>
                <a:latin typeface="Raleway" pitchFamily="2" charset="-52"/>
              </a:rPr>
            </a:br>
            <a:r>
              <a:rPr lang="ru-RU" sz="2400" dirty="0" err="1">
                <a:solidFill>
                  <a:schemeClr val="bg1"/>
                </a:solidFill>
                <a:latin typeface="Raleway" pitchFamily="2" charset="-52"/>
              </a:rPr>
              <a:t>мрагарита</a:t>
            </a:r>
            <a:endParaRPr lang="ru-RU" sz="24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4733884" y="3057340"/>
            <a:ext cx="2871185" cy="44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err="1">
                <a:solidFill>
                  <a:srgbClr val="D5D4CD"/>
                </a:solidFill>
                <a:latin typeface="Monotype Corsiva" panose="03010101010201010101" pitchFamily="66" charset="0"/>
              </a:rPr>
              <a:t>Пи́цца</a:t>
            </a:r>
            <a:r>
              <a:rPr lang="ru-RU" sz="2000" dirty="0">
                <a:solidFill>
                  <a:srgbClr val="D5D4CD"/>
                </a:solidFill>
                <a:latin typeface="Monotype Corsiva" panose="03010101010201010101" pitchFamily="66" charset="0"/>
              </a:rPr>
              <a:t> Маргарита (итал. </a:t>
            </a:r>
            <a:r>
              <a:rPr lang="ru-RU" sz="2000" dirty="0" err="1">
                <a:solidFill>
                  <a:srgbClr val="D5D4CD"/>
                </a:solidFill>
                <a:latin typeface="Monotype Corsiva" panose="03010101010201010101" pitchFamily="66" charset="0"/>
              </a:rPr>
              <a:t>pizza</a:t>
            </a:r>
            <a:r>
              <a:rPr lang="ru-RU" sz="2000" dirty="0">
                <a:solidFill>
                  <a:srgbClr val="D5D4CD"/>
                </a:solidFill>
                <a:latin typeface="Monotype Corsiva" panose="03010101010201010101" pitchFamily="66" charset="0"/>
              </a:rPr>
              <a:t>) — традиционное итальянское блюдо изначально в виде круглой дрожжевой лепёшки, выпекаемой с уложенной сверху начинкой из томатного соуса, сыра.</a:t>
            </a:r>
          </a:p>
        </p:txBody>
      </p:sp>
      <p:pic>
        <p:nvPicPr>
          <p:cNvPr id="6" name="Объект 5" descr="Изображение выглядит как еда, кусок, блюдо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8E55ECC2-E45F-C0D8-621C-93407845F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" b="4610"/>
          <a:stretch/>
        </p:blipFill>
        <p:spPr>
          <a:xfrm>
            <a:off x="8094814" y="-24590"/>
            <a:ext cx="4097185" cy="6948000"/>
          </a:xfrm>
        </p:spPr>
      </p:pic>
      <p:pic>
        <p:nvPicPr>
          <p:cNvPr id="14" name="Рисунок 13" descr="Изображение выглядит как еда, пицца, в помещении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1A1F8510-BEB2-4485-A70C-EBF2EADF4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839"/>
          <a:stretch/>
        </p:blipFill>
        <p:spPr>
          <a:xfrm>
            <a:off x="-111861" y="0"/>
            <a:ext cx="435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F841237-9DD1-3044-F52D-62F78413B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03FCA1-7553-0591-C992-1F0B6AA171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500"/>
          </a:solidFill>
          <a:ln>
            <a:solidFill>
              <a:srgbClr val="16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781" y="2910301"/>
            <a:ext cx="5536469" cy="1037397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ru-RU" sz="3000" dirty="0">
                <a:solidFill>
                  <a:schemeClr val="tx1"/>
                </a:solidFill>
              </a:rPr>
              <a:t>Спасибо за внимание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26FA15F-27F7-3F6B-D8BE-49635165860A}"/>
              </a:ext>
            </a:extLst>
          </p:cNvPr>
          <p:cNvSpPr txBox="1">
            <a:spLocks/>
          </p:cNvSpPr>
          <p:nvPr/>
        </p:nvSpPr>
        <p:spPr>
          <a:xfrm>
            <a:off x="1809604" y="2078827"/>
            <a:ext cx="2476792" cy="5121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>
              <a:solidFill>
                <a:schemeClr val="tx1"/>
              </a:solidFill>
              <a:latin typeface="Raleway" pitchFamily="2" charset="-5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16D7B3-2F5D-49EB-07F5-427EB5BA5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7874"/>
          <a:stretch/>
        </p:blipFill>
        <p:spPr bwMode="auto">
          <a:xfrm>
            <a:off x="7112156" y="0"/>
            <a:ext cx="5079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1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C3B99F"/>
          </a:solidFill>
          <a:ln>
            <a:solidFill>
              <a:srgbClr val="C3B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684024" y="1584152"/>
            <a:ext cx="6853682" cy="49838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 Ее Величество Маргарита Савойская, жена короля Италии Умберто I, принимала деятельное участие в культурной жизни Италии и всячески поддерживала благотворительные учреждения — особенно Красный Крест. С ее помощью открывались выставки и звучали новые имена. Но и ее собственное имя скоро стало звучать в неожиданном контексте. История, передающаяся из уст в уста, такова. В 1889 году король Умберто и его супруга, отдыхая в своей летней резиденции близ Неаполя, внезапно изъявили желание попробовать то, что ест народ. А самой распространенной пищей бедняков была пицца. Придворный повар владел секретами более изысканной кухни, но тут оказался бессилен — пришлось срочно привлекать кудесника со стороны. Им оказался хозяин лучшей пиццерии Неаполя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Raleway" pitchFamily="2" charset="-52"/>
              </a:rPr>
              <a:t>Рафаэло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Raleway" pitchFamily="2" charset="-52"/>
              </a:rPr>
              <a:t>Еспозито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. Он явился к королевской чете с тремя пиццами: двумя традиционными и третьей, сделанной специально по такому случаю, — с красными помидорами черри, зеленым базиликом и белой моцареллой, что соответствовало цветам итальянского флага. Эта пицца понравилась королеве больше всего и была названа в честь Ее Величества.</a:t>
            </a:r>
            <a:endParaRPr lang="ru-RU" sz="1600" b="0" i="0" dirty="0">
              <a:solidFill>
                <a:srgbClr val="2B0B08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766" y="393700"/>
            <a:ext cx="7351341" cy="900500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240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Маргарита Савойская (1851-1926)</a:t>
            </a:r>
            <a:endParaRPr lang="ru-RU" sz="2400" dirty="0">
              <a:solidFill>
                <a:srgbClr val="2B0B08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 descr="Изображение выглядит как текст, человек, танцор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A2E8F09C-4179-7DA4-1E56-C61D7F6FD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4452" y="1604416"/>
            <a:ext cx="3618959" cy="4839620"/>
          </a:xfrm>
        </p:spPr>
      </p:pic>
    </p:spTree>
    <p:extLst>
      <p:ext uri="{BB962C8B-B14F-4D97-AF65-F5344CB8AC3E}">
        <p14:creationId xmlns:p14="http://schemas.microsoft.com/office/powerpoint/2010/main" val="290479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89154" y="-30180"/>
            <a:ext cx="12191999" cy="6903744"/>
          </a:xfrm>
          <a:prstGeom prst="rect">
            <a:avLst/>
          </a:prstGeom>
          <a:solidFill>
            <a:srgbClr val="151110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2024418" y="3357756"/>
            <a:ext cx="4654296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0" dirty="0">
                <a:solidFill>
                  <a:srgbClr val="A0AEB2"/>
                </a:solidFill>
                <a:effectLst/>
                <a:latin typeface="Monotype Corsiva" panose="03010101010201010101" pitchFamily="66" charset="0"/>
              </a:rPr>
              <a:t>Меценат</a:t>
            </a:r>
            <a:r>
              <a:rPr lang="ru-RU" sz="2000" b="0" i="0" dirty="0">
                <a:solidFill>
                  <a:srgbClr val="A0AEB2"/>
                </a:solidFill>
                <a:effectLst/>
                <a:latin typeface="Monotype Corsiva" panose="03010101010201010101" pitchFamily="66" charset="0"/>
              </a:rPr>
              <a:t> - лицо, способствующее на добровольной и безвозмездной основе развитию науки и искусства, оказывающее им материальную помощь из личных средств.</a:t>
            </a:r>
            <a:endParaRPr lang="ru-RU" sz="2000" dirty="0">
              <a:solidFill>
                <a:srgbClr val="A0AEB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2ECF944-9C41-2DE5-97F9-CD752D408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7626857" y="-1400745"/>
            <a:ext cx="4654296" cy="827430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215" y="1474564"/>
            <a:ext cx="4034878" cy="1134541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A0AEB2"/>
                </a:solidFill>
                <a:latin typeface="Raleway" pitchFamily="2" charset="-52"/>
              </a:rPr>
              <a:t>Меценат</a:t>
            </a:r>
          </a:p>
        </p:txBody>
      </p:sp>
    </p:spTree>
    <p:extLst>
      <p:ext uri="{BB962C8B-B14F-4D97-AF65-F5344CB8AC3E}">
        <p14:creationId xmlns:p14="http://schemas.microsoft.com/office/powerpoint/2010/main" val="16511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393A3D"/>
          </a:solidFill>
          <a:ln>
            <a:solidFill>
              <a:srgbClr val="39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5254845" y="2373816"/>
            <a:ext cx="5953570" cy="479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Слово происходит от имени Меценат Гай </a:t>
            </a:r>
            <a:r>
              <a:rPr lang="ru-RU" sz="16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Цильний</a:t>
            </a: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 (</a:t>
            </a:r>
            <a:r>
              <a:rPr lang="ru-RU" sz="16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ок</a:t>
            </a: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. 7–8 в. до н.э.), покровитель искусств, римский государственный деятель, приближённый императора Августа, убеждённый сторонник монархии. Никогда не занимая государственных должностей, выполнял для Августа важные политические и дипломатические миссии. Известен своим влиянием на современную ему литературную жизнь Рима. Дружил с лучшими поэтами своего времени — Горацием, Вергилием, </a:t>
            </a:r>
            <a:r>
              <a:rPr lang="ru-RU" sz="16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Проперцием</a:t>
            </a: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 и др., оказывал им материальную помощь, обеспечивал покровительство и защиту.</a:t>
            </a:r>
            <a:endParaRPr lang="ru-RU" sz="1600" b="0" i="0" dirty="0">
              <a:solidFill>
                <a:srgbClr val="C7D6DC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845" y="736658"/>
            <a:ext cx="5716426" cy="900500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ru-RU" sz="24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Меценат Гай </a:t>
            </a:r>
            <a:r>
              <a:rPr lang="ru-RU" sz="24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Цильний</a:t>
            </a:r>
            <a:r>
              <a:rPr lang="ru-RU" sz="24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 (</a:t>
            </a:r>
            <a:r>
              <a:rPr lang="ru-RU" sz="24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ок</a:t>
            </a:r>
            <a:r>
              <a:rPr lang="ru-RU" sz="24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. 7–8 в. до н.э.)</a:t>
            </a:r>
            <a:endParaRPr lang="ru-RU" sz="2400" dirty="0">
              <a:solidFill>
                <a:srgbClr val="C7D6D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 descr="Изображение выглядит как на открытом воздухе, белы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14C24EAB-E314-0F97-4812-86303A4DC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" y="13885"/>
            <a:ext cx="4542003" cy="6844115"/>
          </a:xfrm>
        </p:spPr>
      </p:pic>
    </p:spTree>
    <p:extLst>
      <p:ext uri="{BB962C8B-B14F-4D97-AF65-F5344CB8AC3E}">
        <p14:creationId xmlns:p14="http://schemas.microsoft.com/office/powerpoint/2010/main" val="82183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E7E0D1"/>
          </a:solidFill>
          <a:ln>
            <a:solidFill>
              <a:srgbClr val="E3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13" y="1462604"/>
            <a:ext cx="3363974" cy="887597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dirty="0">
                <a:solidFill>
                  <a:srgbClr val="2B0B08"/>
                </a:solidFill>
                <a:latin typeface="Raleway" pitchFamily="2" charset="-52"/>
              </a:rPr>
              <a:t>сэндвич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4564" y="1617478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386925" y="2876914"/>
            <a:ext cx="4943084" cy="235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Сэ́ндвич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са́ндвич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 (от англ. </a:t>
            </a:r>
            <a:r>
              <a:rPr lang="ru-RU" sz="20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sandwich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 — помещать посередине) — вид бутерброда, состоящего из двух кусочков хлеба и какой-либо начинки между ними (закрытый бутерброд)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0B5993-832D-0D91-B622-E758BAA694C0}"/>
              </a:ext>
            </a:extLst>
          </p:cNvPr>
          <p:cNvSpPr/>
          <p:nvPr/>
        </p:nvSpPr>
        <p:spPr>
          <a:xfrm>
            <a:off x="5716933" y="0"/>
            <a:ext cx="6564219" cy="6858000"/>
          </a:xfrm>
          <a:prstGeom prst="rect">
            <a:avLst/>
          </a:prstGeom>
          <a:solidFill>
            <a:srgbClr val="8B8550"/>
          </a:solidFill>
          <a:ln>
            <a:solidFill>
              <a:srgbClr val="8B8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 descr="Изображение выглядит как стол, еда, сэндвич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E6796415-0612-126B-5F36-28E64E9A6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2510" y="797717"/>
            <a:ext cx="5262565" cy="5262565"/>
          </a:xfrm>
          <a:effectLst>
            <a:glow>
              <a:srgbClr val="F3E1AA"/>
            </a:glow>
          </a:effectLst>
        </p:spPr>
      </p:pic>
    </p:spTree>
    <p:extLst>
      <p:ext uri="{BB962C8B-B14F-4D97-AF65-F5344CB8AC3E}">
        <p14:creationId xmlns:p14="http://schemas.microsoft.com/office/powerpoint/2010/main" val="165816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043D5A-D8F9-B73E-1A23-45AFFE3B5B75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234779"/>
              </a:gs>
              <a:gs pos="39000">
                <a:srgbClr val="2A548E"/>
              </a:gs>
              <a:gs pos="83000">
                <a:srgbClr val="1B3556"/>
              </a:gs>
              <a:gs pos="100000">
                <a:srgbClr val="122239"/>
              </a:gs>
            </a:gsLst>
            <a:lin ang="0" scaled="1"/>
            <a:tileRect/>
          </a:gradFill>
          <a:ln>
            <a:solidFill>
              <a:srgbClr val="1F4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8170636-2373-B675-7984-624C74421583}"/>
              </a:ext>
            </a:extLst>
          </p:cNvPr>
          <p:cNvSpPr txBox="1">
            <a:spLocks/>
          </p:cNvSpPr>
          <p:nvPr/>
        </p:nvSpPr>
        <p:spPr>
          <a:xfrm>
            <a:off x="550672" y="1906403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0E97EF7-360E-9223-CB6A-70CA5BE5F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587500"/>
            <a:ext cx="12192000" cy="5270500"/>
          </a:xfr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7FADA00-E926-878F-F70D-480B301EB799}"/>
              </a:ext>
            </a:extLst>
          </p:cNvPr>
          <p:cNvSpPr txBox="1">
            <a:spLocks/>
          </p:cNvSpPr>
          <p:nvPr/>
        </p:nvSpPr>
        <p:spPr>
          <a:xfrm>
            <a:off x="302520" y="1906404"/>
            <a:ext cx="7312718" cy="2065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Raleway" pitchFamily="2" charset="-52"/>
              </a:rPr>
              <a:t> </a:t>
            </a: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Считается, его изобретателем сэндвича был английский аристократ Четвертый Граф </a:t>
            </a:r>
            <a:r>
              <a:rPr lang="ru-RU" sz="1600" b="0" i="0" dirty="0" err="1">
                <a:solidFill>
                  <a:srgbClr val="C7D6DC"/>
                </a:solidFill>
                <a:effectLst/>
                <a:latin typeface="Raleway" pitchFamily="2" charset="-52"/>
              </a:rPr>
              <a:t>Сэндвичский</a:t>
            </a:r>
            <a:r>
              <a:rPr lang="ru-RU" sz="1600" b="0" i="0" dirty="0">
                <a:solidFill>
                  <a:srgbClr val="C7D6DC"/>
                </a:solidFill>
                <a:effectLst/>
                <a:latin typeface="Raleway" pitchFamily="2" charset="-52"/>
              </a:rPr>
              <a:t>. Он был заядлым картежником и, чтобы не отрываться от игры, приказал принести ему ветчину между двумя кусочками хлеба. А сделал он, чтобы не пачкать жирными пальцами игральных карт. Так сэндвич приобрел популярность среди английских аристократов, эта мода пошла дальше по всей Европе. А в середине 19 века, в связи с быстро набирающей скорость индустриализацией, сэндвич стали делать и представители рабочего класса, как еду, которую удобно брать с собой на обед.</a:t>
            </a:r>
            <a:endParaRPr lang="ru-RU" sz="1600" b="0" i="0" dirty="0">
              <a:solidFill>
                <a:srgbClr val="C7D6DC"/>
              </a:solidFill>
              <a:effectLst/>
              <a:latin typeface="Raleway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981CA6B-CC41-278D-F772-094ED1BA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393700"/>
            <a:ext cx="8443913" cy="1193800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ru-RU" sz="1600" i="0" dirty="0">
                <a:solidFill>
                  <a:srgbClr val="C7D6DC"/>
                </a:solidFill>
                <a:effectLst/>
                <a:latin typeface="Raleway" pitchFamily="2" charset="-52"/>
              </a:rPr>
              <a:t>Джон Монтегю, 4-й граф Сэндвич (англ. </a:t>
            </a:r>
            <a:r>
              <a:rPr lang="en-US" sz="1600" i="0" dirty="0">
                <a:solidFill>
                  <a:srgbClr val="C7D6DC"/>
                </a:solidFill>
                <a:effectLst/>
                <a:latin typeface="Raleway" pitchFamily="2" charset="-52"/>
              </a:rPr>
              <a:t>John Montagu, 4th Earl of Sandwich; 13 </a:t>
            </a:r>
            <a:r>
              <a:rPr lang="ru-RU" sz="1600" i="0" dirty="0">
                <a:solidFill>
                  <a:srgbClr val="C7D6DC"/>
                </a:solidFill>
                <a:effectLst/>
                <a:latin typeface="Raleway" pitchFamily="2" charset="-52"/>
              </a:rPr>
              <a:t>ноября 1718 — 30 апреля 1792)</a:t>
            </a:r>
            <a:endParaRPr lang="ru-RU" dirty="0">
              <a:solidFill>
                <a:srgbClr val="C7D6DC"/>
              </a:solidFill>
              <a:latin typeface="Raleway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76530699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0ED59B-F67D-4B99-A0A7-E5237FF581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2736BCB-6CE4-414B-B2BE-1DA087E52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в финансовом стиле</Template>
  <TotalTime>6010</TotalTime>
  <Words>1664</Words>
  <Application>Microsoft Office PowerPoint</Application>
  <PresentationFormat>Широкоэкранный</PresentationFormat>
  <Paragraphs>76</Paragraphs>
  <Slides>41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Bookman Old Style</vt:lpstr>
      <vt:lpstr>Calibri</vt:lpstr>
      <vt:lpstr>Corbel</vt:lpstr>
      <vt:lpstr>Gill Sans MT</vt:lpstr>
      <vt:lpstr>Monotype Corsiva</vt:lpstr>
      <vt:lpstr>Open Sans</vt:lpstr>
      <vt:lpstr>Raleway</vt:lpstr>
      <vt:lpstr>Посылка</vt:lpstr>
      <vt:lpstr>Мой мир</vt:lpstr>
      <vt:lpstr>шарлотка</vt:lpstr>
      <vt:lpstr>Шарлотта Мекленбург-Стрелицкая (1744-1818)</vt:lpstr>
      <vt:lpstr>Пицца  мрагарита</vt:lpstr>
      <vt:lpstr>Маргарита Савойская (1851-1926)</vt:lpstr>
      <vt:lpstr>Меценат</vt:lpstr>
      <vt:lpstr>Меценат Гай Цильний (ок. 7–8 в. до н.э.)</vt:lpstr>
      <vt:lpstr>сэндвич</vt:lpstr>
      <vt:lpstr>Джон Монтегю, 4-й граф Сэндвич (англ. John Montagu, 4th Earl of Sandwich; 13 ноября 1718 — 30 апреля 1792)</vt:lpstr>
      <vt:lpstr>БИРЖА</vt:lpstr>
      <vt:lpstr>Ван дер Бюрсе</vt:lpstr>
      <vt:lpstr>ПРАлине</vt:lpstr>
      <vt:lpstr>графа дю Плесси-Пралена. Сезар, граф дю Плесси-Прален, герцог де Шуасье (1598–167)</vt:lpstr>
      <vt:lpstr>цезарь</vt:lpstr>
      <vt:lpstr>Цезарь Кардини (1896-1956)</vt:lpstr>
      <vt:lpstr>толстовка</vt:lpstr>
      <vt:lpstr>Лев николаевич толстой (1828-1910)</vt:lpstr>
      <vt:lpstr>июль</vt:lpstr>
      <vt:lpstr>Гай Юлий Цезарь</vt:lpstr>
      <vt:lpstr>силуэт</vt:lpstr>
      <vt:lpstr>Этьен де Силуэт</vt:lpstr>
      <vt:lpstr>Архитектура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вокруг нас</dc:title>
  <dc:creator>Юля Чекина</dc:creator>
  <cp:lastModifiedBy>Юля Чекина</cp:lastModifiedBy>
  <cp:revision>7</cp:revision>
  <dcterms:created xsi:type="dcterms:W3CDTF">2023-03-25T17:25:11Z</dcterms:created>
  <dcterms:modified xsi:type="dcterms:W3CDTF">2023-04-10T05:12:51Z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