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3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3" r:id="rId6"/>
    <p:sldId id="260" r:id="rId7"/>
    <p:sldId id="261" r:id="rId8"/>
    <p:sldId id="262" r:id="rId9"/>
    <p:sldId id="274" r:id="rId10"/>
    <p:sldId id="263" r:id="rId11"/>
    <p:sldId id="264" r:id="rId12"/>
    <p:sldId id="266" r:id="rId13"/>
    <p:sldId id="275" r:id="rId14"/>
    <p:sldId id="265" r:id="rId15"/>
    <p:sldId id="267" r:id="rId16"/>
    <p:sldId id="269" r:id="rId17"/>
    <p:sldId id="276" r:id="rId18"/>
    <p:sldId id="268" r:id="rId19"/>
    <p:sldId id="270" r:id="rId20"/>
    <p:sldId id="271" r:id="rId21"/>
    <p:sldId id="278" r:id="rId22"/>
    <p:sldId id="272" r:id="rId23"/>
    <p:sldId id="277" r:id="rId24"/>
    <p:sldId id="279" r:id="rId25"/>
    <p:sldId id="280" r:id="rId26"/>
    <p:sldId id="281" r:id="rId27"/>
    <p:sldId id="284" r:id="rId28"/>
    <p:sldId id="282" r:id="rId29"/>
    <p:sldId id="283"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45" r:id="rId72"/>
    <p:sldId id="326" r:id="rId73"/>
    <p:sldId id="346" r:id="rId74"/>
    <p:sldId id="347" r:id="rId75"/>
    <p:sldId id="327" r:id="rId76"/>
    <p:sldId id="348" r:id="rId77"/>
    <p:sldId id="349" r:id="rId78"/>
    <p:sldId id="350" r:id="rId79"/>
    <p:sldId id="328" r:id="rId80"/>
    <p:sldId id="351" r:id="rId81"/>
    <p:sldId id="352" r:id="rId82"/>
    <p:sldId id="353" r:id="rId83"/>
    <p:sldId id="329" r:id="rId84"/>
    <p:sldId id="354" r:id="rId85"/>
    <p:sldId id="355" r:id="rId86"/>
    <p:sldId id="356" r:id="rId87"/>
    <p:sldId id="330" r:id="rId88"/>
    <p:sldId id="357" r:id="rId89"/>
    <p:sldId id="358" r:id="rId90"/>
    <p:sldId id="359" r:id="rId91"/>
    <p:sldId id="331" r:id="rId92"/>
    <p:sldId id="360" r:id="rId93"/>
    <p:sldId id="361" r:id="rId94"/>
    <p:sldId id="362" r:id="rId95"/>
    <p:sldId id="366" r:id="rId96"/>
    <p:sldId id="332" r:id="rId97"/>
    <p:sldId id="364" r:id="rId98"/>
    <p:sldId id="365" r:id="rId99"/>
    <p:sldId id="333" r:id="rId100"/>
    <p:sldId id="367" r:id="rId101"/>
    <p:sldId id="368" r:id="rId102"/>
    <p:sldId id="369" r:id="rId103"/>
    <p:sldId id="334" r:id="rId104"/>
    <p:sldId id="370" r:id="rId105"/>
    <p:sldId id="371" r:id="rId106"/>
    <p:sldId id="372" r:id="rId107"/>
    <p:sldId id="336" r:id="rId108"/>
    <p:sldId id="376" r:id="rId109"/>
    <p:sldId id="377" r:id="rId110"/>
    <p:sldId id="378" r:id="rId111"/>
    <p:sldId id="335" r:id="rId112"/>
    <p:sldId id="373" r:id="rId113"/>
    <p:sldId id="374" r:id="rId114"/>
    <p:sldId id="375" r:id="rId115"/>
    <p:sldId id="337" r:id="rId116"/>
    <p:sldId id="379" r:id="rId117"/>
    <p:sldId id="380" r:id="rId118"/>
    <p:sldId id="381" r:id="rId119"/>
    <p:sldId id="338" r:id="rId120"/>
    <p:sldId id="382" r:id="rId121"/>
    <p:sldId id="385" r:id="rId122"/>
    <p:sldId id="383" r:id="rId123"/>
    <p:sldId id="339" r:id="rId124"/>
    <p:sldId id="386" r:id="rId125"/>
    <p:sldId id="387" r:id="rId126"/>
    <p:sldId id="388" r:id="rId127"/>
    <p:sldId id="340" r:id="rId128"/>
    <p:sldId id="389" r:id="rId129"/>
    <p:sldId id="390" r:id="rId130"/>
    <p:sldId id="391" r:id="rId131"/>
    <p:sldId id="341" r:id="rId132"/>
    <p:sldId id="392" r:id="rId133"/>
    <p:sldId id="393" r:id="rId134"/>
    <p:sldId id="394" r:id="rId135"/>
    <p:sldId id="342" r:id="rId136"/>
    <p:sldId id="395" r:id="rId137"/>
    <p:sldId id="396" r:id="rId138"/>
    <p:sldId id="397" r:id="rId139"/>
    <p:sldId id="343" r:id="rId140"/>
    <p:sldId id="398" r:id="rId141"/>
    <p:sldId id="399" r:id="rId142"/>
    <p:sldId id="400" r:id="rId143"/>
    <p:sldId id="344" r:id="rId144"/>
    <p:sldId id="401" r:id="rId145"/>
    <p:sldId id="402" r:id="rId146"/>
    <p:sldId id="403" r:id="rId14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21" autoAdjust="0"/>
    <p:restoredTop sz="94660"/>
  </p:normalViewPr>
  <p:slideViewPr>
    <p:cSldViewPr>
      <p:cViewPr varScale="1">
        <p:scale>
          <a:sx n="110" d="100"/>
          <a:sy n="110" d="100"/>
        </p:scale>
        <p:origin x="-163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452387C-3B07-4D9D-8887-6FA233004A7B}" type="datetimeFigureOut">
              <a:rPr lang="ru-RU" smtClean="0"/>
              <a:pPr/>
              <a:t>19.04.2023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8B56241E-8CB8-4CEF-9DAB-E5FA18D63ABD}"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452387C-3B07-4D9D-8887-6FA233004A7B}" type="datetimeFigureOut">
              <a:rPr lang="ru-RU" smtClean="0"/>
              <a:pPr/>
              <a:t>19.04.2023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8B56241E-8CB8-4CEF-9DAB-E5FA18D63ABD}"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452387C-3B07-4D9D-8887-6FA233004A7B}" type="datetimeFigureOut">
              <a:rPr lang="ru-RU" smtClean="0"/>
              <a:pPr/>
              <a:t>19.04.2023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8B56241E-8CB8-4CEF-9DAB-E5FA18D63ABD}"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452387C-3B07-4D9D-8887-6FA233004A7B}" type="datetimeFigureOut">
              <a:rPr lang="ru-RU" smtClean="0"/>
              <a:pPr/>
              <a:t>19.04.2023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8B56241E-8CB8-4CEF-9DAB-E5FA18D63ABD}"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452387C-3B07-4D9D-8887-6FA233004A7B}" type="datetimeFigureOut">
              <a:rPr lang="ru-RU" smtClean="0"/>
              <a:pPr/>
              <a:t>19.04.2023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8B56241E-8CB8-4CEF-9DAB-E5FA18D63ABD}"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452387C-3B07-4D9D-8887-6FA233004A7B}" type="datetimeFigureOut">
              <a:rPr lang="ru-RU" smtClean="0"/>
              <a:pPr/>
              <a:t>19.04.2023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8B56241E-8CB8-4CEF-9DAB-E5FA18D63ABD}"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452387C-3B07-4D9D-8887-6FA233004A7B}" type="datetimeFigureOut">
              <a:rPr lang="ru-RU" smtClean="0"/>
              <a:pPr/>
              <a:t>19.04.2023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8B56241E-8CB8-4CEF-9DAB-E5FA18D63ABD}"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452387C-3B07-4D9D-8887-6FA233004A7B}" type="datetimeFigureOut">
              <a:rPr lang="ru-RU" smtClean="0"/>
              <a:pPr/>
              <a:t>19.04.2023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8B56241E-8CB8-4CEF-9DAB-E5FA18D63ABD}"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452387C-3B07-4D9D-8887-6FA233004A7B}" type="datetimeFigureOut">
              <a:rPr lang="ru-RU" smtClean="0"/>
              <a:pPr/>
              <a:t>19.04.2023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8B56241E-8CB8-4CEF-9DAB-E5FA18D63ABD}"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452387C-3B07-4D9D-8887-6FA233004A7B}" type="datetimeFigureOut">
              <a:rPr lang="ru-RU" smtClean="0"/>
              <a:pPr/>
              <a:t>19.04.2023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8B56241E-8CB8-4CEF-9DAB-E5FA18D63ABD}"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452387C-3B07-4D9D-8887-6FA233004A7B}" type="datetimeFigureOut">
              <a:rPr lang="ru-RU" smtClean="0"/>
              <a:pPr/>
              <a:t>19.04.2023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8B56241E-8CB8-4CEF-9DAB-E5FA18D63ABD}"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52387C-3B07-4D9D-8887-6FA233004A7B}" type="datetimeFigureOut">
              <a:rPr lang="ru-RU" smtClean="0"/>
              <a:pPr/>
              <a:t>19.04.2023</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6241E-8CB8-4CEF-9DAB-E5FA18D63ABD}"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07.xml"/><Relationship Id="rId18" Type="http://schemas.openxmlformats.org/officeDocument/2006/relationships/slide" Target="slide72.xml"/><Relationship Id="rId26" Type="http://schemas.openxmlformats.org/officeDocument/2006/relationships/slide" Target="slide35.xml"/><Relationship Id="rId3" Type="http://schemas.openxmlformats.org/officeDocument/2006/relationships/slide" Target="slide51.xml"/><Relationship Id="rId21" Type="http://schemas.openxmlformats.org/officeDocument/2006/relationships/slide" Target="slide75.xml"/><Relationship Id="rId34" Type="http://schemas.openxmlformats.org/officeDocument/2006/relationships/slide" Target="slide139.xml"/><Relationship Id="rId7" Type="http://schemas.openxmlformats.org/officeDocument/2006/relationships/slide" Target="slide103.xml"/><Relationship Id="rId12" Type="http://schemas.openxmlformats.org/officeDocument/2006/relationships/slide" Target="slide63.xml"/><Relationship Id="rId17" Type="http://schemas.openxmlformats.org/officeDocument/2006/relationships/slide" Target="slide23.xml"/><Relationship Id="rId25" Type="http://schemas.openxmlformats.org/officeDocument/2006/relationships/slide" Target="slide127.xml"/><Relationship Id="rId33" Type="http://schemas.openxmlformats.org/officeDocument/2006/relationships/slide" Target="slide91.xml"/><Relationship Id="rId2" Type="http://schemas.openxmlformats.org/officeDocument/2006/relationships/slide" Target="slide3.xml"/><Relationship Id="rId16" Type="http://schemas.openxmlformats.org/officeDocument/2006/relationships/slide" Target="slide115.xml"/><Relationship Id="rId20" Type="http://schemas.openxmlformats.org/officeDocument/2006/relationships/slide" Target="slide27.xml"/><Relationship Id="rId29" Type="http://schemas.openxmlformats.org/officeDocument/2006/relationships/slide" Target="slide39.xml"/><Relationship Id="rId1" Type="http://schemas.openxmlformats.org/officeDocument/2006/relationships/slideLayout" Target="../slideLayouts/slideLayout2.xml"/><Relationship Id="rId6" Type="http://schemas.openxmlformats.org/officeDocument/2006/relationships/slide" Target="slide55.xml"/><Relationship Id="rId11" Type="http://schemas.openxmlformats.org/officeDocument/2006/relationships/slide" Target="slide15.xml"/><Relationship Id="rId24" Type="http://schemas.openxmlformats.org/officeDocument/2006/relationships/slide" Target="slide79.xml"/><Relationship Id="rId32" Type="http://schemas.openxmlformats.org/officeDocument/2006/relationships/slide" Target="slide47.xml"/><Relationship Id="rId37" Type="http://schemas.openxmlformats.org/officeDocument/2006/relationships/slide" Target="slide143.xml"/><Relationship Id="rId5" Type="http://schemas.openxmlformats.org/officeDocument/2006/relationships/slide" Target="slide7.xml"/><Relationship Id="rId15" Type="http://schemas.openxmlformats.org/officeDocument/2006/relationships/slide" Target="slide67.xml"/><Relationship Id="rId23" Type="http://schemas.openxmlformats.org/officeDocument/2006/relationships/slide" Target="slide31.xml"/><Relationship Id="rId28" Type="http://schemas.openxmlformats.org/officeDocument/2006/relationships/slide" Target="slide131.xml"/><Relationship Id="rId36" Type="http://schemas.openxmlformats.org/officeDocument/2006/relationships/slide" Target="slide96.xml"/><Relationship Id="rId10" Type="http://schemas.openxmlformats.org/officeDocument/2006/relationships/slide" Target="slide111.xml"/><Relationship Id="rId19" Type="http://schemas.openxmlformats.org/officeDocument/2006/relationships/slide" Target="slide119.xml"/><Relationship Id="rId31" Type="http://schemas.openxmlformats.org/officeDocument/2006/relationships/slide" Target="slide135.xml"/><Relationship Id="rId4" Type="http://schemas.openxmlformats.org/officeDocument/2006/relationships/slide" Target="slide99.xml"/><Relationship Id="rId9" Type="http://schemas.openxmlformats.org/officeDocument/2006/relationships/slide" Target="slide59.xml"/><Relationship Id="rId14" Type="http://schemas.openxmlformats.org/officeDocument/2006/relationships/slide" Target="slide19.xml"/><Relationship Id="rId22" Type="http://schemas.openxmlformats.org/officeDocument/2006/relationships/slide" Target="slide123.xml"/><Relationship Id="rId27" Type="http://schemas.openxmlformats.org/officeDocument/2006/relationships/slide" Target="slide83.xml"/><Relationship Id="rId30" Type="http://schemas.openxmlformats.org/officeDocument/2006/relationships/slide" Target="slide87.xml"/><Relationship Id="rId35" Type="http://schemas.openxmlformats.org/officeDocument/2006/relationships/slide" Target="slide4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Словарь эпонимов</a:t>
            </a:r>
            <a:br>
              <a:rPr lang="ru-RU" dirty="0" smtClean="0"/>
            </a:br>
            <a:r>
              <a:rPr lang="ru-RU" dirty="0" smtClean="0"/>
              <a:t>«Города России»</a:t>
            </a:r>
            <a:endParaRPr lang="ru-RU" dirty="0"/>
          </a:p>
        </p:txBody>
      </p:sp>
      <p:sp>
        <p:nvSpPr>
          <p:cNvPr id="3" name="Подзаголовок 2"/>
          <p:cNvSpPr>
            <a:spLocks noGrp="1"/>
          </p:cNvSpPr>
          <p:nvPr>
            <p:ph type="subTitle" idx="1"/>
          </p:nvPr>
        </p:nvSpPr>
        <p:spPr>
          <a:xfrm>
            <a:off x="323528" y="188640"/>
            <a:ext cx="8496944" cy="6480720"/>
          </a:xfrm>
        </p:spPr>
        <p:txBody>
          <a:bodyPr>
            <a:normAutofit lnSpcReduction="10000"/>
          </a:bodyPr>
          <a:lstStyle/>
          <a:p>
            <a:r>
              <a:rPr lang="ru-RU" sz="2800" dirty="0" smtClean="0">
                <a:solidFill>
                  <a:schemeClr val="tx1"/>
                </a:solidFill>
              </a:rPr>
              <a:t>МБОУ СОШ №6 (корпус 1), г. о. Мытищи</a:t>
            </a:r>
          </a:p>
          <a:p>
            <a:pPr algn="l"/>
            <a:endParaRPr lang="ru-RU" sz="2800" dirty="0">
              <a:solidFill>
                <a:schemeClr val="tx1"/>
              </a:solidFill>
            </a:endParaRPr>
          </a:p>
          <a:p>
            <a:pPr algn="l"/>
            <a:endParaRPr lang="ru-RU" sz="2800" dirty="0" smtClean="0">
              <a:solidFill>
                <a:schemeClr val="tx1"/>
              </a:solidFill>
            </a:endParaRPr>
          </a:p>
          <a:p>
            <a:pPr algn="l"/>
            <a:endParaRPr lang="ru-RU" sz="2800" dirty="0">
              <a:solidFill>
                <a:schemeClr val="tx1"/>
              </a:solidFill>
            </a:endParaRPr>
          </a:p>
          <a:p>
            <a:pPr algn="l"/>
            <a:endParaRPr lang="ru-RU" sz="2800" dirty="0" smtClean="0">
              <a:solidFill>
                <a:schemeClr val="tx1"/>
              </a:solidFill>
            </a:endParaRPr>
          </a:p>
          <a:p>
            <a:pPr algn="l"/>
            <a:endParaRPr lang="ru-RU" sz="2800" dirty="0">
              <a:solidFill>
                <a:schemeClr val="tx1"/>
              </a:solidFill>
            </a:endParaRPr>
          </a:p>
          <a:p>
            <a:pPr algn="l"/>
            <a:endParaRPr lang="ru-RU" sz="2800" dirty="0" smtClean="0">
              <a:solidFill>
                <a:schemeClr val="tx1"/>
              </a:solidFill>
            </a:endParaRPr>
          </a:p>
          <a:p>
            <a:pPr algn="l"/>
            <a:endParaRPr lang="ru-RU" sz="2800" dirty="0">
              <a:solidFill>
                <a:schemeClr val="tx1"/>
              </a:solidFill>
            </a:endParaRPr>
          </a:p>
          <a:p>
            <a:pPr algn="l"/>
            <a:endParaRPr lang="ru-RU" sz="2800" dirty="0" smtClean="0">
              <a:solidFill>
                <a:schemeClr val="tx1"/>
              </a:solidFill>
            </a:endParaRPr>
          </a:p>
          <a:p>
            <a:pPr algn="l"/>
            <a:r>
              <a:rPr lang="ru-RU" sz="2800" dirty="0" smtClean="0">
                <a:solidFill>
                  <a:schemeClr val="tx1"/>
                </a:solidFill>
              </a:rPr>
              <a:t>Подготовила:</a:t>
            </a:r>
          </a:p>
          <a:p>
            <a:pPr algn="l"/>
            <a:r>
              <a:rPr lang="ru-RU" sz="2800" dirty="0" smtClean="0">
                <a:solidFill>
                  <a:schemeClr val="tx1"/>
                </a:solidFill>
              </a:rPr>
              <a:t>Ученица «9м» класса</a:t>
            </a:r>
          </a:p>
          <a:p>
            <a:pPr algn="l"/>
            <a:r>
              <a:rPr lang="ru-RU" sz="2800" dirty="0" smtClean="0">
                <a:solidFill>
                  <a:schemeClr val="tx1"/>
                </a:solidFill>
              </a:rPr>
              <a:t>Сысоева Юлия</a:t>
            </a:r>
          </a:p>
          <a:p>
            <a:r>
              <a:rPr lang="ru-RU" sz="2800" dirty="0" smtClean="0">
                <a:solidFill>
                  <a:schemeClr val="tx1"/>
                </a:solidFill>
              </a:rPr>
              <a:t>2022/2023</a:t>
            </a:r>
            <a:endParaRPr lang="ru-RU" sz="28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1143000"/>
          </a:xfrm>
        </p:spPr>
        <p:txBody>
          <a:bodyPr>
            <a:normAutofit fontScale="90000"/>
          </a:bodyPr>
          <a:lstStyle/>
          <a:p>
            <a:r>
              <a:rPr lang="ru-RU" b="1" dirty="0" smtClean="0"/>
              <a:t>Виссарион Григорьевич Белинский</a:t>
            </a:r>
            <a:endParaRPr lang="ru-RU" b="1" dirty="0"/>
          </a:p>
        </p:txBody>
      </p:sp>
      <p:sp>
        <p:nvSpPr>
          <p:cNvPr id="3" name="Содержимое 2"/>
          <p:cNvSpPr>
            <a:spLocks noGrp="1"/>
          </p:cNvSpPr>
          <p:nvPr>
            <p:ph idx="1"/>
          </p:nvPr>
        </p:nvSpPr>
        <p:spPr>
          <a:xfrm>
            <a:off x="251520" y="1196752"/>
            <a:ext cx="4176464" cy="4929411"/>
          </a:xfrm>
        </p:spPr>
        <p:txBody>
          <a:bodyPr>
            <a:normAutofit lnSpcReduction="10000"/>
          </a:bodyPr>
          <a:lstStyle/>
          <a:p>
            <a:pPr indent="0" algn="just">
              <a:buNone/>
            </a:pPr>
            <a:r>
              <a:rPr lang="ru-RU" sz="2000" b="1" dirty="0" smtClean="0"/>
              <a:t>Виссарион Григорьевич Белинский (11 июня 1811 г. — 7 июня 1848 г.) </a:t>
            </a:r>
            <a:r>
              <a:rPr lang="ru-RU" sz="2000" dirty="0" smtClean="0"/>
              <a:t>– русский критик, публицист, философ. </a:t>
            </a:r>
          </a:p>
          <a:p>
            <a:pPr indent="0" algn="just">
              <a:buNone/>
            </a:pPr>
            <a:r>
              <a:rPr lang="ru-RU" sz="2000" dirty="0" smtClean="0"/>
              <a:t>Как литературный критик Белинский разработал теорию реализма, ввел новые понятия для оценки литературного произведения: «верность характеру героя», «современность». В статьях он пропагандировал принципы народности, требовал изображения действительной жизни, протестовал против фальши.</a:t>
            </a:r>
            <a:endParaRPr lang="ru-RU" sz="2000" dirty="0"/>
          </a:p>
        </p:txBody>
      </p:sp>
      <p:sp>
        <p:nvSpPr>
          <p:cNvPr id="4098" name="AutoShape 2" descr="https://cdn.culture.ru/images/efbb3700-3c0c-592d-a714-ac446a077438/w_150,h_225,c_fill,g_center/ava-jpg.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4100" name="AutoShape 4" descr="https://cdn.culture.ru/images/efbb3700-3c0c-592d-a714-ac446a077438/w_150,h_225,c_fill,g_center/ava-jpg.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4102" name="AutoShape 6" descr="https://cdn.culture.ru/images/efbb3700-3c0c-592d-a714-ac446a077438/w_150,h_225,c_fill,g_center/ava-jpg.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4104" name="AutoShape 8" descr="https://www.istmira.com/uploads/posts/2023-01/27272-interesnye-fakty-o-belinskom.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4106" name="AutoShape 10" descr="https://www.istmira.com/uploads/posts/2023-01/27272-interesnye-fakty-o-belinskom.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4108" name="AutoShape 12" descr="https://www.istmira.com/uploads/posts/2023-01/27272-interesnye-fakty-o-belinskom.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10" name="Рисунок 9" descr="Белинский_портрет.png"/>
          <p:cNvPicPr>
            <a:picLocks noChangeAspect="1"/>
          </p:cNvPicPr>
          <p:nvPr/>
        </p:nvPicPr>
        <p:blipFill>
          <a:blip r:embed="rId2" cstate="print"/>
          <a:srcRect b="1407"/>
          <a:stretch>
            <a:fillRect/>
          </a:stretch>
        </p:blipFill>
        <p:spPr>
          <a:xfrm>
            <a:off x="4860032" y="1268760"/>
            <a:ext cx="3887732" cy="468052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Ногинск</a:t>
            </a:r>
            <a:endParaRPr lang="ru-RU" b="1" dirty="0"/>
          </a:p>
        </p:txBody>
      </p:sp>
      <p:sp>
        <p:nvSpPr>
          <p:cNvPr id="3" name="Содержимое 2"/>
          <p:cNvSpPr>
            <a:spLocks noGrp="1"/>
          </p:cNvSpPr>
          <p:nvPr>
            <p:ph idx="1"/>
          </p:nvPr>
        </p:nvSpPr>
        <p:spPr/>
        <p:txBody>
          <a:bodyPr>
            <a:normAutofit fontScale="85000" lnSpcReduction="10000"/>
          </a:bodyPr>
          <a:lstStyle/>
          <a:p>
            <a:pPr indent="0" algn="just">
              <a:buNone/>
            </a:pPr>
            <a:r>
              <a:rPr lang="ru-RU" sz="2400" b="1" dirty="0" smtClean="0"/>
              <a:t>Ногинск</a:t>
            </a:r>
            <a:r>
              <a:rPr lang="ru-RU" sz="2400" dirty="0" smtClean="0"/>
              <a:t> </a:t>
            </a:r>
            <a:r>
              <a:rPr lang="ru-RU" sz="2400" dirty="0" smtClean="0"/>
              <a:t>– город </a:t>
            </a:r>
            <a:r>
              <a:rPr lang="ru-RU" sz="2400" dirty="0" smtClean="0"/>
              <a:t>в Московской области, центр Ногинского района, в 68 км к востоку от Москвы. Расположен на </a:t>
            </a:r>
            <a:r>
              <a:rPr lang="ru-RU" sz="2400" dirty="0" smtClean="0"/>
              <a:t>реке Клязьма</a:t>
            </a:r>
            <a:r>
              <a:rPr lang="ru-RU" sz="2400" dirty="0" smtClean="0"/>
              <a:t> (приток Оки). </a:t>
            </a:r>
          </a:p>
          <a:p>
            <a:pPr indent="0" algn="just">
              <a:buNone/>
            </a:pPr>
            <a:r>
              <a:rPr lang="ru-RU" sz="2400" dirty="0" smtClean="0"/>
              <a:t>Известен с 1389 как село Рогожи; с 1506 ямская слобода (Старый Рогожский Ям). В 1781 преобразован в город Богородск; в 1930 переименован </a:t>
            </a:r>
            <a:r>
              <a:rPr lang="ru-RU" sz="2400" dirty="0" smtClean="0"/>
              <a:t>в Ногинск в </a:t>
            </a:r>
            <a:r>
              <a:rPr lang="ru-RU" sz="2400" dirty="0" smtClean="0"/>
              <a:t>честь партийного и государственного деятеля В. А. Ногина. В середине XIX в. здесь было построено крупное текстильное предприятие — Богородице-Глуховская мануфактура (до 1990 Глуховский хлопчатобумажный комбинат; ныне концерн «Глуховтекс»), Во второй половине XIX — начале XX вв. один из значительных центров старообрядчества Подмосковья</a:t>
            </a:r>
            <a:r>
              <a:rPr lang="ru-RU" sz="2400" dirty="0" smtClean="0"/>
              <a:t>.</a:t>
            </a:r>
          </a:p>
          <a:p>
            <a:pPr indent="0">
              <a:buNone/>
            </a:pPr>
            <a:r>
              <a:rPr lang="ru-RU" sz="2100" i="1" dirty="0" smtClean="0">
                <a:solidFill>
                  <a:schemeClr val="tx1">
                    <a:lumMod val="75000"/>
                    <a:lumOff val="25000"/>
                  </a:schemeClr>
                </a:solidFill>
              </a:rPr>
              <a:t>Словарь «География России» под ред. А. П. Горкина, 1998 г.</a:t>
            </a:r>
          </a:p>
          <a:p>
            <a:pPr>
              <a:buNone/>
            </a:pPr>
            <a:endParaRPr lang="ru-RU" dirty="0" smtClean="0"/>
          </a:p>
          <a:p>
            <a:pPr>
              <a:buNone/>
            </a:pPr>
            <a:r>
              <a:rPr lang="ru-RU" dirty="0" smtClean="0"/>
              <a:t>.</a:t>
            </a:r>
            <a:endParaRPr lang="ru-RU"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Ногинск</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108520" y="1556792"/>
            <a:ext cx="5472608" cy="5112568"/>
          </a:xfrm>
        </p:spPr>
        <p:txBody>
          <a:bodyPr>
            <a:normAutofit/>
          </a:bodyPr>
          <a:lstStyle/>
          <a:p>
            <a:pPr indent="0" algn="just">
              <a:buNone/>
            </a:pPr>
            <a:r>
              <a:rPr lang="ru-RU" sz="2000" dirty="0" smtClean="0"/>
              <a:t>Впервые упоминается в 1336 г. как </a:t>
            </a:r>
            <a:r>
              <a:rPr lang="ru-RU" sz="2000" dirty="0" smtClean="0"/>
              <a:t>село </a:t>
            </a:r>
            <a:r>
              <a:rPr lang="ru-RU" sz="2000" dirty="0" smtClean="0"/>
              <a:t>Рогожь; название по </a:t>
            </a:r>
            <a:r>
              <a:rPr lang="ru-RU" sz="2000" dirty="0" smtClean="0"/>
              <a:t>реке </a:t>
            </a:r>
            <a:r>
              <a:rPr lang="ru-RU" sz="2000" dirty="0" smtClean="0"/>
              <a:t>Рогожа (из </a:t>
            </a:r>
            <a:r>
              <a:rPr lang="ru-RU" sz="2000" dirty="0" smtClean="0"/>
              <a:t>«рогоз» </a:t>
            </a:r>
            <a:r>
              <a:rPr lang="ru-RU" sz="2000" dirty="0" smtClean="0"/>
              <a:t>— </a:t>
            </a:r>
            <a:r>
              <a:rPr lang="ru-RU" sz="2000" dirty="0" smtClean="0"/>
              <a:t>«водное растение»). </a:t>
            </a:r>
            <a:r>
              <a:rPr lang="ru-RU" sz="2000" dirty="0" smtClean="0"/>
              <a:t>К концу XVIII в. — ямское село Рогожи, которое при образовании в 1781 г. Богородского </a:t>
            </a:r>
            <a:r>
              <a:rPr lang="ru-RU" sz="2000" dirty="0" smtClean="0"/>
              <a:t>уезда </a:t>
            </a:r>
            <a:r>
              <a:rPr lang="ru-RU" sz="2000" dirty="0" smtClean="0"/>
              <a:t>было предписано «переименовать городом», после чего он по названию </a:t>
            </a:r>
            <a:r>
              <a:rPr lang="ru-RU" sz="2000" dirty="0" smtClean="0"/>
              <a:t>уезда </a:t>
            </a:r>
            <a:r>
              <a:rPr lang="ru-RU" sz="2000" dirty="0" smtClean="0"/>
              <a:t>стал именоваться Богородск. Название </a:t>
            </a:r>
            <a:r>
              <a:rPr lang="ru-RU" sz="2000" dirty="0" smtClean="0"/>
              <a:t>уезда </a:t>
            </a:r>
            <a:r>
              <a:rPr lang="ru-RU" sz="2000" dirty="0" smtClean="0"/>
              <a:t>по дате его образования в праздник Покрова Пресвятой Богородицы. В 1930 г. переименован в Ногинск по фамилии </a:t>
            </a:r>
            <a:r>
              <a:rPr lang="ru-RU" sz="2000" dirty="0" smtClean="0"/>
              <a:t>советского партийного </a:t>
            </a:r>
            <a:r>
              <a:rPr lang="ru-RU" sz="2000" dirty="0" smtClean="0"/>
              <a:t>и </a:t>
            </a:r>
            <a:r>
              <a:rPr lang="ru-RU" sz="2000" dirty="0" smtClean="0"/>
              <a:t>государственного </a:t>
            </a:r>
            <a:r>
              <a:rPr lang="ru-RU" sz="2000" dirty="0" smtClean="0"/>
              <a:t>деятеля В.П.Ногина (1878—1924</a:t>
            </a:r>
            <a:r>
              <a:rPr lang="ru-RU" sz="2000" dirty="0" smtClean="0"/>
              <a:t>).</a:t>
            </a:r>
          </a:p>
          <a:p>
            <a:pPr indent="0" algn="just">
              <a:buNone/>
            </a:pPr>
            <a:r>
              <a:rPr lang="ru-RU" sz="1800" i="1" dirty="0" smtClean="0">
                <a:solidFill>
                  <a:schemeClr val="tx1">
                    <a:lumMod val="75000"/>
                    <a:lumOff val="25000"/>
                  </a:schemeClr>
                </a:solidFill>
              </a:rPr>
              <a:t>«Географические названия мира: Топонимический словарь». Е. М. Поспелов, 2002 г.</a:t>
            </a:r>
          </a:p>
          <a:p>
            <a:pPr indent="0" algn="just">
              <a:buNone/>
            </a:pPr>
            <a:endParaRPr lang="ru-RU" sz="2000" dirty="0"/>
          </a:p>
        </p:txBody>
      </p:sp>
      <p:pic>
        <p:nvPicPr>
          <p:cNvPr id="4" name="Рисунок 3" descr="Ногинск памятник.PNG"/>
          <p:cNvPicPr>
            <a:picLocks noChangeAspect="1"/>
          </p:cNvPicPr>
          <p:nvPr/>
        </p:nvPicPr>
        <p:blipFill>
          <a:blip r:embed="rId2" cstate="print"/>
          <a:srcRect l="1897" r="17274"/>
          <a:stretch>
            <a:fillRect/>
          </a:stretch>
        </p:blipFill>
        <p:spPr>
          <a:xfrm rot="16200000">
            <a:off x="4935239" y="2273673"/>
            <a:ext cx="4464495" cy="3030733"/>
          </a:xfrm>
          <a:prstGeom prst="rect">
            <a:avLst/>
          </a:prstGeom>
        </p:spPr>
      </p:pic>
      <p:sp>
        <p:nvSpPr>
          <p:cNvPr id="5" name="TextBox 4"/>
          <p:cNvSpPr txBox="1"/>
          <p:nvPr/>
        </p:nvSpPr>
        <p:spPr>
          <a:xfrm>
            <a:off x="5652120" y="6093296"/>
            <a:ext cx="3744416" cy="307777"/>
          </a:xfrm>
          <a:prstGeom prst="rect">
            <a:avLst/>
          </a:prstGeom>
          <a:noFill/>
        </p:spPr>
        <p:txBody>
          <a:bodyPr wrap="square" rtlCol="0">
            <a:spAutoFit/>
          </a:bodyPr>
          <a:lstStyle/>
          <a:p>
            <a:r>
              <a:rPr lang="ru-RU" sz="1400" i="1" dirty="0" smtClean="0"/>
              <a:t>Памятник </a:t>
            </a:r>
            <a:r>
              <a:rPr lang="ru-RU" sz="1400" i="1" dirty="0" smtClean="0"/>
              <a:t>В. П.</a:t>
            </a:r>
            <a:r>
              <a:rPr lang="ru-RU" sz="1400" i="1" dirty="0" smtClean="0"/>
              <a:t> Ногину </a:t>
            </a:r>
            <a:r>
              <a:rPr lang="ru-RU" sz="1400" i="1" dirty="0" smtClean="0"/>
              <a:t>в </a:t>
            </a:r>
            <a:r>
              <a:rPr lang="ru-RU" sz="1400" i="1" dirty="0" smtClean="0"/>
              <a:t>г. </a:t>
            </a:r>
            <a:r>
              <a:rPr lang="ru-RU" sz="1400" i="1" dirty="0" smtClean="0"/>
              <a:t>Ногинске</a:t>
            </a:r>
            <a:endParaRPr lang="ru-RU" sz="1400" i="1"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Виктор Павлович Ногин</a:t>
            </a:r>
            <a:endParaRPr lang="ru-RU" b="1" dirty="0"/>
          </a:p>
        </p:txBody>
      </p:sp>
      <p:sp>
        <p:nvSpPr>
          <p:cNvPr id="3" name="Содержимое 2"/>
          <p:cNvSpPr>
            <a:spLocks noGrp="1"/>
          </p:cNvSpPr>
          <p:nvPr>
            <p:ph idx="1"/>
          </p:nvPr>
        </p:nvSpPr>
        <p:spPr>
          <a:xfrm>
            <a:off x="323528" y="1484784"/>
            <a:ext cx="4680520" cy="4525963"/>
          </a:xfrm>
        </p:spPr>
        <p:txBody>
          <a:bodyPr>
            <a:normAutofit/>
          </a:bodyPr>
          <a:lstStyle/>
          <a:p>
            <a:pPr indent="0" algn="just">
              <a:buNone/>
            </a:pPr>
            <a:r>
              <a:rPr lang="ru-RU" sz="2000" b="1" dirty="0" smtClean="0"/>
              <a:t>Виктор Павлович Ногин (27 </a:t>
            </a:r>
            <a:r>
              <a:rPr lang="ru-RU" sz="2000" b="1" dirty="0" smtClean="0"/>
              <a:t>сентября 1855 г. – 7 июня 1935 г</a:t>
            </a:r>
            <a:r>
              <a:rPr lang="ru-RU" sz="2000" b="1" dirty="0" smtClean="0"/>
              <a:t>.) </a:t>
            </a:r>
            <a:r>
              <a:rPr lang="ru-RU" sz="2000" dirty="0" smtClean="0"/>
              <a:t>– российский </a:t>
            </a:r>
            <a:r>
              <a:rPr lang="ru-RU" sz="2000" dirty="0" smtClean="0"/>
              <a:t>революционный и советский государственный и партийный деятель; философ-марксист, в 1917 году первый народный комиссар по делам торговли и промышленности.</a:t>
            </a:r>
            <a:endParaRPr lang="ru-RU" sz="2000" dirty="0"/>
          </a:p>
        </p:txBody>
      </p:sp>
      <p:pic>
        <p:nvPicPr>
          <p:cNvPr id="4" name="Рисунок 3" descr="Ногин.jpg"/>
          <p:cNvPicPr>
            <a:picLocks noChangeAspect="1"/>
          </p:cNvPicPr>
          <p:nvPr/>
        </p:nvPicPr>
        <p:blipFill>
          <a:blip r:embed="rId2" cstate="print"/>
          <a:stretch>
            <a:fillRect/>
          </a:stretch>
        </p:blipFill>
        <p:spPr>
          <a:xfrm>
            <a:off x="5148064" y="1556792"/>
            <a:ext cx="3664504" cy="5001475"/>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Петрозаводск</a:t>
            </a:r>
            <a:endParaRPr lang="ru-RU" b="1" dirty="0"/>
          </a:p>
        </p:txBody>
      </p:sp>
      <p:pic>
        <p:nvPicPr>
          <p:cNvPr id="4" name="Содержимое 3" descr="Петрозаводск город.jpg"/>
          <p:cNvPicPr>
            <a:picLocks noGrp="1" noChangeAspect="1"/>
          </p:cNvPicPr>
          <p:nvPr>
            <p:ph idx="1"/>
          </p:nvPr>
        </p:nvPicPr>
        <p:blipFill>
          <a:blip r:embed="rId2" cstate="print"/>
          <a:stretch>
            <a:fillRect/>
          </a:stretch>
        </p:blipFill>
        <p:spPr>
          <a:xfrm>
            <a:off x="579721" y="1417338"/>
            <a:ext cx="7984559" cy="4675958"/>
          </a:xfr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lstStyle/>
          <a:p>
            <a:r>
              <a:rPr lang="ru-RU" b="1" dirty="0" smtClean="0"/>
              <a:t>Петрозаводск</a:t>
            </a:r>
            <a:endParaRPr lang="ru-RU" b="1" dirty="0"/>
          </a:p>
        </p:txBody>
      </p:sp>
      <p:sp>
        <p:nvSpPr>
          <p:cNvPr id="3" name="Содержимое 2"/>
          <p:cNvSpPr>
            <a:spLocks noGrp="1"/>
          </p:cNvSpPr>
          <p:nvPr>
            <p:ph idx="1"/>
          </p:nvPr>
        </p:nvSpPr>
        <p:spPr>
          <a:xfrm>
            <a:off x="-180528" y="1196752"/>
            <a:ext cx="9073008" cy="5472608"/>
          </a:xfrm>
        </p:spPr>
        <p:txBody>
          <a:bodyPr>
            <a:normAutofit fontScale="55000" lnSpcReduction="20000"/>
          </a:bodyPr>
          <a:lstStyle/>
          <a:p>
            <a:pPr indent="0" algn="just">
              <a:lnSpc>
                <a:spcPts val="1800"/>
              </a:lnSpc>
              <a:buNone/>
            </a:pPr>
            <a:r>
              <a:rPr lang="ru-RU" b="1" dirty="0" smtClean="0"/>
              <a:t>Петрозаводск</a:t>
            </a:r>
            <a:r>
              <a:rPr lang="ru-RU" dirty="0" smtClean="0"/>
              <a:t> </a:t>
            </a:r>
            <a:r>
              <a:rPr lang="ru-RU" dirty="0" smtClean="0"/>
              <a:t>—</a:t>
            </a:r>
            <a:r>
              <a:rPr lang="ru-RU" dirty="0" smtClean="0"/>
              <a:t> </a:t>
            </a:r>
            <a:r>
              <a:rPr lang="ru-RU" dirty="0" smtClean="0"/>
              <a:t>столица Карелии, центр Прионежского района, в 925 км к северу от Москвы. Порт на берегу Онежского озера. Расположен амфитеатром на озёрных террасах, вытянувшись вдоль побережья Петрозаводской губы. </a:t>
            </a:r>
          </a:p>
          <a:p>
            <a:pPr indent="0" algn="just">
              <a:lnSpc>
                <a:spcPts val="1800"/>
              </a:lnSpc>
              <a:buNone/>
            </a:pPr>
            <a:r>
              <a:rPr lang="ru-RU" dirty="0" smtClean="0"/>
              <a:t>Основан в 1703 как Петровская слобода при строительстве по указу Петра I железоделательного и пушечно-литейного завода (закрыт в 1734). В </a:t>
            </a:r>
            <a:r>
              <a:rPr lang="ru-RU" dirty="0" smtClean="0"/>
              <a:t>1773—1774 </a:t>
            </a:r>
            <a:r>
              <a:rPr lang="ru-RU" dirty="0" smtClean="0"/>
              <a:t>в связи с русско-турецкой войной выше по течению </a:t>
            </a:r>
            <a:r>
              <a:rPr lang="ru-RU" dirty="0" smtClean="0"/>
              <a:t>реке</a:t>
            </a:r>
            <a:r>
              <a:rPr lang="ru-RU" dirty="0" smtClean="0"/>
              <a:t> Лососинка построен Александровский пушечно-литейный завод, где наряду с производством военной продукции были налажены художественное литьё и художественная обработка металлов. В 1798 Александровскому заводу было дано исключительное право изготовления мер объёма (гири, весы, безмены, на которые ставился «секретный штампель» во избежание подделок).</a:t>
            </a:r>
          </a:p>
          <a:p>
            <a:pPr indent="0" algn="just">
              <a:lnSpc>
                <a:spcPts val="1800"/>
              </a:lnSpc>
              <a:buNone/>
            </a:pPr>
            <a:r>
              <a:rPr lang="ru-RU" dirty="0" smtClean="0"/>
              <a:t>В 1777 Петровская слобода преобразована в уездный </a:t>
            </a:r>
            <a:r>
              <a:rPr lang="ru-RU" dirty="0" smtClean="0"/>
              <a:t>город Петрозаводск.</a:t>
            </a:r>
            <a:r>
              <a:rPr lang="ru-RU" dirty="0" smtClean="0"/>
              <a:t> С 1781  Петрозаводск  — центр Олонецкой провинции, в 1784—1796 и с 1801 — Олонецкой губернии. В 1916 через  Петрозаводск </a:t>
            </a:r>
            <a:r>
              <a:rPr lang="ru-RU" dirty="0" smtClean="0"/>
              <a:t>была </a:t>
            </a:r>
            <a:r>
              <a:rPr lang="ru-RU" dirty="0" smtClean="0"/>
              <a:t>проложена железная дорога Петроград — Романов-на-Мурмане (</a:t>
            </a:r>
            <a:r>
              <a:rPr lang="ru-RU" dirty="0" smtClean="0"/>
              <a:t>ныне Мурманск). </a:t>
            </a:r>
            <a:r>
              <a:rPr lang="ru-RU" dirty="0" smtClean="0"/>
              <a:t>В XIX — начало XX вв.  Петрозаводск  был известен как место политической ссылки. С 1920 столица Карельской Трудовой Коммуны, в </a:t>
            </a:r>
            <a:r>
              <a:rPr lang="ru-RU" dirty="0" smtClean="0"/>
              <a:t>1923—1991 </a:t>
            </a:r>
            <a:r>
              <a:rPr lang="ru-RU" dirty="0" smtClean="0"/>
              <a:t>столица Карельской АССР (в </a:t>
            </a:r>
            <a:r>
              <a:rPr lang="ru-RU" dirty="0" smtClean="0"/>
              <a:t>1940—1956 </a:t>
            </a:r>
            <a:r>
              <a:rPr lang="ru-RU" dirty="0" smtClean="0"/>
              <a:t>Карело-Финская ССР). Во время Великой Отечественной войны был оккупирован финскими войсками и сильно разрушен</a:t>
            </a:r>
            <a:r>
              <a:rPr lang="ru-RU" dirty="0" smtClean="0"/>
              <a:t>.</a:t>
            </a:r>
            <a:endParaRPr lang="ru-RU" b="1" dirty="0" smtClean="0"/>
          </a:p>
          <a:p>
            <a:pPr indent="0" algn="just">
              <a:lnSpc>
                <a:spcPts val="1800"/>
              </a:lnSpc>
              <a:buNone/>
            </a:pPr>
            <a:r>
              <a:rPr lang="ru-RU" dirty="0" smtClean="0"/>
              <a:t>Петрозаводск — </a:t>
            </a:r>
            <a:r>
              <a:rPr lang="ru-RU" dirty="0" smtClean="0"/>
              <a:t>важнейший промышленный центр </a:t>
            </a:r>
            <a:r>
              <a:rPr lang="ru-RU" dirty="0" smtClean="0"/>
              <a:t>Карелии, крупный </a:t>
            </a:r>
            <a:r>
              <a:rPr lang="ru-RU" dirty="0" smtClean="0"/>
              <a:t>научный и культурный центр. </a:t>
            </a:r>
            <a:endParaRPr lang="ru-RU" dirty="0" smtClean="0"/>
          </a:p>
          <a:p>
            <a:pPr indent="0" algn="just">
              <a:lnSpc>
                <a:spcPts val="1800"/>
              </a:lnSpc>
              <a:buNone/>
            </a:pPr>
            <a:r>
              <a:rPr lang="ru-RU" sz="2900" i="1" dirty="0" smtClean="0">
                <a:solidFill>
                  <a:schemeClr val="tx1">
                    <a:lumMod val="75000"/>
                    <a:lumOff val="25000"/>
                  </a:schemeClr>
                </a:solidFill>
              </a:rPr>
              <a:t>Словарь «География России» под ред. А. П. Горкина, 1998 г</a:t>
            </a:r>
            <a:r>
              <a:rPr lang="ru-RU" sz="2900" i="1" dirty="0" smtClean="0">
                <a:solidFill>
                  <a:schemeClr val="tx1">
                    <a:lumMod val="75000"/>
                    <a:lumOff val="25000"/>
                  </a:schemeClr>
                </a:solidFill>
              </a:rPr>
              <a:t>.</a:t>
            </a:r>
            <a:endParaRPr lang="ru-RU" sz="2900" i="1" dirty="0" smtClean="0">
              <a:solidFill>
                <a:schemeClr val="tx1">
                  <a:lumMod val="75000"/>
                  <a:lumOff val="25000"/>
                </a:schemeClr>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Петрозаводск</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p:txBody>
          <a:bodyPr>
            <a:normAutofit/>
          </a:bodyPr>
          <a:lstStyle/>
          <a:p>
            <a:pPr indent="0" algn="just">
              <a:buNone/>
            </a:pPr>
            <a:r>
              <a:rPr lang="ru-RU" sz="2000" dirty="0" smtClean="0"/>
              <a:t>Петровская слобода, впоследствии преобразованная в город Петрозаводск, названа в честь русского императора Петра </a:t>
            </a:r>
            <a:r>
              <a:rPr lang="en-US" sz="2000" dirty="0" smtClean="0"/>
              <a:t>I </a:t>
            </a:r>
            <a:r>
              <a:rPr lang="ru-RU" sz="2000" dirty="0" smtClean="0"/>
              <a:t>Великого.</a:t>
            </a:r>
            <a:endParaRPr lang="ru-RU" sz="2000" dirty="0"/>
          </a:p>
        </p:txBody>
      </p:sp>
      <p:pic>
        <p:nvPicPr>
          <p:cNvPr id="4" name="Рисунок 3" descr="Петрозаводск памятник.jpg"/>
          <p:cNvPicPr>
            <a:picLocks noChangeAspect="1"/>
          </p:cNvPicPr>
          <p:nvPr/>
        </p:nvPicPr>
        <p:blipFill>
          <a:blip r:embed="rId2" cstate="print"/>
          <a:stretch>
            <a:fillRect/>
          </a:stretch>
        </p:blipFill>
        <p:spPr>
          <a:xfrm>
            <a:off x="1785760" y="2348880"/>
            <a:ext cx="5572481" cy="3688926"/>
          </a:xfrm>
          <a:prstGeom prst="rect">
            <a:avLst/>
          </a:prstGeom>
        </p:spPr>
      </p:pic>
      <p:sp>
        <p:nvSpPr>
          <p:cNvPr id="5" name="TextBox 4"/>
          <p:cNvSpPr txBox="1"/>
          <p:nvPr/>
        </p:nvSpPr>
        <p:spPr>
          <a:xfrm>
            <a:off x="2699792" y="6093296"/>
            <a:ext cx="4104456" cy="307777"/>
          </a:xfrm>
          <a:prstGeom prst="rect">
            <a:avLst/>
          </a:prstGeom>
          <a:noFill/>
        </p:spPr>
        <p:txBody>
          <a:bodyPr wrap="square" rtlCol="0">
            <a:spAutoFit/>
          </a:bodyPr>
          <a:lstStyle/>
          <a:p>
            <a:r>
              <a:rPr lang="ru-RU" sz="1400" i="1" dirty="0" smtClean="0"/>
              <a:t>Памятник </a:t>
            </a:r>
            <a:r>
              <a:rPr lang="ru-RU" sz="1400" i="1" dirty="0" smtClean="0"/>
              <a:t>Петру Великому в </a:t>
            </a:r>
            <a:r>
              <a:rPr lang="ru-RU" sz="1400" i="1" dirty="0" smtClean="0"/>
              <a:t>г. </a:t>
            </a:r>
            <a:r>
              <a:rPr lang="ru-RU" sz="1400" i="1" dirty="0" smtClean="0"/>
              <a:t>Петрозаводске</a:t>
            </a:r>
            <a:endParaRPr lang="ru-RU" sz="1400" i="1"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lstStyle/>
          <a:p>
            <a:r>
              <a:rPr lang="ru-RU" b="1" dirty="0" smtClean="0"/>
              <a:t>Пётр </a:t>
            </a:r>
            <a:r>
              <a:rPr lang="en-US" b="1" dirty="0" smtClean="0"/>
              <a:t>I </a:t>
            </a:r>
            <a:r>
              <a:rPr lang="ru-RU" b="1" dirty="0" smtClean="0"/>
              <a:t>Великий</a:t>
            </a:r>
            <a:endParaRPr lang="ru-RU" b="1" dirty="0"/>
          </a:p>
        </p:txBody>
      </p:sp>
      <p:sp>
        <p:nvSpPr>
          <p:cNvPr id="3" name="Содержимое 2"/>
          <p:cNvSpPr>
            <a:spLocks noGrp="1"/>
          </p:cNvSpPr>
          <p:nvPr>
            <p:ph idx="1"/>
          </p:nvPr>
        </p:nvSpPr>
        <p:spPr>
          <a:xfrm>
            <a:off x="-180528" y="1268760"/>
            <a:ext cx="5760640" cy="5589240"/>
          </a:xfrm>
        </p:spPr>
        <p:txBody>
          <a:bodyPr>
            <a:noAutofit/>
          </a:bodyPr>
          <a:lstStyle/>
          <a:p>
            <a:pPr indent="0" algn="just">
              <a:lnSpc>
                <a:spcPts val="1500"/>
              </a:lnSpc>
              <a:buNone/>
            </a:pPr>
            <a:r>
              <a:rPr lang="ru-RU" sz="1800" b="1" dirty="0" smtClean="0"/>
              <a:t>Петр </a:t>
            </a:r>
            <a:r>
              <a:rPr lang="en-US" sz="1800" b="1" dirty="0" smtClean="0"/>
              <a:t>I </a:t>
            </a:r>
            <a:r>
              <a:rPr lang="ru-RU" sz="1800" b="1" dirty="0" smtClean="0"/>
              <a:t>Великий (</a:t>
            </a:r>
            <a:r>
              <a:rPr lang="ru-RU" sz="1800" b="1" dirty="0" smtClean="0"/>
              <a:t>9 июня 1672 г</a:t>
            </a:r>
            <a:r>
              <a:rPr lang="ru-RU" sz="1800" b="1" dirty="0" smtClean="0"/>
              <a:t>. – </a:t>
            </a:r>
            <a:r>
              <a:rPr lang="ru-RU" sz="1800" b="1" dirty="0" smtClean="0"/>
              <a:t>8 февраля 1725 г</a:t>
            </a:r>
            <a:r>
              <a:rPr lang="ru-RU" sz="1800" b="1" dirty="0" smtClean="0"/>
              <a:t>.) </a:t>
            </a:r>
            <a:r>
              <a:rPr lang="ru-RU" sz="1800" dirty="0" smtClean="0"/>
              <a:t>– русский император. Вошёл </a:t>
            </a:r>
            <a:r>
              <a:rPr lang="ru-RU" sz="1800" dirty="0" smtClean="0"/>
              <a:t>в историю как великий преобразователь, чьи реформы на долгие годы изменили общественный уклад в стране</a:t>
            </a:r>
            <a:r>
              <a:rPr lang="ru-RU" sz="1800" dirty="0" smtClean="0"/>
              <a:t>.</a:t>
            </a:r>
          </a:p>
          <a:p>
            <a:pPr indent="0" algn="just">
              <a:lnSpc>
                <a:spcPts val="1500"/>
              </a:lnSpc>
              <a:buNone/>
            </a:pPr>
            <a:r>
              <a:rPr lang="ru-RU" sz="1800" dirty="0" smtClean="0"/>
              <a:t>Пётр I учредил гимназии и университеты, сделав обязательным образование для всех детей дворян. </a:t>
            </a:r>
          </a:p>
          <a:p>
            <a:pPr indent="0" algn="just">
              <a:lnSpc>
                <a:spcPts val="1500"/>
              </a:lnSpc>
              <a:buNone/>
            </a:pPr>
            <a:r>
              <a:rPr lang="ru-RU" sz="1800" dirty="0" smtClean="0"/>
              <a:t>Был </a:t>
            </a:r>
            <a:r>
              <a:rPr lang="ru-RU" sz="1800" dirty="0" smtClean="0"/>
              <a:t>сформирован единый воинский устав, </a:t>
            </a:r>
            <a:r>
              <a:rPr lang="ru-RU" sz="1800" dirty="0" smtClean="0"/>
              <a:t>регулирующий </a:t>
            </a:r>
            <a:r>
              <a:rPr lang="ru-RU" sz="1800" dirty="0" smtClean="0"/>
              <a:t>порядки в армии. </a:t>
            </a:r>
            <a:r>
              <a:rPr lang="ru-RU" sz="1800" dirty="0" smtClean="0"/>
              <a:t>Армия страны </a:t>
            </a:r>
            <a:r>
              <a:rPr lang="ru-RU" sz="1800" dirty="0" smtClean="0"/>
              <a:t>пополнилась сначала иностранными офицерами, но затем им на смену пришли российские дворяне — выпускники навигационной, инженерной и артиллерийской школ. Пётр I построил флот, которого ранее не было в России.</a:t>
            </a:r>
          </a:p>
          <a:p>
            <a:pPr indent="0" algn="just">
              <a:lnSpc>
                <a:spcPts val="1500"/>
              </a:lnSpc>
              <a:buNone/>
            </a:pPr>
            <a:r>
              <a:rPr lang="ru-RU" sz="1800" dirty="0" smtClean="0"/>
              <a:t>При Петре I, в 1703 году, был заложен Петербург, который впоследствии стал столицей Российской империи. </a:t>
            </a:r>
            <a:endParaRPr lang="ru-RU" sz="1800" dirty="0" smtClean="0"/>
          </a:p>
          <a:p>
            <a:pPr indent="0" algn="just">
              <a:lnSpc>
                <a:spcPts val="1500"/>
              </a:lnSpc>
              <a:buNone/>
            </a:pPr>
            <a:r>
              <a:rPr lang="ru-RU" sz="1800" dirty="0" smtClean="0"/>
              <a:t>В годы правления Петра I по всей стране было построено 233 предприятия. Были введены высокие пошлины на зарубежные товары, благодаря чему стало активно развиваться отечественное производство. </a:t>
            </a:r>
            <a:endParaRPr lang="ru-RU" sz="1800" dirty="0" smtClean="0"/>
          </a:p>
          <a:p>
            <a:pPr indent="0" algn="just">
              <a:lnSpc>
                <a:spcPts val="1500"/>
              </a:lnSpc>
              <a:buNone/>
            </a:pPr>
            <a:r>
              <a:rPr lang="ru-RU" sz="1800" dirty="0" smtClean="0"/>
              <a:t>При </a:t>
            </a:r>
            <a:r>
              <a:rPr lang="ru-RU" sz="1800" dirty="0" smtClean="0"/>
              <a:t>Петре I начала развиваться геологическая разведка на Урале. Если раньше Россия была вынуждена закупать руду и прочее сырье за границей, то при Петре она получила статус сырьевой державы</a:t>
            </a:r>
            <a:r>
              <a:rPr lang="ru-RU" sz="1800" dirty="0" smtClean="0"/>
              <a:t>.</a:t>
            </a:r>
            <a:endParaRPr lang="ru-RU" sz="1800" dirty="0"/>
          </a:p>
        </p:txBody>
      </p:sp>
      <p:pic>
        <p:nvPicPr>
          <p:cNvPr id="4" name="Рисунок 3" descr="Петр Великий.PNG"/>
          <p:cNvPicPr>
            <a:picLocks noChangeAspect="1"/>
          </p:cNvPicPr>
          <p:nvPr/>
        </p:nvPicPr>
        <p:blipFill>
          <a:blip r:embed="rId2" cstate="print"/>
          <a:srcRect l="8558"/>
          <a:stretch>
            <a:fillRect/>
          </a:stretch>
        </p:blipFill>
        <p:spPr>
          <a:xfrm>
            <a:off x="5652120" y="1340768"/>
            <a:ext cx="3347294" cy="4536504"/>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Пугачёв</a:t>
            </a:r>
            <a:endParaRPr lang="ru-RU" b="1" dirty="0"/>
          </a:p>
        </p:txBody>
      </p:sp>
      <p:pic>
        <p:nvPicPr>
          <p:cNvPr id="4" name="Содержимое 3" descr="Пугачев город.PNG"/>
          <p:cNvPicPr>
            <a:picLocks noGrp="1" noChangeAspect="1"/>
          </p:cNvPicPr>
          <p:nvPr>
            <p:ph idx="1"/>
          </p:nvPr>
        </p:nvPicPr>
        <p:blipFill>
          <a:blip r:embed="rId2" cstate="print"/>
          <a:stretch>
            <a:fillRect/>
          </a:stretch>
        </p:blipFill>
        <p:spPr>
          <a:xfrm>
            <a:off x="1210631" y="1412776"/>
            <a:ext cx="6722739" cy="5108054"/>
          </a:xfr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Пугачёв</a:t>
            </a:r>
            <a:endParaRPr lang="ru-RU" b="1" dirty="0"/>
          </a:p>
        </p:txBody>
      </p:sp>
      <p:sp>
        <p:nvSpPr>
          <p:cNvPr id="3" name="Содержимое 2"/>
          <p:cNvSpPr>
            <a:spLocks noGrp="1"/>
          </p:cNvSpPr>
          <p:nvPr>
            <p:ph idx="1"/>
          </p:nvPr>
        </p:nvSpPr>
        <p:spPr/>
        <p:txBody>
          <a:bodyPr>
            <a:normAutofit/>
          </a:bodyPr>
          <a:lstStyle/>
          <a:p>
            <a:pPr indent="0" algn="just">
              <a:lnSpc>
                <a:spcPts val="2400"/>
              </a:lnSpc>
              <a:buNone/>
            </a:pPr>
            <a:r>
              <a:rPr lang="ru-RU" sz="2000" b="1" dirty="0" smtClean="0"/>
              <a:t>Пугачёв</a:t>
            </a:r>
            <a:r>
              <a:rPr lang="ru-RU" sz="2000" dirty="0" smtClean="0"/>
              <a:t> –  </a:t>
            </a:r>
            <a:r>
              <a:rPr lang="ru-RU" sz="2000" dirty="0" smtClean="0"/>
              <a:t>город в Саратовской области, центр Пугачёвского района, в 246 км к северо-востоку от Саратова. Расположен на возвышенности Каменный Сырт, на правом берегу </a:t>
            </a:r>
            <a:r>
              <a:rPr lang="ru-RU" sz="2000" dirty="0" smtClean="0"/>
              <a:t>реки Большой Иргиз</a:t>
            </a:r>
            <a:r>
              <a:rPr lang="ru-RU" sz="2000" dirty="0" smtClean="0"/>
              <a:t> (приток Волги). </a:t>
            </a:r>
          </a:p>
          <a:p>
            <a:pPr indent="0" algn="just">
              <a:lnSpc>
                <a:spcPts val="2400"/>
              </a:lnSpc>
              <a:buNone/>
            </a:pPr>
            <a:r>
              <a:rPr lang="ru-RU" sz="2000" dirty="0" smtClean="0"/>
              <a:t>Основан в 1764 старообрядцами, вернувшимися из Польши, как слобода Мечетная. Город Николаевск с 1835. В конце XIX в. центр торговли зерном и скотом. В 1918 переименован </a:t>
            </a:r>
            <a:r>
              <a:rPr lang="ru-RU" sz="2000" dirty="0" smtClean="0"/>
              <a:t>в Пугачёв.</a:t>
            </a:r>
            <a:endParaRPr lang="ru-RU" sz="2000" dirty="0" smtClean="0"/>
          </a:p>
          <a:p>
            <a:pPr indent="0">
              <a:buNone/>
            </a:pPr>
            <a:r>
              <a:rPr lang="ru-RU" sz="1800" i="1" dirty="0" smtClean="0">
                <a:solidFill>
                  <a:schemeClr val="tx1">
                    <a:lumMod val="75000"/>
                    <a:lumOff val="25000"/>
                  </a:schemeClr>
                </a:solidFill>
              </a:rPr>
              <a:t>Словарь «География России» под ред. А. П. Горкина, 1998 г.</a:t>
            </a:r>
          </a:p>
          <a:p>
            <a:pPr>
              <a:buNone/>
            </a:pPr>
            <a:endParaRPr lang="ru-RU"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Пугачёв</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107504" y="1412776"/>
            <a:ext cx="8784976" cy="4713387"/>
          </a:xfrm>
        </p:spPr>
        <p:txBody>
          <a:bodyPr>
            <a:normAutofit/>
          </a:bodyPr>
          <a:lstStyle/>
          <a:p>
            <a:pPr indent="0" algn="just">
              <a:lnSpc>
                <a:spcPts val="1800"/>
              </a:lnSpc>
              <a:buNone/>
            </a:pPr>
            <a:r>
              <a:rPr lang="ru-RU" sz="2000" dirty="0" smtClean="0"/>
              <a:t>Возник в 1762 г. как </a:t>
            </a:r>
            <a:r>
              <a:rPr lang="ru-RU" sz="2000" dirty="0" smtClean="0"/>
              <a:t>слобода </a:t>
            </a:r>
            <a:r>
              <a:rPr lang="ru-RU" sz="2000" dirty="0" smtClean="0"/>
              <a:t>Мечетная; название по протекающей близ нее реке Мокрая или Нижняя Мечетка, где гидроним Мечетка из др.-русск. </a:t>
            </a:r>
            <a:r>
              <a:rPr lang="ru-RU" sz="2000" dirty="0" smtClean="0"/>
              <a:t>«меча» –  </a:t>
            </a:r>
            <a:r>
              <a:rPr lang="ru-RU" sz="2000" dirty="0" smtClean="0"/>
              <a:t>«медвежья», а определение </a:t>
            </a:r>
            <a:r>
              <a:rPr lang="ru-RU" sz="2000" dirty="0" smtClean="0"/>
              <a:t>«мокрая» </a:t>
            </a:r>
            <a:r>
              <a:rPr lang="ru-RU" sz="2000" dirty="0" smtClean="0"/>
              <a:t>указывает на наличие воды в этой реке. </a:t>
            </a:r>
            <a:r>
              <a:rPr lang="ru-RU" sz="2000" dirty="0" smtClean="0"/>
              <a:t>В </a:t>
            </a:r>
            <a:r>
              <a:rPr lang="ru-RU" sz="2000" dirty="0" smtClean="0"/>
              <a:t>1835 г. </a:t>
            </a:r>
            <a:r>
              <a:rPr lang="ru-RU" sz="2000" dirty="0" smtClean="0"/>
              <a:t>слобода </a:t>
            </a:r>
            <a:r>
              <a:rPr lang="ru-RU" sz="2000" dirty="0" smtClean="0"/>
              <a:t>преобразована в город с названием Николаевск в честь царствовавшего тогда императора Николая </a:t>
            </a:r>
            <a:r>
              <a:rPr lang="ru-RU" sz="2000" dirty="0" smtClean="0"/>
              <a:t>I. </a:t>
            </a:r>
            <a:r>
              <a:rPr lang="ru-RU" sz="2000" dirty="0" smtClean="0"/>
              <a:t>В 1918 г. город переименован в Пугачёв по фамилии руководителя крестьянской войны XVIII в. </a:t>
            </a:r>
            <a:r>
              <a:rPr lang="ru-RU" sz="2000" dirty="0" smtClean="0"/>
              <a:t>Е.И.Пугачева.</a:t>
            </a:r>
          </a:p>
          <a:p>
            <a:pPr indent="0" algn="just">
              <a:lnSpc>
                <a:spcPts val="1800"/>
              </a:lnSpc>
              <a:buNone/>
            </a:pPr>
            <a:r>
              <a:rPr lang="ru-RU" sz="1800" i="1" dirty="0" smtClean="0">
                <a:solidFill>
                  <a:schemeClr val="tx1">
                    <a:lumMod val="75000"/>
                    <a:lumOff val="25000"/>
                  </a:schemeClr>
                </a:solidFill>
              </a:rPr>
              <a:t>«Географические названия мира: Топонимический словарь». Е. М. Поспелов, 2002 г.</a:t>
            </a:r>
          </a:p>
          <a:p>
            <a:pPr indent="0" algn="just">
              <a:buNone/>
            </a:pPr>
            <a:endParaRPr lang="ru-RU" sz="2000" dirty="0"/>
          </a:p>
        </p:txBody>
      </p:sp>
      <p:pic>
        <p:nvPicPr>
          <p:cNvPr id="4" name="Рисунок 3" descr="Пугачв город2.PNG"/>
          <p:cNvPicPr>
            <a:picLocks noChangeAspect="1"/>
          </p:cNvPicPr>
          <p:nvPr/>
        </p:nvPicPr>
        <p:blipFill>
          <a:blip r:embed="rId2" cstate="print"/>
          <a:srcRect t="9192" b="9920"/>
          <a:stretch>
            <a:fillRect/>
          </a:stretch>
        </p:blipFill>
        <p:spPr>
          <a:xfrm>
            <a:off x="1835696" y="3501008"/>
            <a:ext cx="5580112" cy="316835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lstStyle/>
          <a:p>
            <a:r>
              <a:rPr lang="ru-RU" b="1" dirty="0" smtClean="0"/>
              <a:t>Будённовск</a:t>
            </a:r>
            <a:endParaRPr lang="ru-RU" b="1" dirty="0"/>
          </a:p>
        </p:txBody>
      </p:sp>
      <p:pic>
        <p:nvPicPr>
          <p:cNvPr id="4" name="Содержимое 3" descr="Будённовск.jpg"/>
          <p:cNvPicPr>
            <a:picLocks noGrp="1" noChangeAspect="1"/>
          </p:cNvPicPr>
          <p:nvPr>
            <p:ph idx="1"/>
          </p:nvPr>
        </p:nvPicPr>
        <p:blipFill>
          <a:blip r:embed="rId2" cstate="print"/>
          <a:stretch>
            <a:fillRect/>
          </a:stretch>
        </p:blipFill>
        <p:spPr>
          <a:xfrm>
            <a:off x="542688" y="1600200"/>
            <a:ext cx="8058625" cy="4525963"/>
          </a:xfr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Емельян Иванович Пугачёв</a:t>
            </a:r>
            <a:endParaRPr lang="ru-RU" b="1" dirty="0"/>
          </a:p>
        </p:txBody>
      </p:sp>
      <p:sp>
        <p:nvSpPr>
          <p:cNvPr id="3" name="Содержимое 2"/>
          <p:cNvSpPr>
            <a:spLocks noGrp="1"/>
          </p:cNvSpPr>
          <p:nvPr>
            <p:ph idx="1"/>
          </p:nvPr>
        </p:nvSpPr>
        <p:spPr>
          <a:xfrm>
            <a:off x="179512" y="1600200"/>
            <a:ext cx="5040560" cy="4525963"/>
          </a:xfrm>
        </p:spPr>
        <p:txBody>
          <a:bodyPr>
            <a:normAutofit/>
          </a:bodyPr>
          <a:lstStyle/>
          <a:p>
            <a:pPr indent="0" algn="just">
              <a:buNone/>
            </a:pPr>
            <a:r>
              <a:rPr lang="ru-RU" sz="2000" b="1" dirty="0" smtClean="0"/>
              <a:t>Емельян Иванович Пугачёв (1742 г. – 21 января 1775 г.) </a:t>
            </a:r>
            <a:r>
              <a:rPr lang="ru-RU" sz="2000" dirty="0" smtClean="0"/>
              <a:t>– </a:t>
            </a:r>
            <a:r>
              <a:rPr lang="ru-RU" sz="2000" dirty="0" smtClean="0"/>
              <a:t>донской казак, предводитель Крестьянской войны 1773—1775 годов в России. Пользуясь слухами, что император Всероссийский Пётр III жив, Пугачёв назвался </a:t>
            </a:r>
            <a:r>
              <a:rPr lang="ru-RU" sz="2000" dirty="0" smtClean="0"/>
              <a:t>им. Был одним </a:t>
            </a:r>
            <a:r>
              <a:rPr lang="ru-RU" sz="2000" dirty="0" smtClean="0"/>
              <a:t>из нескольких десятков самозванцев, выдававших себя за Петра, и самым известным из них</a:t>
            </a:r>
            <a:r>
              <a:rPr lang="ru-RU" sz="2000" dirty="0" smtClean="0"/>
              <a:t>.</a:t>
            </a:r>
          </a:p>
          <a:p>
            <a:pPr indent="0" algn="just">
              <a:buNone/>
            </a:pPr>
            <a:r>
              <a:rPr lang="ru-RU" sz="2000" dirty="0" smtClean="0"/>
              <a:t>В сентябре 1774 заговорщиками выдан властям. Казнен в Москве на Болотной площади.</a:t>
            </a:r>
            <a:endParaRPr lang="ru-RU" sz="2000" dirty="0"/>
          </a:p>
        </p:txBody>
      </p:sp>
      <p:pic>
        <p:nvPicPr>
          <p:cNvPr id="4" name="Рисунок 3" descr="Пугачев Емельян.jpg"/>
          <p:cNvPicPr>
            <a:picLocks noChangeAspect="1"/>
          </p:cNvPicPr>
          <p:nvPr/>
        </p:nvPicPr>
        <p:blipFill>
          <a:blip r:embed="rId2" cstate="print"/>
          <a:stretch>
            <a:fillRect/>
          </a:stretch>
        </p:blipFill>
        <p:spPr>
          <a:xfrm>
            <a:off x="5724128" y="1628800"/>
            <a:ext cx="3063999" cy="4488400"/>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Пушкин</a:t>
            </a:r>
            <a:endParaRPr lang="ru-RU" b="1" dirty="0"/>
          </a:p>
        </p:txBody>
      </p:sp>
      <p:pic>
        <p:nvPicPr>
          <p:cNvPr id="4" name="Содержимое 3" descr="Пушкин город.PNG"/>
          <p:cNvPicPr>
            <a:picLocks noGrp="1" noChangeAspect="1"/>
          </p:cNvPicPr>
          <p:nvPr>
            <p:ph idx="1"/>
          </p:nvPr>
        </p:nvPicPr>
        <p:blipFill>
          <a:blip r:embed="rId2" cstate="print"/>
          <a:srcRect b="7969"/>
          <a:stretch>
            <a:fillRect/>
          </a:stretch>
        </p:blipFill>
        <p:spPr>
          <a:xfrm>
            <a:off x="1009675" y="1268759"/>
            <a:ext cx="7124651" cy="5040021"/>
          </a:xfr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Пушкин</a:t>
            </a:r>
            <a:endParaRPr lang="ru-RU" b="1" dirty="0"/>
          </a:p>
        </p:txBody>
      </p:sp>
      <p:sp>
        <p:nvSpPr>
          <p:cNvPr id="3" name="Содержимое 2"/>
          <p:cNvSpPr>
            <a:spLocks noGrp="1"/>
          </p:cNvSpPr>
          <p:nvPr>
            <p:ph idx="1"/>
          </p:nvPr>
        </p:nvSpPr>
        <p:spPr>
          <a:xfrm>
            <a:off x="251520" y="1196752"/>
            <a:ext cx="8435280" cy="5544616"/>
          </a:xfrm>
        </p:spPr>
        <p:txBody>
          <a:bodyPr>
            <a:normAutofit fontScale="62500" lnSpcReduction="20000"/>
          </a:bodyPr>
          <a:lstStyle/>
          <a:p>
            <a:pPr indent="0" algn="just">
              <a:lnSpc>
                <a:spcPts val="1700"/>
              </a:lnSpc>
              <a:buNone/>
            </a:pPr>
            <a:r>
              <a:rPr lang="ru-RU" b="1" dirty="0" smtClean="0"/>
              <a:t>Пушкин</a:t>
            </a:r>
            <a:r>
              <a:rPr lang="ru-RU" dirty="0" smtClean="0"/>
              <a:t> – город в Ленинградской области, подчинён городской администрации Санкт-Петербурга, в 24 км к югу от Санкт-Петербурга. </a:t>
            </a:r>
          </a:p>
          <a:p>
            <a:pPr indent="0" algn="just">
              <a:lnSpc>
                <a:spcPts val="1700"/>
              </a:lnSpc>
              <a:buNone/>
            </a:pPr>
            <a:r>
              <a:rPr lang="ru-RU" dirty="0" smtClean="0"/>
              <a:t>К началу XVIII в. на месте современного города находилась Сарская мыза (после 1703 подарена Петром I князю А. Д. Меншикову, с 1710 принадлежала жене Петра I — Екатерине Алексеевне). После 1725 мыза стала летней резиденцией российских императоров, с 1728 называется Царское Село. В середине XVIII — начале XIX вв. здесь создан дворцово-парковый ансамбль, в ядре которого — Большой Екатерининский дворец, одно из лучших произведений архитектуры русского барокко. </a:t>
            </a:r>
          </a:p>
          <a:p>
            <a:pPr indent="0" algn="just">
              <a:lnSpc>
                <a:spcPts val="1700"/>
              </a:lnSpc>
              <a:buNone/>
            </a:pPr>
            <a:r>
              <a:rPr lang="ru-RU" dirty="0" smtClean="0"/>
              <a:t>Город с 1808. В 1811—1843 функционировал Царскосельский лицей, в котором учились А. С. Пушкин, А. А. Дельвиг, В. К. Кюхельбекер, И. И. Пущин и др. В 1837 между Санкт-Петербургом и Царским Селом была проложена первая в России железная дорога. В 1918 все дворцы Царского Села превращены в музеи, город получил название Детское Село. В 1937 переименован в Пушкин в честь 100-летия гибели Пушкина. В августе — сентябре 1941, когда на подступах к Пушкину шли бои, художественные сокровища были эвакуированы или укрыты в земле. За период немецко-фашистской оккупации (с сентября 1941 по январь 1944) дворцово-парковый комплекс был разрушен и разграблен, в том числе было вывезено уникальное убранство Янтарной комнаты Большого дворца. К началу 1990-х гг. архитектурные памятники Пушкина почти полностью восстановлены.</a:t>
            </a:r>
          </a:p>
          <a:p>
            <a:pPr indent="0" algn="just">
              <a:buNone/>
            </a:pPr>
            <a:r>
              <a:rPr lang="ru-RU" sz="2900" i="1" dirty="0" smtClean="0">
                <a:solidFill>
                  <a:schemeClr val="tx1">
                    <a:lumMod val="75000"/>
                    <a:lumOff val="25000"/>
                  </a:schemeClr>
                </a:solidFill>
              </a:rPr>
              <a:t>Словарь «География России» под ред. А. П. Горкина, 1998 г.</a:t>
            </a:r>
          </a:p>
          <a:p>
            <a:endParaRPr lang="ru-RU"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normAutofit fontScale="90000"/>
          </a:bodyPr>
          <a:lstStyle/>
          <a:p>
            <a:r>
              <a:rPr lang="ru-RU" sz="4900" b="1" dirty="0" smtClean="0"/>
              <a:t>Пушкин</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252536" y="1412776"/>
            <a:ext cx="5472608" cy="5445224"/>
          </a:xfrm>
        </p:spPr>
        <p:txBody>
          <a:bodyPr>
            <a:normAutofit fontScale="92500"/>
          </a:bodyPr>
          <a:lstStyle/>
          <a:p>
            <a:pPr indent="0" algn="just">
              <a:lnSpc>
                <a:spcPts val="1600"/>
              </a:lnSpc>
              <a:buNone/>
            </a:pPr>
            <a:r>
              <a:rPr lang="ru-RU" sz="2000" dirty="0" smtClean="0"/>
              <a:t>В источниках XVIII в. упоминается как дворцовая Сарская мыза. В основе названия фин. </a:t>
            </a:r>
            <a:r>
              <a:rPr lang="ru-RU" sz="2000" dirty="0" smtClean="0"/>
              <a:t>«</a:t>
            </a:r>
            <a:r>
              <a:rPr lang="ru-RU" sz="2000" dirty="0" err="1" smtClean="0"/>
              <a:t>saari</a:t>
            </a:r>
            <a:r>
              <a:rPr lang="ru-RU" sz="2000" dirty="0" smtClean="0"/>
              <a:t>» –  </a:t>
            </a:r>
            <a:r>
              <a:rPr lang="ru-RU" sz="2000" dirty="0" smtClean="0"/>
              <a:t>«остров</a:t>
            </a:r>
            <a:r>
              <a:rPr lang="ru-RU" sz="2000" dirty="0" smtClean="0"/>
              <a:t>», </a:t>
            </a:r>
            <a:r>
              <a:rPr lang="ru-RU" sz="2000" dirty="0" smtClean="0"/>
              <a:t>возвышенное место среди окружающих низменных равнин. </a:t>
            </a:r>
            <a:r>
              <a:rPr lang="ru-RU" sz="2000" dirty="0" smtClean="0"/>
              <a:t>Поскольку </a:t>
            </a:r>
            <a:r>
              <a:rPr lang="ru-RU" sz="2000" dirty="0" smtClean="0"/>
              <a:t>Сарское село служило летней резиденцией императорского двора, название вскоре было переосмыслено и превращено в Царское село. В 1808 г. Царское село и расположенный рядом населенный пункт София официально объединяются в город Царское Село. После октябрьского переворота </a:t>
            </a:r>
            <a:r>
              <a:rPr lang="ru-RU" sz="2000" dirty="0" smtClean="0"/>
              <a:t>город называется </a:t>
            </a:r>
            <a:r>
              <a:rPr lang="ru-RU" sz="2000" dirty="0" smtClean="0"/>
              <a:t>Солдатское Село, но уже в 1918 г. устанавливается название Детское Село, поскольку комплекс дворцовых сооружений стал использоваться для отдыха детей. Вскоре после убийства М.С.Урицкого </a:t>
            </a:r>
            <a:r>
              <a:rPr lang="ru-RU" sz="2000" dirty="0" smtClean="0"/>
              <a:t>некоторое </a:t>
            </a:r>
            <a:r>
              <a:rPr lang="ru-RU" sz="2000" dirty="0" smtClean="0"/>
              <a:t>время назывался Детское Село им. тов. Урицкого. В связи со 100-летием со дня смерти А. С. Пушкина </a:t>
            </a:r>
            <a:r>
              <a:rPr lang="ru-RU" sz="2000" dirty="0" smtClean="0"/>
              <a:t>город </a:t>
            </a:r>
            <a:r>
              <a:rPr lang="ru-RU" sz="2000" dirty="0" smtClean="0"/>
              <a:t>переименован в </a:t>
            </a:r>
            <a:r>
              <a:rPr lang="ru-RU" sz="2000" dirty="0" smtClean="0"/>
              <a:t>Пушкин </a:t>
            </a:r>
            <a:r>
              <a:rPr lang="ru-RU" sz="2000" dirty="0" smtClean="0"/>
              <a:t>— в Царском </a:t>
            </a:r>
            <a:r>
              <a:rPr lang="ru-RU" sz="2000" dirty="0" smtClean="0"/>
              <a:t>селе </a:t>
            </a:r>
            <a:r>
              <a:rPr lang="ru-RU" sz="2000" dirty="0" smtClean="0"/>
              <a:t>юный А. С. Пушкин учился в лицее, там же он начал свою поэтическую деятельность</a:t>
            </a:r>
            <a:r>
              <a:rPr lang="ru-RU" sz="2000" dirty="0" smtClean="0"/>
              <a:t>.</a:t>
            </a:r>
          </a:p>
          <a:p>
            <a:pPr indent="0" algn="just">
              <a:lnSpc>
                <a:spcPts val="1800"/>
              </a:lnSpc>
              <a:buNone/>
            </a:pPr>
            <a:r>
              <a:rPr lang="ru-RU" sz="1800" i="1" dirty="0" smtClean="0">
                <a:solidFill>
                  <a:schemeClr val="tx1">
                    <a:lumMod val="75000"/>
                    <a:lumOff val="25000"/>
                  </a:schemeClr>
                </a:solidFill>
              </a:rPr>
              <a:t>«Географические названия мира: Топонимический словарь». Е. М. Поспелов, 2002 г.</a:t>
            </a:r>
          </a:p>
          <a:p>
            <a:pPr indent="0" algn="just">
              <a:lnSpc>
                <a:spcPts val="1800"/>
              </a:lnSpc>
              <a:buNone/>
            </a:pPr>
            <a:r>
              <a:rPr lang="ru-RU" sz="2000" dirty="0" smtClean="0"/>
              <a:t> </a:t>
            </a:r>
            <a:endParaRPr lang="ru-RU" sz="2000" dirty="0"/>
          </a:p>
        </p:txBody>
      </p:sp>
      <p:pic>
        <p:nvPicPr>
          <p:cNvPr id="4" name="Рисунок 3" descr="Пушкин памятник.PNG"/>
          <p:cNvPicPr>
            <a:picLocks noChangeAspect="1"/>
          </p:cNvPicPr>
          <p:nvPr/>
        </p:nvPicPr>
        <p:blipFill>
          <a:blip r:embed="rId2" cstate="print"/>
          <a:srcRect l="21650" r="23225"/>
          <a:stretch>
            <a:fillRect/>
          </a:stretch>
        </p:blipFill>
        <p:spPr>
          <a:xfrm>
            <a:off x="5436096" y="1412776"/>
            <a:ext cx="3497983" cy="4715564"/>
          </a:xfrm>
          <a:prstGeom prst="rect">
            <a:avLst/>
          </a:prstGeom>
        </p:spPr>
      </p:pic>
      <p:sp>
        <p:nvSpPr>
          <p:cNvPr id="5" name="TextBox 4"/>
          <p:cNvSpPr txBox="1"/>
          <p:nvPr/>
        </p:nvSpPr>
        <p:spPr>
          <a:xfrm>
            <a:off x="5364088" y="6165304"/>
            <a:ext cx="4104456" cy="307777"/>
          </a:xfrm>
          <a:prstGeom prst="rect">
            <a:avLst/>
          </a:prstGeom>
          <a:noFill/>
        </p:spPr>
        <p:txBody>
          <a:bodyPr wrap="square" rtlCol="0">
            <a:spAutoFit/>
          </a:bodyPr>
          <a:lstStyle/>
          <a:p>
            <a:r>
              <a:rPr lang="ru-RU" sz="1400" i="1" dirty="0" smtClean="0"/>
              <a:t>Памятник </a:t>
            </a:r>
            <a:r>
              <a:rPr lang="ru-RU" sz="1400" i="1" dirty="0" smtClean="0"/>
              <a:t>А. С. Пушкину в </a:t>
            </a:r>
            <a:r>
              <a:rPr lang="ru-RU" sz="1400" i="1" dirty="0" smtClean="0"/>
              <a:t>г. </a:t>
            </a:r>
            <a:r>
              <a:rPr lang="ru-RU" sz="1400" i="1" dirty="0" smtClean="0"/>
              <a:t>Пушкине</a:t>
            </a:r>
            <a:endParaRPr lang="ru-RU" sz="1400" i="1"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lstStyle/>
          <a:p>
            <a:r>
              <a:rPr lang="ru-RU" b="1" dirty="0" smtClean="0"/>
              <a:t>Александр Сергеевич Пушкин</a:t>
            </a:r>
            <a:endParaRPr lang="ru-RU" b="1" dirty="0"/>
          </a:p>
        </p:txBody>
      </p:sp>
      <p:sp>
        <p:nvSpPr>
          <p:cNvPr id="3" name="Содержимое 2"/>
          <p:cNvSpPr>
            <a:spLocks noGrp="1"/>
          </p:cNvSpPr>
          <p:nvPr>
            <p:ph idx="1"/>
          </p:nvPr>
        </p:nvSpPr>
        <p:spPr>
          <a:xfrm>
            <a:off x="0" y="1124744"/>
            <a:ext cx="5508104" cy="5616624"/>
          </a:xfrm>
        </p:spPr>
        <p:txBody>
          <a:bodyPr>
            <a:normAutofit fontScale="92500"/>
          </a:bodyPr>
          <a:lstStyle/>
          <a:p>
            <a:pPr indent="0" algn="just">
              <a:lnSpc>
                <a:spcPts val="1700"/>
              </a:lnSpc>
              <a:buNone/>
            </a:pPr>
            <a:r>
              <a:rPr lang="ru-RU" sz="2000" b="1" dirty="0" smtClean="0"/>
              <a:t>Александр Сергеевич Пушкин (</a:t>
            </a:r>
            <a:r>
              <a:rPr lang="ru-RU" sz="2000" b="1" dirty="0" smtClean="0"/>
              <a:t>6 июня 1799 г</a:t>
            </a:r>
            <a:r>
              <a:rPr lang="ru-RU" sz="2000" b="1" dirty="0" smtClean="0"/>
              <a:t>. – 10 </a:t>
            </a:r>
            <a:r>
              <a:rPr lang="ru-RU" sz="2000" b="1" dirty="0" smtClean="0"/>
              <a:t>февраля 1837 г</a:t>
            </a:r>
            <a:r>
              <a:rPr lang="ru-RU" sz="2000" b="1" dirty="0" smtClean="0"/>
              <a:t>.) </a:t>
            </a:r>
            <a:r>
              <a:rPr lang="ru-RU" sz="2000" dirty="0" smtClean="0"/>
              <a:t>– русский </a:t>
            </a:r>
            <a:r>
              <a:rPr lang="ru-RU" sz="2000" dirty="0" smtClean="0"/>
              <a:t>поэт, драматург и прозаик, заложивший основы русского реалистического направления, литературный критик и теоретик литературы, историк, публицист, журналист</a:t>
            </a:r>
            <a:r>
              <a:rPr lang="ru-RU" sz="2000" dirty="0" smtClean="0"/>
              <a:t>.</a:t>
            </a:r>
            <a:r>
              <a:rPr lang="ru-RU" sz="2000" dirty="0" smtClean="0"/>
              <a:t> </a:t>
            </a:r>
            <a:r>
              <a:rPr lang="ru-RU" sz="2000" dirty="0" smtClean="0"/>
              <a:t>Создатель современного русского </a:t>
            </a:r>
            <a:r>
              <a:rPr lang="ru-RU" sz="2000" dirty="0" smtClean="0"/>
              <a:t>литературного языка как основы развития самобытной национальной культуры, воплотивший в своих </a:t>
            </a:r>
            <a:r>
              <a:rPr lang="ru-RU" sz="2000" dirty="0" smtClean="0"/>
              <a:t>сочинениях </a:t>
            </a:r>
            <a:r>
              <a:rPr lang="ru-RU" sz="2000" dirty="0" smtClean="0"/>
              <a:t>ее важнейшие особенности. </a:t>
            </a:r>
            <a:endParaRPr lang="ru-RU" sz="2000" dirty="0" smtClean="0"/>
          </a:p>
          <a:p>
            <a:pPr indent="0" algn="just">
              <a:lnSpc>
                <a:spcPts val="1700"/>
              </a:lnSpc>
              <a:buNone/>
            </a:pPr>
            <a:r>
              <a:rPr lang="ru-RU" sz="2000" dirty="0" smtClean="0"/>
              <a:t>Наследие Пушкина </a:t>
            </a:r>
            <a:r>
              <a:rPr lang="ru-RU" sz="2000" dirty="0" smtClean="0"/>
              <a:t>оказало большое воздействие на </a:t>
            </a:r>
            <a:r>
              <a:rPr lang="ru-RU" sz="2000" dirty="0" smtClean="0"/>
              <a:t>русскую </a:t>
            </a:r>
            <a:r>
              <a:rPr lang="ru-RU" sz="2000" dirty="0" smtClean="0"/>
              <a:t>философскую мысль XIX-XX вв., темы </a:t>
            </a:r>
            <a:r>
              <a:rPr lang="ru-RU" sz="2000" dirty="0" smtClean="0"/>
              <a:t>которой </a:t>
            </a:r>
            <a:r>
              <a:rPr lang="ru-RU" sz="2000" dirty="0" smtClean="0"/>
              <a:t>были во многом развитием пушкинского понимания человека, его свободы и творчества, философии </a:t>
            </a:r>
            <a:r>
              <a:rPr lang="ru-RU" sz="2000" dirty="0" smtClean="0"/>
              <a:t>русской </a:t>
            </a:r>
            <a:r>
              <a:rPr lang="ru-RU" sz="2000" dirty="0" smtClean="0"/>
              <a:t>истории и культуры</a:t>
            </a:r>
            <a:r>
              <a:rPr lang="ru-RU" sz="2000" dirty="0" smtClean="0"/>
              <a:t>. </a:t>
            </a:r>
          </a:p>
          <a:p>
            <a:pPr indent="0" algn="just">
              <a:lnSpc>
                <a:spcPts val="1700"/>
              </a:lnSpc>
              <a:buNone/>
            </a:pPr>
            <a:r>
              <a:rPr lang="ru-RU" sz="2000" dirty="0" smtClean="0"/>
              <a:t>Драматургия </a:t>
            </a:r>
            <a:r>
              <a:rPr lang="ru-RU" sz="2000" dirty="0" smtClean="0"/>
              <a:t>А. С. Пушкина оказала значительное влияние на становление русской школы сценического реализма. Он впервые поставил вопрос о литературной критике как науке. Его исторические труды, опиравшиеся на объективный анализ фактов и их осмысление в свете общих закономерностей исторического процесса, расчищали дорогу для развития прогрессивной русской историографии.</a:t>
            </a:r>
          </a:p>
        </p:txBody>
      </p:sp>
      <p:pic>
        <p:nvPicPr>
          <p:cNvPr id="4" name="Рисунок 3" descr="Пушкин.PNG"/>
          <p:cNvPicPr>
            <a:picLocks noChangeAspect="1"/>
          </p:cNvPicPr>
          <p:nvPr/>
        </p:nvPicPr>
        <p:blipFill>
          <a:blip r:embed="rId2" cstate="print"/>
          <a:srcRect l="5327"/>
          <a:stretch>
            <a:fillRect/>
          </a:stretch>
        </p:blipFill>
        <p:spPr>
          <a:xfrm>
            <a:off x="5508104" y="1124744"/>
            <a:ext cx="3482777" cy="4221088"/>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Тольятти</a:t>
            </a:r>
            <a:endParaRPr lang="ru-RU" b="1" dirty="0"/>
          </a:p>
        </p:txBody>
      </p:sp>
      <p:pic>
        <p:nvPicPr>
          <p:cNvPr id="4" name="Содержимое 3" descr="Тольятти город.PNG"/>
          <p:cNvPicPr>
            <a:picLocks noGrp="1" noChangeAspect="1"/>
          </p:cNvPicPr>
          <p:nvPr>
            <p:ph idx="1"/>
          </p:nvPr>
        </p:nvPicPr>
        <p:blipFill>
          <a:blip r:embed="rId2" cstate="print"/>
          <a:stretch>
            <a:fillRect/>
          </a:stretch>
        </p:blipFill>
        <p:spPr>
          <a:xfrm>
            <a:off x="891687" y="1412776"/>
            <a:ext cx="7360627" cy="4898838"/>
          </a:xfr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Тольятти</a:t>
            </a:r>
            <a:endParaRPr lang="ru-RU" b="1" dirty="0"/>
          </a:p>
        </p:txBody>
      </p:sp>
      <p:sp>
        <p:nvSpPr>
          <p:cNvPr id="3" name="Содержимое 2"/>
          <p:cNvSpPr>
            <a:spLocks noGrp="1"/>
          </p:cNvSpPr>
          <p:nvPr>
            <p:ph idx="1"/>
          </p:nvPr>
        </p:nvSpPr>
        <p:spPr/>
        <p:txBody>
          <a:bodyPr>
            <a:normAutofit/>
          </a:bodyPr>
          <a:lstStyle/>
          <a:p>
            <a:pPr indent="0" algn="just">
              <a:buNone/>
            </a:pPr>
            <a:r>
              <a:rPr lang="ru-RU" sz="2000" b="1" dirty="0" smtClean="0"/>
              <a:t>Тольятти</a:t>
            </a:r>
            <a:r>
              <a:rPr lang="ru-RU" sz="2000" dirty="0" smtClean="0"/>
              <a:t> – город</a:t>
            </a:r>
            <a:r>
              <a:rPr lang="ru-RU" sz="2000" dirty="0" smtClean="0"/>
              <a:t>, </a:t>
            </a:r>
            <a:r>
              <a:rPr lang="ru-RU" sz="2000" dirty="0" smtClean="0"/>
              <a:t>районный центр, </a:t>
            </a:r>
            <a:r>
              <a:rPr lang="ru-RU" sz="2000" dirty="0" smtClean="0"/>
              <a:t>Самарская </a:t>
            </a:r>
            <a:r>
              <a:rPr lang="ru-RU" sz="2000" dirty="0" smtClean="0"/>
              <a:t>область. </a:t>
            </a:r>
            <a:r>
              <a:rPr lang="ru-RU" sz="2000" dirty="0" smtClean="0"/>
              <a:t>Основан в 1737 г. как укрепленный пункт на берегу Волги и получил название </a:t>
            </a:r>
            <a:r>
              <a:rPr lang="ru-RU" sz="2000" dirty="0" smtClean="0"/>
              <a:t>Ставрополь; </a:t>
            </a:r>
            <a:r>
              <a:rPr lang="ru-RU" sz="2000" dirty="0" smtClean="0"/>
              <a:t>в 1780 г. утвержден городом. В ряде источников указывается как </a:t>
            </a:r>
            <a:r>
              <a:rPr lang="ru-RU" sz="2000" dirty="0" smtClean="0"/>
              <a:t>Ставрополь-на-Волге </a:t>
            </a:r>
            <a:r>
              <a:rPr lang="ru-RU" sz="2000" dirty="0" smtClean="0"/>
              <a:t>для отличия </a:t>
            </a:r>
            <a:r>
              <a:rPr lang="ru-RU" sz="2000" dirty="0" smtClean="0"/>
              <a:t>от </a:t>
            </a:r>
            <a:r>
              <a:rPr lang="ru-RU" sz="2000" dirty="0" smtClean="0"/>
              <a:t>Ставрополя, находящегося в Предкавказье. В 1964 г. переименован в Тольятти в честь деятеля </a:t>
            </a:r>
            <a:r>
              <a:rPr lang="ru-RU" sz="2000" dirty="0" smtClean="0"/>
              <a:t>Коммунистического интернационала </a:t>
            </a:r>
            <a:r>
              <a:rPr lang="ru-RU" sz="2000" dirty="0" smtClean="0"/>
              <a:t>и </a:t>
            </a:r>
            <a:r>
              <a:rPr lang="ru-RU" sz="2000" dirty="0" smtClean="0"/>
              <a:t>итальянской коммунистической партии Пальмиро Тольятти. </a:t>
            </a:r>
          </a:p>
          <a:p>
            <a:pPr indent="0" algn="just">
              <a:buNone/>
            </a:pPr>
            <a:r>
              <a:rPr lang="ru-RU" sz="1800" i="1" dirty="0" smtClean="0">
                <a:solidFill>
                  <a:schemeClr val="tx1">
                    <a:lumMod val="75000"/>
                    <a:lumOff val="25000"/>
                  </a:schemeClr>
                </a:solidFill>
              </a:rPr>
              <a:t>«Географические названия мира: Топонимический словарь». Е. М. Поспелов, 2002 г.</a:t>
            </a:r>
          </a:p>
          <a:p>
            <a:pPr indent="0" algn="just">
              <a:buNone/>
            </a:pPr>
            <a:endParaRPr lang="ru-RU" sz="2000" dirty="0" smtClean="0"/>
          </a:p>
          <a:p>
            <a:pPr indent="0" algn="just">
              <a:buNone/>
            </a:pPr>
            <a:endParaRPr lang="ru-RU" sz="20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Тольятти</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395536" y="1600200"/>
            <a:ext cx="4536504" cy="4525963"/>
          </a:xfrm>
        </p:spPr>
        <p:txBody>
          <a:bodyPr>
            <a:normAutofit/>
          </a:bodyPr>
          <a:lstStyle/>
          <a:p>
            <a:pPr indent="0" algn="just">
              <a:buNone/>
            </a:pPr>
            <a:r>
              <a:rPr lang="ru-RU" sz="2000" dirty="0" smtClean="0"/>
              <a:t>Первоначальное название города, Ставрополь, переводится с греческого как «город креста».</a:t>
            </a:r>
          </a:p>
          <a:p>
            <a:pPr indent="0" algn="just">
              <a:buNone/>
            </a:pPr>
            <a:r>
              <a:rPr lang="ru-RU" sz="2000" dirty="0" smtClean="0"/>
              <a:t>В 1964 году город переименовывают в честь итальянского коммуниста Пальмиро Тольятти.</a:t>
            </a:r>
            <a:endParaRPr lang="ru-RU" sz="2000" dirty="0"/>
          </a:p>
        </p:txBody>
      </p:sp>
      <p:pic>
        <p:nvPicPr>
          <p:cNvPr id="4" name="Рисунок 3" descr="Тольятти памятник.PNG"/>
          <p:cNvPicPr>
            <a:picLocks noChangeAspect="1"/>
          </p:cNvPicPr>
          <p:nvPr/>
        </p:nvPicPr>
        <p:blipFill>
          <a:blip r:embed="rId2" cstate="print"/>
          <a:srcRect t="4503" b="2431"/>
          <a:stretch>
            <a:fillRect/>
          </a:stretch>
        </p:blipFill>
        <p:spPr>
          <a:xfrm>
            <a:off x="5580112" y="1772816"/>
            <a:ext cx="3047601" cy="4464496"/>
          </a:xfrm>
          <a:prstGeom prst="rect">
            <a:avLst/>
          </a:prstGeom>
        </p:spPr>
      </p:pic>
      <p:sp>
        <p:nvSpPr>
          <p:cNvPr id="5" name="TextBox 4"/>
          <p:cNvSpPr txBox="1"/>
          <p:nvPr/>
        </p:nvSpPr>
        <p:spPr>
          <a:xfrm>
            <a:off x="5436096" y="6237312"/>
            <a:ext cx="4104456" cy="307777"/>
          </a:xfrm>
          <a:prstGeom prst="rect">
            <a:avLst/>
          </a:prstGeom>
          <a:noFill/>
        </p:spPr>
        <p:txBody>
          <a:bodyPr wrap="square" rtlCol="0">
            <a:spAutoFit/>
          </a:bodyPr>
          <a:lstStyle/>
          <a:p>
            <a:r>
              <a:rPr lang="ru-RU" sz="1400" i="1" dirty="0" smtClean="0"/>
              <a:t>Памятник </a:t>
            </a:r>
            <a:r>
              <a:rPr lang="ru-RU" sz="1400" i="1" dirty="0" smtClean="0"/>
              <a:t>П. Тольятти </a:t>
            </a:r>
            <a:r>
              <a:rPr lang="ru-RU" sz="1400" i="1" dirty="0" smtClean="0"/>
              <a:t>в </a:t>
            </a:r>
            <a:r>
              <a:rPr lang="ru-RU" sz="1400" i="1" dirty="0" smtClean="0"/>
              <a:t>г. </a:t>
            </a:r>
            <a:r>
              <a:rPr lang="ru-RU" sz="1400" i="1" dirty="0" smtClean="0"/>
              <a:t>Тольятти</a:t>
            </a:r>
            <a:endParaRPr lang="ru-RU" sz="1400" i="1"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Пальмиро Тольятти</a:t>
            </a:r>
            <a:endParaRPr lang="ru-RU" b="1" dirty="0"/>
          </a:p>
        </p:txBody>
      </p:sp>
      <p:sp>
        <p:nvSpPr>
          <p:cNvPr id="3" name="Содержимое 2"/>
          <p:cNvSpPr>
            <a:spLocks noGrp="1"/>
          </p:cNvSpPr>
          <p:nvPr>
            <p:ph idx="1"/>
          </p:nvPr>
        </p:nvSpPr>
        <p:spPr>
          <a:xfrm>
            <a:off x="0" y="1340768"/>
            <a:ext cx="5580112" cy="5256584"/>
          </a:xfrm>
        </p:spPr>
        <p:txBody>
          <a:bodyPr>
            <a:normAutofit/>
          </a:bodyPr>
          <a:lstStyle/>
          <a:p>
            <a:pPr indent="0" algn="just">
              <a:buNone/>
            </a:pPr>
            <a:r>
              <a:rPr lang="ru-RU" sz="2000" b="1" dirty="0" smtClean="0"/>
              <a:t>Пальмиро Тольятти (</a:t>
            </a:r>
            <a:r>
              <a:rPr lang="ru-RU" sz="2000" b="1" dirty="0" smtClean="0"/>
              <a:t>26 марта 1893 г</a:t>
            </a:r>
            <a:r>
              <a:rPr lang="ru-RU" sz="2000" b="1" dirty="0" smtClean="0"/>
              <a:t>. – </a:t>
            </a:r>
            <a:r>
              <a:rPr lang="ru-RU" sz="2000" b="1" dirty="0" smtClean="0"/>
              <a:t>21 августа 1964 г</a:t>
            </a:r>
            <a:r>
              <a:rPr lang="ru-RU" sz="2000" b="1" dirty="0" smtClean="0"/>
              <a:t>.) </a:t>
            </a:r>
            <a:r>
              <a:rPr lang="ru-RU" sz="2000" dirty="0" smtClean="0"/>
              <a:t>– </a:t>
            </a:r>
            <a:r>
              <a:rPr lang="ru-RU" sz="2000" dirty="0" smtClean="0"/>
              <a:t>деятель итальянского коммунистического и международного рабочего </a:t>
            </a:r>
            <a:r>
              <a:rPr lang="ru-RU" sz="2000" dirty="0" smtClean="0"/>
              <a:t>движения, </a:t>
            </a:r>
            <a:r>
              <a:rPr lang="ru-RU" sz="2000" dirty="0" smtClean="0"/>
              <a:t>один из основателей Итальянской </a:t>
            </a:r>
            <a:r>
              <a:rPr lang="ru-RU" sz="2000" dirty="0" smtClean="0"/>
              <a:t>коммунистической </a:t>
            </a:r>
            <a:r>
              <a:rPr lang="ru-RU" sz="2000" dirty="0" smtClean="0"/>
              <a:t>партии (ИКП), </a:t>
            </a:r>
            <a:r>
              <a:rPr lang="ru-RU" sz="2000" dirty="0" smtClean="0"/>
              <a:t>генеральный </a:t>
            </a:r>
            <a:r>
              <a:rPr lang="ru-RU" sz="2000" dirty="0" smtClean="0"/>
              <a:t>секретарь </a:t>
            </a:r>
            <a:r>
              <a:rPr lang="ru-RU" sz="2000" dirty="0" smtClean="0"/>
              <a:t>ИКП.</a:t>
            </a:r>
          </a:p>
          <a:p>
            <a:pPr indent="0" algn="just">
              <a:buNone/>
            </a:pPr>
            <a:r>
              <a:rPr lang="ru-RU" sz="2000" dirty="0" smtClean="0"/>
              <a:t>В период второй мировой войны </a:t>
            </a:r>
            <a:r>
              <a:rPr lang="ru-RU" sz="2000" dirty="0" smtClean="0"/>
              <a:t>Тольятти, </a:t>
            </a:r>
            <a:r>
              <a:rPr lang="ru-RU" sz="2000" dirty="0" smtClean="0"/>
              <a:t>находясь в </a:t>
            </a:r>
            <a:r>
              <a:rPr lang="ru-RU" sz="2000" dirty="0" smtClean="0"/>
              <a:t>СССР, </a:t>
            </a:r>
            <a:r>
              <a:rPr lang="ru-RU" sz="2000" dirty="0" smtClean="0"/>
              <a:t>ведет </a:t>
            </a:r>
            <a:r>
              <a:rPr lang="ru-RU" sz="2000" dirty="0" smtClean="0"/>
              <a:t>антифашистскую </a:t>
            </a:r>
            <a:r>
              <a:rPr lang="ru-RU" sz="2000" dirty="0" smtClean="0"/>
              <a:t>пропаганду, обращаясь с призывами к </a:t>
            </a:r>
            <a:r>
              <a:rPr lang="ru-RU" sz="2000" dirty="0" smtClean="0"/>
              <a:t>итальянскому </a:t>
            </a:r>
            <a:r>
              <a:rPr lang="ru-RU" sz="2000" dirty="0" smtClean="0"/>
              <a:t>народу сплотиться для борьбы против фашизма. </a:t>
            </a:r>
            <a:r>
              <a:rPr lang="ru-RU" sz="2000" dirty="0" smtClean="0"/>
              <a:t>Тольятти </a:t>
            </a:r>
            <a:r>
              <a:rPr lang="ru-RU" sz="2000" dirty="0" smtClean="0"/>
              <a:t>– один из вдохновителей и руководителей </a:t>
            </a:r>
            <a:r>
              <a:rPr lang="ru-RU" sz="2000" dirty="0" smtClean="0"/>
              <a:t>итальянского </a:t>
            </a:r>
            <a:r>
              <a:rPr lang="ru-RU" sz="2000" dirty="0" smtClean="0"/>
              <a:t>Движения Сопротивления, инициатор единого </a:t>
            </a:r>
            <a:r>
              <a:rPr lang="ru-RU" sz="2000" dirty="0" smtClean="0"/>
              <a:t>национального </a:t>
            </a:r>
            <a:r>
              <a:rPr lang="ru-RU" sz="2000" dirty="0" smtClean="0"/>
              <a:t>фронта борьбы против фашизма, приведшей к установлению в стране </a:t>
            </a:r>
            <a:r>
              <a:rPr lang="ru-RU" sz="2000" dirty="0" smtClean="0"/>
              <a:t>демократической </a:t>
            </a:r>
            <a:r>
              <a:rPr lang="ru-RU" sz="2000" dirty="0" smtClean="0"/>
              <a:t>республики.</a:t>
            </a:r>
            <a:endParaRPr lang="ru-RU" sz="2000" dirty="0"/>
          </a:p>
        </p:txBody>
      </p:sp>
      <p:pic>
        <p:nvPicPr>
          <p:cNvPr id="4" name="Рисунок 3" descr="Тольятти Пальмиро.PNG"/>
          <p:cNvPicPr>
            <a:picLocks noChangeAspect="1"/>
          </p:cNvPicPr>
          <p:nvPr/>
        </p:nvPicPr>
        <p:blipFill>
          <a:blip r:embed="rId2" cstate="print"/>
          <a:stretch>
            <a:fillRect/>
          </a:stretch>
        </p:blipFill>
        <p:spPr>
          <a:xfrm>
            <a:off x="5724128" y="1412776"/>
            <a:ext cx="3239643" cy="4365104"/>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Ульяновск</a:t>
            </a:r>
            <a:endParaRPr lang="ru-RU" b="1" dirty="0"/>
          </a:p>
        </p:txBody>
      </p:sp>
      <p:pic>
        <p:nvPicPr>
          <p:cNvPr id="4" name="Содержимое 3" descr="Ульяновск город.PNG"/>
          <p:cNvPicPr>
            <a:picLocks noGrp="1" noChangeAspect="1"/>
          </p:cNvPicPr>
          <p:nvPr>
            <p:ph idx="1"/>
          </p:nvPr>
        </p:nvPicPr>
        <p:blipFill>
          <a:blip r:embed="rId2" cstate="print"/>
          <a:stretch>
            <a:fillRect/>
          </a:stretch>
        </p:blipFill>
        <p:spPr>
          <a:xfrm>
            <a:off x="697740" y="1412776"/>
            <a:ext cx="7748520" cy="4896544"/>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lstStyle/>
          <a:p>
            <a:r>
              <a:rPr lang="ru-RU" b="1" dirty="0" smtClean="0"/>
              <a:t>Будённовск</a:t>
            </a:r>
            <a:endParaRPr lang="ru-RU" b="1" dirty="0"/>
          </a:p>
        </p:txBody>
      </p:sp>
      <p:sp>
        <p:nvSpPr>
          <p:cNvPr id="3" name="Содержимое 2"/>
          <p:cNvSpPr>
            <a:spLocks noGrp="1"/>
          </p:cNvSpPr>
          <p:nvPr>
            <p:ph idx="1"/>
          </p:nvPr>
        </p:nvSpPr>
        <p:spPr>
          <a:xfrm>
            <a:off x="179512" y="980728"/>
            <a:ext cx="8784976" cy="5688632"/>
          </a:xfrm>
        </p:spPr>
        <p:txBody>
          <a:bodyPr>
            <a:noAutofit/>
          </a:bodyPr>
          <a:lstStyle/>
          <a:p>
            <a:pPr indent="0" algn="just">
              <a:buNone/>
            </a:pPr>
            <a:r>
              <a:rPr lang="ru-RU" sz="1800" dirty="0" smtClean="0"/>
              <a:t>Будённовск – город в Российской Федерации, Ставропольский край, расположен в Предкавказье. </a:t>
            </a:r>
          </a:p>
          <a:p>
            <a:pPr indent="0" algn="just">
              <a:buNone/>
            </a:pPr>
            <a:r>
              <a:rPr lang="ru-RU" sz="1800" dirty="0" smtClean="0"/>
              <a:t>В </a:t>
            </a:r>
            <a:r>
              <a:rPr lang="en-US" sz="1800" dirty="0" smtClean="0"/>
              <a:t>XIII</a:t>
            </a:r>
            <a:r>
              <a:rPr lang="ru-RU" sz="1800" dirty="0" smtClean="0"/>
              <a:t> – </a:t>
            </a:r>
            <a:r>
              <a:rPr lang="en-US" sz="1800" dirty="0" smtClean="0"/>
              <a:t>XVI</a:t>
            </a:r>
            <a:r>
              <a:rPr lang="ru-RU" sz="1800" dirty="0" smtClean="0"/>
              <a:t> вв. на месте современного города существовал татаро-монгольский город Маджар на торговом</a:t>
            </a:r>
            <a:r>
              <a:rPr lang="en-US" sz="1800" dirty="0" smtClean="0"/>
              <a:t> </a:t>
            </a:r>
            <a:r>
              <a:rPr lang="ru-RU" sz="1800" dirty="0" smtClean="0"/>
              <a:t>пути между Европой и Азией. Основан как армянское торгово-ремесленное поселение на месте развалин</a:t>
            </a:r>
            <a:r>
              <a:rPr lang="en-US" sz="1800" dirty="0" smtClean="0"/>
              <a:t> </a:t>
            </a:r>
            <a:r>
              <a:rPr lang="ru-RU" sz="1800" dirty="0" smtClean="0"/>
              <a:t>населенного пункта Старые Мажары, покинутого «за неудобностью положения» переселенцами из</a:t>
            </a:r>
            <a:r>
              <a:rPr lang="en-US" sz="1800" dirty="0" smtClean="0"/>
              <a:t> </a:t>
            </a:r>
            <a:r>
              <a:rPr lang="ru-RU" sz="1800" dirty="0" smtClean="0"/>
              <a:t>Саратовской губернии. В память о покинутой родине армяне дали поселению название Карабаглы</a:t>
            </a:r>
            <a:r>
              <a:rPr lang="en-US" sz="1800" dirty="0" smtClean="0"/>
              <a:t> </a:t>
            </a:r>
            <a:r>
              <a:rPr lang="ru-RU" sz="1800" dirty="0" smtClean="0"/>
              <a:t>(«горные сады»).</a:t>
            </a:r>
            <a:endParaRPr lang="en-US" sz="1800" dirty="0" smtClean="0"/>
          </a:p>
          <a:p>
            <a:pPr indent="0" algn="just">
              <a:buNone/>
            </a:pPr>
            <a:r>
              <a:rPr lang="ru-RU" sz="1800" dirty="0" smtClean="0"/>
              <a:t>В 1799 вышло высочайшее разрешение именовать новое селение городом Святого</a:t>
            </a:r>
            <a:r>
              <a:rPr lang="en-US" sz="1800" dirty="0" smtClean="0"/>
              <a:t> </a:t>
            </a:r>
            <a:r>
              <a:rPr lang="ru-RU" sz="1800" dirty="0" smtClean="0"/>
              <a:t>Креста. Однако, поскольку в 1897 армяне еще составляли 55% населения города, его официальное</a:t>
            </a:r>
            <a:r>
              <a:rPr lang="en-US" sz="1800" dirty="0" smtClean="0"/>
              <a:t> </a:t>
            </a:r>
            <a:r>
              <a:rPr lang="ru-RU" sz="1800" dirty="0" smtClean="0"/>
              <a:t>название вплоть до конца </a:t>
            </a:r>
            <a:r>
              <a:rPr lang="en-US" sz="1800" dirty="0" smtClean="0"/>
              <a:t>XIX</a:t>
            </a:r>
            <a:r>
              <a:rPr lang="ru-RU" sz="1800" dirty="0" smtClean="0"/>
              <a:t> в. обычно сопровождалось и армянским: Святого Креста (Карабаглы). В 1920</a:t>
            </a:r>
            <a:r>
              <a:rPr lang="en-US" sz="1800" dirty="0" smtClean="0"/>
              <a:t> </a:t>
            </a:r>
            <a:r>
              <a:rPr lang="ru-RU" sz="1800" dirty="0" smtClean="0"/>
              <a:t>название Святого Креста заменили на Прикумск по расположению города на р. Кума. В 1935 в связи с 15-летием захвата Ставрополя красными войсками был переименован в Буденновск по фамилии</a:t>
            </a:r>
            <a:r>
              <a:rPr lang="en-US" sz="1800" dirty="0" smtClean="0"/>
              <a:t> </a:t>
            </a:r>
            <a:r>
              <a:rPr lang="ru-RU" sz="1800" dirty="0" smtClean="0"/>
              <a:t>выдающегося советского военного деятеля С. М. Буденного. В 1957 городу было возвращено название Прикумск, но в 1973 город снова переименовали в</a:t>
            </a:r>
            <a:r>
              <a:rPr lang="en-US" sz="1800" dirty="0" smtClean="0"/>
              <a:t> </a:t>
            </a:r>
            <a:r>
              <a:rPr lang="ru-RU" sz="1800" dirty="0" smtClean="0"/>
              <a:t>Будённовск. </a:t>
            </a:r>
            <a:endParaRPr lang="en-US" sz="1800" dirty="0" smtClean="0"/>
          </a:p>
          <a:p>
            <a:pPr indent="0" algn="just">
              <a:buNone/>
            </a:pPr>
            <a:r>
              <a:rPr lang="ru-RU" sz="1800" i="1" dirty="0" smtClean="0">
                <a:solidFill>
                  <a:schemeClr val="tx1">
                    <a:lumMod val="75000"/>
                    <a:lumOff val="25000"/>
                  </a:schemeClr>
                </a:solidFill>
              </a:rPr>
              <a:t>Большой Российский энциклопедический словарь, 2009 г.</a:t>
            </a:r>
          </a:p>
          <a:p>
            <a:pPr indent="0" algn="just">
              <a:buNone/>
            </a:pPr>
            <a:endParaRPr lang="en-US" sz="2000" dirty="0" smtClean="0"/>
          </a:p>
          <a:p>
            <a:pPr indent="0" algn="just">
              <a:buNone/>
            </a:pPr>
            <a:endParaRPr lang="ru-RU" sz="20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Ульяновск</a:t>
            </a:r>
            <a:endParaRPr lang="ru-RU" b="1" dirty="0"/>
          </a:p>
        </p:txBody>
      </p:sp>
      <p:sp>
        <p:nvSpPr>
          <p:cNvPr id="3" name="Содержимое 2"/>
          <p:cNvSpPr>
            <a:spLocks noGrp="1"/>
          </p:cNvSpPr>
          <p:nvPr>
            <p:ph idx="1"/>
          </p:nvPr>
        </p:nvSpPr>
        <p:spPr>
          <a:xfrm>
            <a:off x="457200" y="1340768"/>
            <a:ext cx="8229600" cy="5256584"/>
          </a:xfrm>
        </p:spPr>
        <p:txBody>
          <a:bodyPr>
            <a:normAutofit fontScale="92500" lnSpcReduction="20000"/>
          </a:bodyPr>
          <a:lstStyle/>
          <a:p>
            <a:pPr indent="0" algn="just">
              <a:buNone/>
            </a:pPr>
            <a:r>
              <a:rPr lang="ru-RU" sz="2200" b="1" dirty="0" smtClean="0"/>
              <a:t>Ульяновск</a:t>
            </a:r>
            <a:r>
              <a:rPr lang="ru-RU" sz="2200" dirty="0" smtClean="0"/>
              <a:t> </a:t>
            </a:r>
            <a:r>
              <a:rPr lang="ru-RU" sz="2200" dirty="0" smtClean="0"/>
              <a:t>– центр </a:t>
            </a:r>
            <a:r>
              <a:rPr lang="ru-RU" sz="2200" dirty="0" smtClean="0"/>
              <a:t>Ульяновской области, в 893 км к востоку от Москвы. Расположен на Приволжской возвышенности, на берегах </a:t>
            </a:r>
            <a:r>
              <a:rPr lang="ru-RU" sz="2200" dirty="0" smtClean="0"/>
              <a:t>рек Волга (Куйбышевское </a:t>
            </a:r>
            <a:r>
              <a:rPr lang="ru-RU" sz="2200" dirty="0" smtClean="0"/>
              <a:t>водохранилище) и </a:t>
            </a:r>
            <a:r>
              <a:rPr lang="ru-RU" sz="2200" dirty="0" smtClean="0"/>
              <a:t>Свияга. </a:t>
            </a:r>
            <a:endParaRPr lang="ru-RU" sz="2200" dirty="0" smtClean="0"/>
          </a:p>
          <a:p>
            <a:pPr indent="0" algn="just">
              <a:buNone/>
            </a:pPr>
            <a:r>
              <a:rPr lang="ru-RU" sz="2200" dirty="0" smtClean="0"/>
              <a:t>Основан в 1648 как крепость Синбирск (с конца XVIII в. — Симбирск). В 1670 осаждался отрядами Степана Разина. В 1773 и 1774 в Синбирском остроге под стражей содержался Емельян Пугачёв. С 1708 в Казанской губернии, в 1717 в Астраханской, в 1728 снова в Казанской губернии. С 1780 центр Симбирского наместничества (с 1796 — губернии). В XIX в. один из крупных центров торговли хлебом, рыбой, скотом, лесом </a:t>
            </a:r>
            <a:r>
              <a:rPr lang="ru-RU" sz="2200" dirty="0" smtClean="0"/>
              <a:t>в Поволжье. </a:t>
            </a:r>
            <a:r>
              <a:rPr lang="ru-RU" sz="2200" dirty="0" smtClean="0"/>
              <a:t>В 1898 был соединён железной дорогой с Инзой, в начале ХХ в. — с Бугульмой. В 1924 переименован в Ульяновск. С 1928 входил в Средневолжскую область (затем — край), с 1936 — в Куйбышевскую область. С 1943 центр Ульяновской области.</a:t>
            </a:r>
          </a:p>
          <a:p>
            <a:pPr indent="0" algn="just">
              <a:buNone/>
            </a:pPr>
            <a:r>
              <a:rPr lang="ru-RU" sz="2200" dirty="0" smtClean="0"/>
              <a:t>В </a:t>
            </a:r>
            <a:r>
              <a:rPr lang="ru-RU" sz="2200" dirty="0" smtClean="0"/>
              <a:t>Ульяновске наиболее </a:t>
            </a:r>
            <a:r>
              <a:rPr lang="ru-RU" sz="2200" dirty="0" smtClean="0"/>
              <a:t>развиты машиностроение и металлообработка. </a:t>
            </a:r>
            <a:endParaRPr lang="ru-RU" sz="2200" dirty="0" smtClean="0"/>
          </a:p>
          <a:p>
            <a:pPr indent="0" algn="just">
              <a:buNone/>
            </a:pPr>
            <a:r>
              <a:rPr lang="ru-RU" sz="1900" i="1" dirty="0" smtClean="0">
                <a:solidFill>
                  <a:schemeClr val="tx1">
                    <a:lumMod val="75000"/>
                    <a:lumOff val="25000"/>
                  </a:schemeClr>
                </a:solidFill>
              </a:rPr>
              <a:t>Словарь «География России» под ред. А. П. Горкина, 1998 г</a:t>
            </a:r>
            <a:r>
              <a:rPr lang="ru-RU" sz="1900" i="1" dirty="0" smtClean="0">
                <a:solidFill>
                  <a:schemeClr val="tx1">
                    <a:lumMod val="75000"/>
                    <a:lumOff val="25000"/>
                  </a:schemeClr>
                </a:solidFill>
              </a:rPr>
              <a:t>.</a:t>
            </a:r>
          </a:p>
          <a:p>
            <a:pPr indent="0" algn="just">
              <a:buNone/>
            </a:pPr>
            <a:r>
              <a:rPr lang="ru-RU" sz="2000" dirty="0" smtClean="0"/>
              <a:t/>
            </a:r>
            <a:br>
              <a:rPr lang="ru-RU" sz="2000" dirty="0" smtClean="0"/>
            </a:br>
            <a:endParaRPr lang="ru-RU" sz="2000" dirty="0" smtClean="0"/>
          </a:p>
          <a:p>
            <a:pPr indent="0" algn="just">
              <a:buNone/>
            </a:pPr>
            <a:endParaRPr lang="ru-RU" sz="2000"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Ульяновск</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0" y="1484784"/>
            <a:ext cx="5292080" cy="5373216"/>
          </a:xfrm>
        </p:spPr>
        <p:txBody>
          <a:bodyPr>
            <a:normAutofit/>
          </a:bodyPr>
          <a:lstStyle/>
          <a:p>
            <a:pPr indent="0" algn="just">
              <a:lnSpc>
                <a:spcPts val="2000"/>
              </a:lnSpc>
              <a:buNone/>
            </a:pPr>
            <a:r>
              <a:rPr lang="ru-RU" sz="2000" dirty="0" smtClean="0"/>
              <a:t>Название </a:t>
            </a:r>
            <a:r>
              <a:rPr lang="ru-RU" sz="2000" dirty="0" smtClean="0"/>
              <a:t>города </a:t>
            </a:r>
            <a:r>
              <a:rPr lang="ru-RU" sz="2000" dirty="0" smtClean="0"/>
              <a:t>по расположению в местности Синбирские горы, получившей название от Синбирского </a:t>
            </a:r>
            <a:r>
              <a:rPr lang="ru-RU" sz="2000" dirty="0" smtClean="0"/>
              <a:t>городища. </a:t>
            </a:r>
            <a:r>
              <a:rPr lang="ru-RU" sz="2000" dirty="0" smtClean="0"/>
              <a:t>В основе его названия предполагается имя </a:t>
            </a:r>
            <a:r>
              <a:rPr lang="ru-RU" sz="2000" dirty="0" smtClean="0"/>
              <a:t>татарского князя Синбира </a:t>
            </a:r>
            <a:r>
              <a:rPr lang="ru-RU" sz="2000" dirty="0" smtClean="0"/>
              <a:t>времен Золотой Орды или Казанского царства. Но применение суффикса -ск позволяет скорее видеть образование от </a:t>
            </a:r>
            <a:r>
              <a:rPr lang="ru-RU" sz="2000" dirty="0" smtClean="0"/>
              <a:t>нарицательного, возможно</a:t>
            </a:r>
            <a:r>
              <a:rPr lang="ru-RU" sz="2000" dirty="0" smtClean="0"/>
              <a:t>, от этнонима. Название Синбирск употреблялось в грамотах и актах до конца XVIII в., а в народном употреблении сохранялось до конца XIX в. С конца XVIII в. получает </a:t>
            </a:r>
            <a:r>
              <a:rPr lang="ru-RU" sz="2000" dirty="0" smtClean="0"/>
              <a:t>официальное </a:t>
            </a:r>
            <a:r>
              <a:rPr lang="ru-RU" sz="2000" dirty="0" smtClean="0"/>
              <a:t>признание форма Симбирск. В 1924 г. город переименован в Ульяновск по фамилии местного уроженца В. И. </a:t>
            </a:r>
            <a:r>
              <a:rPr lang="ru-RU" sz="2000" dirty="0" smtClean="0"/>
              <a:t>Ульянова-Ленина.</a:t>
            </a:r>
          </a:p>
          <a:p>
            <a:pPr indent="0" algn="just">
              <a:lnSpc>
                <a:spcPts val="2000"/>
              </a:lnSpc>
              <a:buNone/>
            </a:pPr>
            <a:r>
              <a:rPr lang="ru-RU" sz="1800" i="1" dirty="0" smtClean="0">
                <a:solidFill>
                  <a:schemeClr val="tx1">
                    <a:lumMod val="75000"/>
                    <a:lumOff val="25000"/>
                  </a:schemeClr>
                </a:solidFill>
              </a:rPr>
              <a:t>«Географические названия мира: Топонимический словарь». Е. М. Поспелов, 2002 г.</a:t>
            </a:r>
          </a:p>
          <a:p>
            <a:pPr indent="0" algn="just">
              <a:lnSpc>
                <a:spcPts val="2000"/>
              </a:lnSpc>
              <a:buNone/>
            </a:pPr>
            <a:endParaRPr lang="ru-RU" sz="2000" dirty="0"/>
          </a:p>
        </p:txBody>
      </p:sp>
      <p:pic>
        <p:nvPicPr>
          <p:cNvPr id="4" name="Рисунок 3" descr="Ульяновск памятник.PNG"/>
          <p:cNvPicPr>
            <a:picLocks noChangeAspect="1"/>
          </p:cNvPicPr>
          <p:nvPr/>
        </p:nvPicPr>
        <p:blipFill>
          <a:blip r:embed="rId2" cstate="print"/>
          <a:srcRect l="9276" t="7182" b="8072"/>
          <a:stretch>
            <a:fillRect/>
          </a:stretch>
        </p:blipFill>
        <p:spPr>
          <a:xfrm>
            <a:off x="5436096" y="1556792"/>
            <a:ext cx="3521334" cy="4248472"/>
          </a:xfrm>
          <a:prstGeom prst="rect">
            <a:avLst/>
          </a:prstGeom>
        </p:spPr>
      </p:pic>
      <p:sp>
        <p:nvSpPr>
          <p:cNvPr id="5" name="TextBox 4"/>
          <p:cNvSpPr txBox="1"/>
          <p:nvPr/>
        </p:nvSpPr>
        <p:spPr>
          <a:xfrm>
            <a:off x="5436096" y="5877272"/>
            <a:ext cx="4104456" cy="307777"/>
          </a:xfrm>
          <a:prstGeom prst="rect">
            <a:avLst/>
          </a:prstGeom>
          <a:noFill/>
        </p:spPr>
        <p:txBody>
          <a:bodyPr wrap="square" rtlCol="0">
            <a:spAutoFit/>
          </a:bodyPr>
          <a:lstStyle/>
          <a:p>
            <a:r>
              <a:rPr lang="ru-RU" sz="1400" i="1" dirty="0" smtClean="0"/>
              <a:t>Памятник </a:t>
            </a:r>
            <a:r>
              <a:rPr lang="ru-RU" sz="1400" i="1" dirty="0" smtClean="0"/>
              <a:t>В. И. Ленину в </a:t>
            </a:r>
            <a:r>
              <a:rPr lang="ru-RU" sz="1400" i="1" dirty="0" smtClean="0"/>
              <a:t>г. </a:t>
            </a:r>
            <a:r>
              <a:rPr lang="ru-RU" sz="1400" i="1" dirty="0" smtClean="0"/>
              <a:t>Ульяновске</a:t>
            </a:r>
            <a:endParaRPr lang="ru-RU" sz="1400" i="1"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568952" cy="1143000"/>
          </a:xfrm>
        </p:spPr>
        <p:txBody>
          <a:bodyPr>
            <a:normAutofit/>
          </a:bodyPr>
          <a:lstStyle/>
          <a:p>
            <a:r>
              <a:rPr lang="ru-RU" b="1" dirty="0" smtClean="0"/>
              <a:t>Владимир Ильич Ленин(Ульянов)</a:t>
            </a:r>
            <a:endParaRPr lang="ru-RU" b="1" dirty="0"/>
          </a:p>
        </p:txBody>
      </p:sp>
      <p:sp>
        <p:nvSpPr>
          <p:cNvPr id="3" name="Содержимое 2"/>
          <p:cNvSpPr>
            <a:spLocks noGrp="1"/>
          </p:cNvSpPr>
          <p:nvPr>
            <p:ph idx="1"/>
          </p:nvPr>
        </p:nvSpPr>
        <p:spPr>
          <a:xfrm>
            <a:off x="179512" y="1412776"/>
            <a:ext cx="5256584" cy="5256584"/>
          </a:xfrm>
        </p:spPr>
        <p:txBody>
          <a:bodyPr>
            <a:normAutofit fontScale="92500" lnSpcReduction="10000"/>
          </a:bodyPr>
          <a:lstStyle/>
          <a:p>
            <a:pPr indent="0" algn="just">
              <a:buNone/>
            </a:pPr>
            <a:r>
              <a:rPr lang="ru-RU" sz="2000" b="1" dirty="0" smtClean="0"/>
              <a:t>Владимир Ильич Ленин (Ульянов) (</a:t>
            </a:r>
            <a:r>
              <a:rPr lang="ru-RU" sz="2000" b="1" dirty="0" smtClean="0"/>
              <a:t>22 апреля 1870 г</a:t>
            </a:r>
            <a:r>
              <a:rPr lang="ru-RU" sz="2000" b="1" dirty="0" smtClean="0"/>
              <a:t>. – </a:t>
            </a:r>
            <a:r>
              <a:rPr lang="ru-RU" sz="2000" b="1" dirty="0" smtClean="0"/>
              <a:t>21 января 1924 г</a:t>
            </a:r>
            <a:r>
              <a:rPr lang="ru-RU" sz="2000" b="1" dirty="0" smtClean="0"/>
              <a:t>.) </a:t>
            </a:r>
            <a:r>
              <a:rPr lang="ru-RU" sz="2000" dirty="0" smtClean="0"/>
              <a:t>– </a:t>
            </a:r>
            <a:r>
              <a:rPr lang="ru-RU" sz="2000" dirty="0" smtClean="0"/>
              <a:t>русский </a:t>
            </a:r>
            <a:r>
              <a:rPr lang="ru-RU" sz="2000" dirty="0" smtClean="0"/>
              <a:t>революционер, крупный теоретик марксизма, советский политический и государственный деятель, создатель Российской социал-демократической рабочей партии (большевиков), главный организатор и руководитель Октябрьской революции 1917 года в России, первый председатель Совета народных комиссаров РСФСР и Совета народных комиссаров СССР, создатель первого в мировой истории социалистического </a:t>
            </a:r>
            <a:r>
              <a:rPr lang="ru-RU" sz="2000" dirty="0" smtClean="0"/>
              <a:t>государства. Один из значительнейших революционных деятелей в мировой истории.</a:t>
            </a:r>
          </a:p>
          <a:p>
            <a:pPr indent="0" algn="just">
              <a:buNone/>
            </a:pPr>
            <a:r>
              <a:rPr lang="ru-RU" sz="2000" dirty="0" smtClean="0"/>
              <a:t>Марксист, </a:t>
            </a:r>
            <a:r>
              <a:rPr lang="ru-RU" sz="2000" dirty="0" smtClean="0"/>
              <a:t>публицист</a:t>
            </a:r>
            <a:r>
              <a:rPr lang="ru-RU" sz="2000" dirty="0" smtClean="0"/>
              <a:t>, идеолог и создатель Третьего (Коммунистического) интернационала, основатель Союза Советских Социалистических </a:t>
            </a:r>
            <a:r>
              <a:rPr lang="ru-RU" sz="2000" dirty="0" smtClean="0"/>
              <a:t>Республик</a:t>
            </a:r>
            <a:r>
              <a:rPr lang="ru-RU" sz="2000" dirty="0" smtClean="0"/>
              <a:t>. </a:t>
            </a:r>
            <a:endParaRPr lang="ru-RU" sz="2000" dirty="0"/>
          </a:p>
        </p:txBody>
      </p:sp>
      <p:pic>
        <p:nvPicPr>
          <p:cNvPr id="4" name="Рисунок 3" descr="Ульянов Владимир.PNG"/>
          <p:cNvPicPr>
            <a:picLocks noChangeAspect="1"/>
          </p:cNvPicPr>
          <p:nvPr/>
        </p:nvPicPr>
        <p:blipFill>
          <a:blip r:embed="rId2" cstate="print"/>
          <a:stretch>
            <a:fillRect/>
          </a:stretch>
        </p:blipFill>
        <p:spPr>
          <a:xfrm>
            <a:off x="5508104" y="1412776"/>
            <a:ext cx="3495701" cy="4725144"/>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Хабаровск</a:t>
            </a:r>
            <a:endParaRPr lang="ru-RU" b="1" dirty="0"/>
          </a:p>
        </p:txBody>
      </p:sp>
      <p:pic>
        <p:nvPicPr>
          <p:cNvPr id="4" name="Содержимое 3" descr="Хабаровск.jpg"/>
          <p:cNvPicPr>
            <a:picLocks noGrp="1" noChangeAspect="1"/>
          </p:cNvPicPr>
          <p:nvPr>
            <p:ph idx="1"/>
          </p:nvPr>
        </p:nvPicPr>
        <p:blipFill>
          <a:blip r:embed="rId2" cstate="print"/>
          <a:srcRect l="7938" r="7938" b="3908"/>
          <a:stretch>
            <a:fillRect/>
          </a:stretch>
        </p:blipFill>
        <p:spPr>
          <a:xfrm>
            <a:off x="929704" y="1412776"/>
            <a:ext cx="7284593" cy="4680520"/>
          </a:xfr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Хабаровск</a:t>
            </a:r>
            <a:endParaRPr lang="ru-RU" b="1" dirty="0"/>
          </a:p>
        </p:txBody>
      </p:sp>
      <p:sp>
        <p:nvSpPr>
          <p:cNvPr id="3" name="Содержимое 2"/>
          <p:cNvSpPr>
            <a:spLocks noGrp="1"/>
          </p:cNvSpPr>
          <p:nvPr>
            <p:ph idx="1"/>
          </p:nvPr>
        </p:nvSpPr>
        <p:spPr>
          <a:xfrm>
            <a:off x="179512" y="1268760"/>
            <a:ext cx="8507288" cy="5400600"/>
          </a:xfrm>
        </p:spPr>
        <p:txBody>
          <a:bodyPr>
            <a:noAutofit/>
          </a:bodyPr>
          <a:lstStyle/>
          <a:p>
            <a:pPr indent="0" algn="just">
              <a:lnSpc>
                <a:spcPts val="1800"/>
              </a:lnSpc>
              <a:buNone/>
            </a:pPr>
            <a:r>
              <a:rPr lang="ru-RU" sz="2000" b="1" dirty="0" smtClean="0"/>
              <a:t>Хабаровск</a:t>
            </a:r>
            <a:r>
              <a:rPr lang="ru-RU" sz="2000" dirty="0" smtClean="0"/>
              <a:t> – центр </a:t>
            </a:r>
            <a:r>
              <a:rPr lang="ru-RU" sz="2000" dirty="0" smtClean="0"/>
              <a:t>Хабаровского края, в 8533 км к востоку от Москвы. Расположен на Среднеамурской низменности, на правом берегу Амура. Важный транспортный узел Дальнего Востока. </a:t>
            </a:r>
          </a:p>
          <a:p>
            <a:pPr indent="0" algn="just">
              <a:lnSpc>
                <a:spcPts val="1800"/>
              </a:lnSpc>
              <a:buNone/>
            </a:pPr>
            <a:r>
              <a:rPr lang="ru-RU" sz="2000" dirty="0" smtClean="0"/>
              <a:t>Основан в 1858 как военный пост Хабаровка (название в честь русского землепроходца Е. П. Хабарова). С 1880 город Хабаровка, административный центр Приморской области, с 1884 Приамурского генерал-губернаторства. С 1893 город </a:t>
            </a:r>
            <a:r>
              <a:rPr lang="ru-RU" sz="2000" dirty="0" smtClean="0"/>
              <a:t>называется Хабаровск. В</a:t>
            </a:r>
            <a:r>
              <a:rPr lang="ru-RU" sz="2000" dirty="0" smtClean="0"/>
              <a:t> 1872 построен речной порт. В 1897  Хабаровск  соединён железной дорогой с Владивостоком. В конце XIX в. в  </a:t>
            </a:r>
            <a:r>
              <a:rPr lang="ru-RU" sz="2000" dirty="0" smtClean="0"/>
              <a:t>Хабаровске</a:t>
            </a:r>
            <a:r>
              <a:rPr lang="ru-RU" sz="2000" dirty="0" smtClean="0"/>
              <a:t> велась торговля мехами. В 1902 основан военный завод «Арсенал</a:t>
            </a:r>
            <a:r>
              <a:rPr lang="ru-RU" sz="2000" dirty="0" smtClean="0"/>
              <a:t>». </a:t>
            </a:r>
            <a:r>
              <a:rPr lang="ru-RU" sz="2000" dirty="0" smtClean="0"/>
              <a:t>В 1908 создана база Амурской флотилии. В начале ХХ в.  </a:t>
            </a:r>
            <a:r>
              <a:rPr lang="ru-RU" sz="2000" dirty="0" smtClean="0"/>
              <a:t>Хабаровск</a:t>
            </a:r>
            <a:r>
              <a:rPr lang="ru-RU" sz="2000" dirty="0" smtClean="0"/>
              <a:t> — крупный торговый центр Дальнего Востока. В 1916 был построен железнодорожный мост через Амур, соединивший  </a:t>
            </a:r>
            <a:r>
              <a:rPr lang="ru-RU" sz="2000" dirty="0" smtClean="0"/>
              <a:t>Хабаровск</a:t>
            </a:r>
            <a:r>
              <a:rPr lang="ru-RU" sz="2000" dirty="0" smtClean="0"/>
              <a:t> железной дорогой с Восточной Сибирью. С 1926 центр Дальневосточного, с 1938 — Хабаровского края. В 1940 соединён железной дорогой через станцию Волочаевка с Комсомольском-на-Амуре.</a:t>
            </a:r>
          </a:p>
          <a:p>
            <a:pPr indent="0" algn="just">
              <a:lnSpc>
                <a:spcPts val="1800"/>
              </a:lnSpc>
              <a:buNone/>
            </a:pPr>
            <a:r>
              <a:rPr lang="ru-RU" sz="2000" dirty="0" smtClean="0"/>
              <a:t>Современный  </a:t>
            </a:r>
            <a:r>
              <a:rPr lang="ru-RU" sz="2000" dirty="0" smtClean="0"/>
              <a:t>Хабаровск</a:t>
            </a:r>
            <a:r>
              <a:rPr lang="ru-RU" sz="2000" dirty="0" smtClean="0"/>
              <a:t> — крупный промышленный, научный и культурный центр. Главные отрасли: машиностроение и </a:t>
            </a:r>
            <a:r>
              <a:rPr lang="ru-RU" sz="2000" dirty="0" smtClean="0"/>
              <a:t>металлообработка, нефтеперерабатывающая</a:t>
            </a:r>
            <a:r>
              <a:rPr lang="ru-RU" sz="2000" dirty="0" smtClean="0"/>
              <a:t>, деревообрабатывающая, лёгкая, </a:t>
            </a:r>
            <a:r>
              <a:rPr lang="ru-RU" sz="2000" dirty="0" smtClean="0"/>
              <a:t>пищевая </a:t>
            </a:r>
            <a:r>
              <a:rPr lang="ru-RU" sz="2000" dirty="0" smtClean="0"/>
              <a:t>промышленность. </a:t>
            </a:r>
            <a:endParaRPr lang="ru-RU" sz="2000" dirty="0" smtClean="0"/>
          </a:p>
          <a:p>
            <a:pPr indent="0" algn="just">
              <a:lnSpc>
                <a:spcPts val="1800"/>
              </a:lnSpc>
              <a:buNone/>
            </a:pPr>
            <a:r>
              <a:rPr lang="ru-RU" sz="2000" i="1" dirty="0" smtClean="0">
                <a:solidFill>
                  <a:schemeClr val="tx1">
                    <a:lumMod val="75000"/>
                    <a:lumOff val="25000"/>
                  </a:schemeClr>
                </a:solidFill>
              </a:rPr>
              <a:t>Словарь «География России» под ред. А. П. Горкина, 1998 г.</a:t>
            </a:r>
          </a:p>
          <a:p>
            <a:pPr indent="0" algn="just">
              <a:lnSpc>
                <a:spcPts val="1800"/>
              </a:lnSpc>
              <a:buNone/>
            </a:pPr>
            <a:endParaRPr lang="ru-RU" sz="2000" dirty="0" smtClean="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Хабаровск</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p:txBody>
          <a:bodyPr>
            <a:normAutofit/>
          </a:bodyPr>
          <a:lstStyle/>
          <a:p>
            <a:pPr algn="just">
              <a:buNone/>
            </a:pPr>
            <a:r>
              <a:rPr lang="ru-RU" sz="2000" dirty="0" smtClean="0"/>
              <a:t>Город назван в честь русского землепроходца Е. П. Хабарова.</a:t>
            </a:r>
            <a:endParaRPr lang="ru-RU" sz="2000" dirty="0"/>
          </a:p>
        </p:txBody>
      </p:sp>
      <p:pic>
        <p:nvPicPr>
          <p:cNvPr id="4" name="Рисунок 3" descr="Хабаровск памятник.PNG"/>
          <p:cNvPicPr>
            <a:picLocks noChangeAspect="1"/>
          </p:cNvPicPr>
          <p:nvPr/>
        </p:nvPicPr>
        <p:blipFill>
          <a:blip r:embed="rId2" cstate="print"/>
          <a:srcRect t="6398" b="4031"/>
          <a:stretch>
            <a:fillRect/>
          </a:stretch>
        </p:blipFill>
        <p:spPr>
          <a:xfrm>
            <a:off x="1701721" y="2132856"/>
            <a:ext cx="5740558" cy="4032448"/>
          </a:xfrm>
          <a:prstGeom prst="rect">
            <a:avLst/>
          </a:prstGeom>
        </p:spPr>
      </p:pic>
      <p:sp>
        <p:nvSpPr>
          <p:cNvPr id="5" name="TextBox 4"/>
          <p:cNvSpPr txBox="1"/>
          <p:nvPr/>
        </p:nvSpPr>
        <p:spPr>
          <a:xfrm>
            <a:off x="2519772" y="6309320"/>
            <a:ext cx="4104456" cy="307777"/>
          </a:xfrm>
          <a:prstGeom prst="rect">
            <a:avLst/>
          </a:prstGeom>
          <a:noFill/>
        </p:spPr>
        <p:txBody>
          <a:bodyPr wrap="square" rtlCol="0">
            <a:spAutoFit/>
          </a:bodyPr>
          <a:lstStyle/>
          <a:p>
            <a:r>
              <a:rPr lang="ru-RU" sz="1400" i="1" dirty="0" smtClean="0"/>
              <a:t>Памятник </a:t>
            </a:r>
            <a:r>
              <a:rPr lang="ru-RU" sz="1400" i="1" dirty="0" smtClean="0"/>
              <a:t>Е. П. Хабарову в </a:t>
            </a:r>
            <a:r>
              <a:rPr lang="ru-RU" sz="1400" i="1" dirty="0" smtClean="0"/>
              <a:t>г. </a:t>
            </a:r>
            <a:r>
              <a:rPr lang="ru-RU" sz="1400" i="1" dirty="0" smtClean="0"/>
              <a:t>Хабаровске</a:t>
            </a:r>
            <a:endParaRPr lang="ru-RU" sz="1400" i="1"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Ерофей Павлович Хабаров</a:t>
            </a:r>
            <a:endParaRPr lang="ru-RU" b="1" dirty="0"/>
          </a:p>
        </p:txBody>
      </p:sp>
      <p:sp>
        <p:nvSpPr>
          <p:cNvPr id="3" name="Содержимое 2"/>
          <p:cNvSpPr>
            <a:spLocks noGrp="1"/>
          </p:cNvSpPr>
          <p:nvPr>
            <p:ph idx="1"/>
          </p:nvPr>
        </p:nvSpPr>
        <p:spPr/>
        <p:txBody>
          <a:bodyPr>
            <a:normAutofit/>
          </a:bodyPr>
          <a:lstStyle/>
          <a:p>
            <a:pPr indent="0" algn="just">
              <a:buNone/>
            </a:pPr>
            <a:r>
              <a:rPr lang="ru-RU" sz="2000" b="1" dirty="0" smtClean="0"/>
              <a:t>Ерофей </a:t>
            </a:r>
            <a:r>
              <a:rPr lang="ru-RU" sz="2000" b="1" dirty="0" smtClean="0"/>
              <a:t>Павлович </a:t>
            </a:r>
            <a:r>
              <a:rPr lang="ru-RU" sz="2000" b="1" dirty="0" smtClean="0"/>
              <a:t>Хабаров (1603 г. – 1671 г.) </a:t>
            </a:r>
            <a:r>
              <a:rPr lang="ru-RU" sz="2000" dirty="0" smtClean="0"/>
              <a:t>– русский землепроходец</a:t>
            </a:r>
            <a:r>
              <a:rPr lang="ru-RU" sz="2000" dirty="0" smtClean="0"/>
              <a:t>, продолжил дело Василия Пояркова и Еналея Бахтеярова, возглавил русскую экспедицию по освоению </a:t>
            </a:r>
            <a:r>
              <a:rPr lang="ru-RU" sz="2000" dirty="0" smtClean="0"/>
              <a:t>Приамурья. </a:t>
            </a:r>
          </a:p>
          <a:p>
            <a:pPr indent="0" algn="just">
              <a:buNone/>
            </a:pPr>
            <a:r>
              <a:rPr lang="ru-RU" sz="2000" dirty="0" smtClean="0"/>
              <a:t>Именно </a:t>
            </a:r>
            <a:r>
              <a:rPr lang="ru-RU" sz="2000" dirty="0" smtClean="0"/>
              <a:t>Хабарову </a:t>
            </a:r>
            <a:r>
              <a:rPr lang="ru-RU" sz="2000" dirty="0" smtClean="0"/>
              <a:t>принадлежит заслуга присоединения Сибирских земель к </a:t>
            </a:r>
            <a:r>
              <a:rPr lang="ru-RU" sz="2000" dirty="0" smtClean="0"/>
              <a:t>Русскому царству.</a:t>
            </a:r>
          </a:p>
          <a:p>
            <a:pPr indent="0" algn="just">
              <a:buNone/>
            </a:pPr>
            <a:r>
              <a:rPr lang="ru-RU" sz="2000" dirty="0" smtClean="0"/>
              <a:t>Хабаров сумел завоевать обширные земли Приамурья, составил подробные чертежи </a:t>
            </a:r>
            <a:r>
              <a:rPr lang="ru-RU" sz="2000" dirty="0" err="1" smtClean="0"/>
              <a:t>освоенныхземель</a:t>
            </a:r>
            <a:r>
              <a:rPr lang="ru-RU" sz="2000" dirty="0" smtClean="0"/>
              <a:t> и пройденных маршрутов, описал богатства Амурского края. Основав </a:t>
            </a:r>
            <a:r>
              <a:rPr lang="ru-RU" sz="2000" dirty="0" smtClean="0"/>
              <a:t>несколько укрепленных </a:t>
            </a:r>
            <a:r>
              <a:rPr lang="ru-RU" sz="2000" dirty="0" smtClean="0"/>
              <a:t>городков, Хабаров создал предпосылки для укрепления России на </a:t>
            </a:r>
            <a:r>
              <a:rPr lang="ru-RU" sz="2000" dirty="0" smtClean="0"/>
              <a:t>Дальнем Востоке</a:t>
            </a:r>
            <a:r>
              <a:rPr lang="ru-RU" sz="2000" dirty="0" smtClean="0"/>
              <a:t>.</a:t>
            </a:r>
            <a:endParaRPr lang="ru-RU" sz="2000"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Чекалин</a:t>
            </a:r>
            <a:endParaRPr lang="ru-RU" b="1" dirty="0"/>
          </a:p>
        </p:txBody>
      </p:sp>
      <p:pic>
        <p:nvPicPr>
          <p:cNvPr id="4" name="Содержимое 3" descr="Чекалин город.PNG"/>
          <p:cNvPicPr>
            <a:picLocks noGrp="1" noChangeAspect="1"/>
          </p:cNvPicPr>
          <p:nvPr>
            <p:ph idx="1"/>
          </p:nvPr>
        </p:nvPicPr>
        <p:blipFill>
          <a:blip r:embed="rId2" cstate="print"/>
          <a:stretch>
            <a:fillRect/>
          </a:stretch>
        </p:blipFill>
        <p:spPr>
          <a:xfrm>
            <a:off x="704594" y="1600200"/>
            <a:ext cx="7734813" cy="4525963"/>
          </a:xfr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Чекалин</a:t>
            </a:r>
            <a:endParaRPr lang="ru-RU" b="1" dirty="0"/>
          </a:p>
        </p:txBody>
      </p:sp>
      <p:sp>
        <p:nvSpPr>
          <p:cNvPr id="3" name="Содержимое 2"/>
          <p:cNvSpPr>
            <a:spLocks noGrp="1"/>
          </p:cNvSpPr>
          <p:nvPr>
            <p:ph idx="1"/>
          </p:nvPr>
        </p:nvSpPr>
        <p:spPr/>
        <p:txBody>
          <a:bodyPr>
            <a:normAutofit/>
          </a:bodyPr>
          <a:lstStyle/>
          <a:p>
            <a:pPr indent="0" algn="just">
              <a:buNone/>
            </a:pPr>
            <a:r>
              <a:rPr lang="ru-RU" sz="2000" b="1" dirty="0" smtClean="0"/>
              <a:t>Чекалин</a:t>
            </a:r>
            <a:r>
              <a:rPr lang="ru-RU" sz="2000" dirty="0" smtClean="0"/>
              <a:t> </a:t>
            </a:r>
            <a:r>
              <a:rPr lang="ru-RU" sz="2000" dirty="0" smtClean="0"/>
              <a:t>– город </a:t>
            </a:r>
            <a:r>
              <a:rPr lang="ru-RU" sz="2000" dirty="0" smtClean="0"/>
              <a:t>в Тульской области, в Суворовском районе, в 106 км к западу от Тулы. Расположен на левом берегу Оки, в 7 км от железнодорожной станции Черепеть. </a:t>
            </a:r>
          </a:p>
          <a:p>
            <a:pPr indent="0" algn="just">
              <a:buNone/>
            </a:pPr>
            <a:r>
              <a:rPr lang="ru-RU" sz="2000" dirty="0" smtClean="0"/>
              <a:t>Известен с 1565 под названием Лихвин. В XVI—XVIII вв. входил в состав Большой засечной черты, был центром Лихвинских засек. Город с 1776. В 1944 переименован </a:t>
            </a:r>
            <a:r>
              <a:rPr lang="ru-RU" sz="2000" dirty="0" smtClean="0"/>
              <a:t>в Чекалин в </a:t>
            </a:r>
            <a:r>
              <a:rPr lang="ru-RU" sz="2000" dirty="0" smtClean="0"/>
              <a:t>честь казненного здесь 6 ноября 1941 партизана Героя Советского Союза Саши Чекалина</a:t>
            </a:r>
            <a:r>
              <a:rPr lang="ru-RU" sz="2000" dirty="0" smtClean="0"/>
              <a:t>. </a:t>
            </a:r>
          </a:p>
          <a:p>
            <a:pPr indent="0" algn="just">
              <a:buNone/>
            </a:pPr>
            <a:r>
              <a:rPr lang="ru-RU" sz="1800" i="1" dirty="0" smtClean="0">
                <a:solidFill>
                  <a:schemeClr val="tx1">
                    <a:lumMod val="75000"/>
                    <a:lumOff val="25000"/>
                  </a:schemeClr>
                </a:solidFill>
              </a:rPr>
              <a:t>Словарь «География России» под ред. А. П. Горкина, 1998 г.</a:t>
            </a:r>
          </a:p>
          <a:p>
            <a:pPr indent="0" algn="just">
              <a:buNone/>
            </a:pPr>
            <a:r>
              <a:rPr lang="ru-RU" dirty="0" smtClean="0"/>
              <a:t/>
            </a:r>
            <a:br>
              <a:rPr lang="ru-RU" dirty="0" smtClean="0"/>
            </a:br>
            <a:endParaRPr lang="ru-RU" dirty="0" smtClean="0"/>
          </a:p>
          <a:p>
            <a:pPr indent="0" algn="just">
              <a:buNone/>
            </a:pPr>
            <a:endParaRPr lang="ru-RU" dirty="0" smtClean="0"/>
          </a:p>
          <a:p>
            <a:endParaRPr lang="ru-RU"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Чекалин</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0" y="1600200"/>
            <a:ext cx="4860032" cy="4925144"/>
          </a:xfrm>
        </p:spPr>
        <p:txBody>
          <a:bodyPr>
            <a:normAutofit/>
          </a:bodyPr>
          <a:lstStyle/>
          <a:p>
            <a:pPr indent="0" algn="just">
              <a:buNone/>
            </a:pPr>
            <a:r>
              <a:rPr lang="ru-RU" sz="2000" dirty="0" smtClean="0"/>
              <a:t>Впервые упоминается в 1565 г. как Лихвин; название от антропонима: ср. Лихвин Семенов сын Теприцкой, 1585 г. С 1746 г. </a:t>
            </a:r>
            <a:r>
              <a:rPr lang="ru-RU" sz="2000" dirty="0" smtClean="0"/>
              <a:t>город </a:t>
            </a:r>
            <a:r>
              <a:rPr lang="ru-RU" sz="2000" dirty="0" smtClean="0"/>
              <a:t>Лихвин. В 1944 г. переименован в Чекалин по фамилии комсомольца-разведчика </a:t>
            </a:r>
            <a:r>
              <a:rPr lang="ru-RU" sz="2000" dirty="0" smtClean="0"/>
              <a:t>А.П.Чекалина, </a:t>
            </a:r>
            <a:r>
              <a:rPr lang="ru-RU" sz="2000" dirty="0" smtClean="0"/>
              <a:t>казненного немецко-фашистскими оккупантами в этом городе. </a:t>
            </a:r>
            <a:endParaRPr lang="ru-RU" sz="2000" dirty="0" smtClean="0"/>
          </a:p>
          <a:p>
            <a:pPr indent="0" algn="just">
              <a:buNone/>
            </a:pPr>
            <a:r>
              <a:rPr lang="ru-RU" sz="1800" i="1" dirty="0" smtClean="0">
                <a:solidFill>
                  <a:schemeClr val="tx1">
                    <a:lumMod val="75000"/>
                    <a:lumOff val="25000"/>
                  </a:schemeClr>
                </a:solidFill>
              </a:rPr>
              <a:t>«Географические названия мира: Топонимический словарь». Е. М. Поспелов, 2002</a:t>
            </a:r>
            <a:endParaRPr lang="ru-RU" sz="1800" dirty="0"/>
          </a:p>
        </p:txBody>
      </p:sp>
      <p:pic>
        <p:nvPicPr>
          <p:cNvPr id="5" name="Рисунок 4" descr="Чекалин памятник.PNG"/>
          <p:cNvPicPr>
            <a:picLocks noChangeAspect="1"/>
          </p:cNvPicPr>
          <p:nvPr/>
        </p:nvPicPr>
        <p:blipFill>
          <a:blip r:embed="rId2" cstate="print"/>
          <a:srcRect t="2971" b="3445"/>
          <a:stretch>
            <a:fillRect/>
          </a:stretch>
        </p:blipFill>
        <p:spPr>
          <a:xfrm>
            <a:off x="5114984" y="1700808"/>
            <a:ext cx="3658884" cy="4320480"/>
          </a:xfrm>
          <a:prstGeom prst="rect">
            <a:avLst/>
          </a:prstGeom>
        </p:spPr>
      </p:pic>
      <p:sp>
        <p:nvSpPr>
          <p:cNvPr id="6" name="TextBox 5"/>
          <p:cNvSpPr txBox="1"/>
          <p:nvPr/>
        </p:nvSpPr>
        <p:spPr>
          <a:xfrm>
            <a:off x="5148064" y="6093296"/>
            <a:ext cx="4104456" cy="307777"/>
          </a:xfrm>
          <a:prstGeom prst="rect">
            <a:avLst/>
          </a:prstGeom>
          <a:noFill/>
        </p:spPr>
        <p:txBody>
          <a:bodyPr wrap="square" rtlCol="0">
            <a:spAutoFit/>
          </a:bodyPr>
          <a:lstStyle/>
          <a:p>
            <a:r>
              <a:rPr lang="ru-RU" sz="1400" i="1" dirty="0" smtClean="0"/>
              <a:t>Памятник </a:t>
            </a:r>
            <a:r>
              <a:rPr lang="ru-RU" sz="1400" i="1" dirty="0" smtClean="0"/>
              <a:t>А. П. Чекалину в </a:t>
            </a:r>
            <a:r>
              <a:rPr lang="ru-RU" sz="1400" i="1" dirty="0" smtClean="0"/>
              <a:t>г. </a:t>
            </a:r>
            <a:r>
              <a:rPr lang="ru-RU" sz="1400" i="1" dirty="0" smtClean="0"/>
              <a:t>Чекалине</a:t>
            </a:r>
            <a:endParaRPr lang="ru-RU" sz="1400" i="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Будённовск</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457200" y="1600200"/>
            <a:ext cx="8291264" cy="4525963"/>
          </a:xfrm>
        </p:spPr>
        <p:txBody>
          <a:bodyPr>
            <a:normAutofit/>
          </a:bodyPr>
          <a:lstStyle/>
          <a:p>
            <a:pPr indent="0" algn="just">
              <a:buNone/>
            </a:pPr>
            <a:r>
              <a:rPr lang="ru-RU" sz="2000" dirty="0" smtClean="0"/>
              <a:t>Город Будённовск назван в честь советского военного деятеля Семёна Михайловича Будённого.</a:t>
            </a:r>
            <a:endParaRPr lang="ru-RU" sz="2000" dirty="0"/>
          </a:p>
        </p:txBody>
      </p:sp>
      <p:pic>
        <p:nvPicPr>
          <p:cNvPr id="4" name="Рисунок 3" descr="Будённовск2.jpg"/>
          <p:cNvPicPr>
            <a:picLocks noChangeAspect="1"/>
          </p:cNvPicPr>
          <p:nvPr/>
        </p:nvPicPr>
        <p:blipFill>
          <a:blip r:embed="rId2" cstate="print"/>
          <a:stretch>
            <a:fillRect/>
          </a:stretch>
        </p:blipFill>
        <p:spPr>
          <a:xfrm>
            <a:off x="1475910" y="2420888"/>
            <a:ext cx="6192180" cy="4128120"/>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Александр Павлович Чекалин</a:t>
            </a:r>
            <a:endParaRPr lang="ru-RU" dirty="0"/>
          </a:p>
        </p:txBody>
      </p:sp>
      <p:sp>
        <p:nvSpPr>
          <p:cNvPr id="3" name="Содержимое 2"/>
          <p:cNvSpPr>
            <a:spLocks noGrp="1"/>
          </p:cNvSpPr>
          <p:nvPr>
            <p:ph idx="1"/>
          </p:nvPr>
        </p:nvSpPr>
        <p:spPr>
          <a:xfrm>
            <a:off x="0" y="1268760"/>
            <a:ext cx="8686800" cy="5472608"/>
          </a:xfrm>
        </p:spPr>
        <p:txBody>
          <a:bodyPr>
            <a:normAutofit/>
          </a:bodyPr>
          <a:lstStyle/>
          <a:p>
            <a:pPr indent="0" algn="just">
              <a:lnSpc>
                <a:spcPts val="1700"/>
              </a:lnSpc>
              <a:buNone/>
            </a:pPr>
            <a:r>
              <a:rPr lang="ru-RU" sz="1800" b="1" dirty="0" smtClean="0"/>
              <a:t>Александр Павлович Чекалин (</a:t>
            </a:r>
            <a:r>
              <a:rPr lang="ru-RU" sz="1800" b="1" dirty="0" smtClean="0"/>
              <a:t>25 марта 1925 г</a:t>
            </a:r>
            <a:r>
              <a:rPr lang="ru-RU" sz="1800" b="1" dirty="0" smtClean="0"/>
              <a:t>. – </a:t>
            </a:r>
            <a:r>
              <a:rPr lang="ru-RU" sz="1800" b="1" dirty="0" smtClean="0"/>
              <a:t>6 ноября 1941 г</a:t>
            </a:r>
            <a:r>
              <a:rPr lang="ru-RU" sz="1800" b="1" dirty="0" smtClean="0"/>
              <a:t>.) </a:t>
            </a:r>
            <a:r>
              <a:rPr lang="ru-RU" sz="1800" dirty="0" smtClean="0"/>
              <a:t>– юный </a:t>
            </a:r>
            <a:r>
              <a:rPr lang="ru-RU" sz="1800" dirty="0" smtClean="0"/>
              <a:t>партизан-разведчик </a:t>
            </a:r>
            <a:r>
              <a:rPr lang="ru-RU" sz="1800" dirty="0" smtClean="0"/>
              <a:t>Великой </a:t>
            </a:r>
            <a:r>
              <a:rPr lang="ru-RU" sz="1800" dirty="0" smtClean="0"/>
              <a:t>Отечественной </a:t>
            </a:r>
            <a:r>
              <a:rPr lang="ru-RU" sz="1800" dirty="0" smtClean="0"/>
              <a:t>войны.</a:t>
            </a:r>
          </a:p>
          <a:p>
            <a:pPr indent="0" algn="just">
              <a:lnSpc>
                <a:spcPts val="1700"/>
              </a:lnSpc>
              <a:buNone/>
            </a:pPr>
            <a:r>
              <a:rPr lang="ru-RU" sz="1800" dirty="0" smtClean="0"/>
              <a:t>В </a:t>
            </a:r>
            <a:r>
              <a:rPr lang="ru-RU" sz="1800" dirty="0" smtClean="0"/>
              <a:t>июле 1941 года Александр Чекалин вступил добровольцем в истребительный отряд, затем, при отступлении советских войск с территории Тульской </a:t>
            </a:r>
            <a:r>
              <a:rPr lang="ru-RU" sz="1800" dirty="0" smtClean="0"/>
              <a:t>области, </a:t>
            </a:r>
            <a:r>
              <a:rPr lang="ru-RU" sz="1800" dirty="0" smtClean="0"/>
              <a:t>вместе с отцом ушёл в партизанский отряд «Передовой», где стал разведчиком. </a:t>
            </a:r>
          </a:p>
          <a:p>
            <a:pPr indent="0" algn="just">
              <a:lnSpc>
                <a:spcPts val="1700"/>
              </a:lnSpc>
              <a:buNone/>
            </a:pPr>
            <a:r>
              <a:rPr lang="ru-RU" sz="1800" dirty="0" smtClean="0"/>
              <a:t>В начале ноября заболел воспалением лёгких, и </a:t>
            </a:r>
            <a:r>
              <a:rPr lang="ru-RU" sz="1800" dirty="0" smtClean="0"/>
              <a:t>комиссар </a:t>
            </a:r>
            <a:r>
              <a:rPr lang="ru-RU" sz="1800" dirty="0" smtClean="0"/>
              <a:t>отряда </a:t>
            </a:r>
            <a:r>
              <a:rPr lang="ru-RU" sz="1800" dirty="0" smtClean="0"/>
              <a:t> </a:t>
            </a:r>
            <a:r>
              <a:rPr lang="ru-RU" sz="1800" dirty="0" smtClean="0"/>
              <a:t>направил его в деревню </a:t>
            </a:r>
            <a:r>
              <a:rPr lang="ru-RU" sz="1800" dirty="0" smtClean="0"/>
              <a:t>Мышбор. </a:t>
            </a:r>
            <a:r>
              <a:rPr lang="ru-RU" sz="1800" dirty="0" smtClean="0"/>
              <a:t>Но в деревне </a:t>
            </a:r>
            <a:r>
              <a:rPr lang="ru-RU" sz="1800" dirty="0" smtClean="0"/>
              <a:t>Саша </a:t>
            </a:r>
            <a:r>
              <a:rPr lang="ru-RU" sz="1800" dirty="0" smtClean="0"/>
              <a:t>узнал, что его разыскивают </a:t>
            </a:r>
            <a:r>
              <a:rPr lang="ru-RU" sz="1800" dirty="0" smtClean="0"/>
              <a:t>немцы. </a:t>
            </a:r>
            <a:r>
              <a:rPr lang="ru-RU" sz="1800" dirty="0" smtClean="0"/>
              <a:t>Тогда он решил уйти к себе в родной </a:t>
            </a:r>
            <a:r>
              <a:rPr lang="ru-RU" sz="1800" dirty="0" smtClean="0"/>
              <a:t>дом. </a:t>
            </a:r>
            <a:r>
              <a:rPr lang="ru-RU" sz="1800" dirty="0" smtClean="0"/>
              <a:t>Заметив дым из трубы, староста Никифор Авдюхин сообщил об этом в немецкую военную комендатуру. Прибывшие немецкие части окружили дом и предложили Чекалину сдаться. </a:t>
            </a:r>
            <a:r>
              <a:rPr lang="ru-RU" sz="1800" dirty="0" smtClean="0"/>
              <a:t>Из </a:t>
            </a:r>
            <a:r>
              <a:rPr lang="ru-RU" sz="1800" dirty="0" smtClean="0"/>
              <a:t>допроса старосты Н. Авдюхина следует, что он лично с тремя немецкими солдатами подошёл к дому Чекалина для его ареста. Немецкие солдаты отправили вперёд старосту, но он </a:t>
            </a:r>
            <a:r>
              <a:rPr lang="ru-RU" sz="1800" dirty="0" smtClean="0"/>
              <a:t>спрятался </a:t>
            </a:r>
            <a:r>
              <a:rPr lang="ru-RU" sz="1800" dirty="0" smtClean="0"/>
              <a:t>у соседнего дома. Тогда немецкие солдаты открыли огонь, Чекалин выскочил из дома и попытался бежать, но был захвачен и доставлен в военную </a:t>
            </a:r>
            <a:r>
              <a:rPr lang="ru-RU" sz="1800" dirty="0" smtClean="0"/>
              <a:t>комендатуру. </a:t>
            </a:r>
            <a:r>
              <a:rPr lang="ru-RU" sz="1800" dirty="0" smtClean="0"/>
              <a:t>Несколько дней его пытали, пытаясь получить от него нужные сведения. Ничего не добившись, немецкие власти устроили показательную казнь на городской площади: он был повешен 6 ноября 1941 </a:t>
            </a:r>
            <a:r>
              <a:rPr lang="ru-RU" sz="1800" dirty="0" smtClean="0"/>
              <a:t>года. </a:t>
            </a:r>
          </a:p>
          <a:p>
            <a:pPr indent="0" algn="just">
              <a:lnSpc>
                <a:spcPts val="1700"/>
              </a:lnSpc>
              <a:buNone/>
            </a:pPr>
            <a:r>
              <a:rPr lang="ru-RU" sz="1800" dirty="0" smtClean="0"/>
              <a:t> После </a:t>
            </a:r>
            <a:r>
              <a:rPr lang="ru-RU" sz="1800" dirty="0" smtClean="0"/>
              <a:t>освобождения Лихвина советскими войсками в ходе Тульской наступательной </a:t>
            </a:r>
            <a:r>
              <a:rPr lang="ru-RU" sz="1800" dirty="0" smtClean="0"/>
              <a:t>операции Чекалин</a:t>
            </a:r>
            <a:r>
              <a:rPr lang="ru-RU" sz="1800" dirty="0" smtClean="0"/>
              <a:t> был перезахоронен с воинскими почестями в городском </a:t>
            </a:r>
            <a:r>
              <a:rPr lang="ru-RU" sz="1800" dirty="0" smtClean="0"/>
              <a:t>сквере.</a:t>
            </a:r>
            <a:endParaRPr lang="ru-RU" sz="1800" dirty="0" smtClean="0"/>
          </a:p>
          <a:p>
            <a:pPr indent="0" algn="just">
              <a:lnSpc>
                <a:spcPts val="1700"/>
              </a:lnSpc>
              <a:buNone/>
            </a:pPr>
            <a:r>
              <a:rPr lang="ru-RU" sz="1800" dirty="0" smtClean="0"/>
              <a:t>4 февраля 1942 года Александру Чекалину было посмертно присвоено звания Героя Советского </a:t>
            </a:r>
            <a:r>
              <a:rPr lang="ru-RU" sz="1800" dirty="0" smtClean="0"/>
              <a:t>Союза.</a:t>
            </a:r>
            <a:endParaRPr lang="ru-RU" sz="1800"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Чехов</a:t>
            </a:r>
            <a:endParaRPr lang="ru-RU" b="1" dirty="0"/>
          </a:p>
        </p:txBody>
      </p:sp>
      <p:pic>
        <p:nvPicPr>
          <p:cNvPr id="4" name="Содержимое 3" descr="Чехов город.PNG"/>
          <p:cNvPicPr>
            <a:picLocks noGrp="1" noChangeAspect="1"/>
          </p:cNvPicPr>
          <p:nvPr>
            <p:ph idx="1"/>
          </p:nvPr>
        </p:nvPicPr>
        <p:blipFill>
          <a:blip r:embed="rId2" cstate="print"/>
          <a:stretch>
            <a:fillRect/>
          </a:stretch>
        </p:blipFill>
        <p:spPr>
          <a:xfrm>
            <a:off x="893119" y="1484784"/>
            <a:ext cx="7357763" cy="4901060"/>
          </a:xfr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Чехов</a:t>
            </a:r>
            <a:endParaRPr lang="ru-RU" b="1" dirty="0"/>
          </a:p>
        </p:txBody>
      </p:sp>
      <p:sp>
        <p:nvSpPr>
          <p:cNvPr id="3" name="Содержимое 2"/>
          <p:cNvSpPr>
            <a:spLocks noGrp="1"/>
          </p:cNvSpPr>
          <p:nvPr>
            <p:ph idx="1"/>
          </p:nvPr>
        </p:nvSpPr>
        <p:spPr/>
        <p:txBody>
          <a:bodyPr>
            <a:normAutofit/>
          </a:bodyPr>
          <a:lstStyle/>
          <a:p>
            <a:pPr indent="0" algn="just">
              <a:buNone/>
            </a:pPr>
            <a:r>
              <a:rPr lang="ru-RU" sz="2000" b="1" dirty="0" smtClean="0"/>
              <a:t>Чехов</a:t>
            </a:r>
            <a:r>
              <a:rPr lang="ru-RU" sz="2000" dirty="0" smtClean="0"/>
              <a:t> </a:t>
            </a:r>
            <a:r>
              <a:rPr lang="ru-RU" sz="2000" dirty="0" smtClean="0"/>
              <a:t>– город </a:t>
            </a:r>
            <a:r>
              <a:rPr lang="ru-RU" sz="2000" dirty="0" smtClean="0"/>
              <a:t>в Московской области, центр Чеховского района, в 77 км к югу от Москвы. Расположен на </a:t>
            </a:r>
            <a:r>
              <a:rPr lang="ru-RU" sz="2000" dirty="0" smtClean="0"/>
              <a:t>реке</a:t>
            </a:r>
            <a:r>
              <a:rPr lang="ru-RU" sz="2000" dirty="0" smtClean="0"/>
              <a:t> Лопасня (приток Оки). </a:t>
            </a:r>
          </a:p>
          <a:p>
            <a:pPr indent="0" algn="just">
              <a:buNone/>
            </a:pPr>
            <a:r>
              <a:rPr lang="ru-RU" sz="2000" dirty="0" smtClean="0"/>
              <a:t>Вырос из крупного торгового села Лопасня (известно с XVIII в.), которое сложилось из деревни Бадеево (известно с 1401, в XVI—XVIII вв. принадлежала Троице-Сергиевому монастырю), сёл Зачатьевского (известно с XVII в.) и Садки (известно с XVII в.). С 1951 рабочий посёлок. </a:t>
            </a:r>
            <a:r>
              <a:rPr lang="ru-RU" sz="2000" dirty="0" smtClean="0"/>
              <a:t>Город Чехов с </a:t>
            </a:r>
            <a:r>
              <a:rPr lang="ru-RU" sz="2000" dirty="0" smtClean="0"/>
              <a:t>1954, переименован в честь А. П. Чехова (в </a:t>
            </a:r>
            <a:r>
              <a:rPr lang="ru-RU" sz="2000" dirty="0" smtClean="0"/>
              <a:t>1892—1899 </a:t>
            </a:r>
            <a:r>
              <a:rPr lang="ru-RU" sz="2000" dirty="0" smtClean="0"/>
              <a:t>жил в имении Мелихово, близ Лопасни</a:t>
            </a:r>
            <a:r>
              <a:rPr lang="ru-RU" sz="2000" dirty="0" smtClean="0"/>
              <a:t>).</a:t>
            </a:r>
          </a:p>
          <a:p>
            <a:pPr indent="0" algn="just">
              <a:buNone/>
            </a:pPr>
            <a:r>
              <a:rPr lang="ru-RU" sz="1800" i="1" dirty="0" smtClean="0">
                <a:solidFill>
                  <a:schemeClr val="tx1">
                    <a:lumMod val="75000"/>
                    <a:lumOff val="25000"/>
                  </a:schemeClr>
                </a:solidFill>
              </a:rPr>
              <a:t>Словарь «География России» под ред. А. П. Горкина, 1998 г.</a:t>
            </a:r>
          </a:p>
          <a:p>
            <a:pPr>
              <a:buNone/>
            </a:pPr>
            <a:endParaRPr lang="ru-RU" sz="2000" dirty="0" smtClean="0"/>
          </a:p>
          <a:p>
            <a:pPr>
              <a:buNone/>
            </a:pPr>
            <a:endParaRPr lang="ru-RU" sz="2000" dirty="0" smtClean="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Чехов</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457200" y="1600200"/>
            <a:ext cx="4402832" cy="4853136"/>
          </a:xfrm>
        </p:spPr>
        <p:txBody>
          <a:bodyPr>
            <a:normAutofit/>
          </a:bodyPr>
          <a:lstStyle/>
          <a:p>
            <a:pPr indent="0" algn="just">
              <a:buNone/>
            </a:pPr>
            <a:r>
              <a:rPr lang="ru-RU" sz="2000" dirty="0" smtClean="0"/>
              <a:t>В 1929 г. путем объединения нескольких деревень образован </a:t>
            </a:r>
            <a:r>
              <a:rPr lang="ru-RU" sz="2000" dirty="0" smtClean="0"/>
              <a:t>посёлок </a:t>
            </a:r>
            <a:r>
              <a:rPr lang="ru-RU" sz="2000" dirty="0" smtClean="0"/>
              <a:t>Лопасня; название по волости Лопасня (впервые упоминается под 1176 г.), лежавшей по берегам </a:t>
            </a:r>
            <a:r>
              <a:rPr lang="ru-RU" sz="2000" dirty="0" smtClean="0"/>
              <a:t>реки </a:t>
            </a:r>
            <a:r>
              <a:rPr lang="ru-RU" sz="2000" dirty="0" smtClean="0"/>
              <a:t>Лопасня (из балт. </a:t>
            </a:r>
            <a:r>
              <a:rPr lang="ru-RU" sz="2000" dirty="0" smtClean="0"/>
              <a:t>«lobas» –  </a:t>
            </a:r>
            <a:r>
              <a:rPr lang="ru-RU" sz="2000" dirty="0" smtClean="0"/>
              <a:t>«долина, русло реки»). В 1954 г. </a:t>
            </a:r>
            <a:r>
              <a:rPr lang="ru-RU" sz="2000" dirty="0" smtClean="0"/>
              <a:t>посёлок </a:t>
            </a:r>
            <a:r>
              <a:rPr lang="ru-RU" sz="2000" dirty="0" smtClean="0"/>
              <a:t>Лопасня преобразован в город и переименован в Чехов в честь писателя А.П.Чехова </a:t>
            </a:r>
            <a:r>
              <a:rPr lang="ru-RU" sz="2000" dirty="0" smtClean="0"/>
              <a:t>.</a:t>
            </a:r>
          </a:p>
          <a:p>
            <a:pPr indent="0" algn="just">
              <a:buNone/>
            </a:pPr>
            <a:r>
              <a:rPr lang="ru-RU" sz="1800" i="1" dirty="0" smtClean="0">
                <a:solidFill>
                  <a:schemeClr val="tx1">
                    <a:lumMod val="75000"/>
                    <a:lumOff val="25000"/>
                  </a:schemeClr>
                </a:solidFill>
              </a:rPr>
              <a:t>«Географические названия мира: Топонимический словарь». Е. М. Поспелов, 2002</a:t>
            </a:r>
            <a:endParaRPr lang="ru-RU" sz="1800" dirty="0" smtClean="0"/>
          </a:p>
          <a:p>
            <a:pPr indent="0" algn="just">
              <a:buNone/>
            </a:pPr>
            <a:endParaRPr lang="ru-RU" sz="2000" dirty="0"/>
          </a:p>
        </p:txBody>
      </p:sp>
      <p:pic>
        <p:nvPicPr>
          <p:cNvPr id="4" name="Рисунок 3" descr="Чехов памятник.PNG"/>
          <p:cNvPicPr>
            <a:picLocks noChangeAspect="1"/>
          </p:cNvPicPr>
          <p:nvPr/>
        </p:nvPicPr>
        <p:blipFill>
          <a:blip r:embed="rId2" cstate="print"/>
          <a:srcRect b="4825"/>
          <a:stretch>
            <a:fillRect/>
          </a:stretch>
        </p:blipFill>
        <p:spPr>
          <a:xfrm>
            <a:off x="5364088" y="1628800"/>
            <a:ext cx="3200617" cy="4536504"/>
          </a:xfrm>
          <a:prstGeom prst="rect">
            <a:avLst/>
          </a:prstGeom>
        </p:spPr>
      </p:pic>
      <p:sp>
        <p:nvSpPr>
          <p:cNvPr id="5" name="TextBox 4"/>
          <p:cNvSpPr txBox="1"/>
          <p:nvPr/>
        </p:nvSpPr>
        <p:spPr>
          <a:xfrm>
            <a:off x="5292080" y="6237312"/>
            <a:ext cx="4104456" cy="307777"/>
          </a:xfrm>
          <a:prstGeom prst="rect">
            <a:avLst/>
          </a:prstGeom>
          <a:noFill/>
        </p:spPr>
        <p:txBody>
          <a:bodyPr wrap="square" rtlCol="0">
            <a:spAutoFit/>
          </a:bodyPr>
          <a:lstStyle/>
          <a:p>
            <a:r>
              <a:rPr lang="ru-RU" sz="1400" i="1" dirty="0" smtClean="0"/>
              <a:t>Памятник </a:t>
            </a:r>
            <a:r>
              <a:rPr lang="ru-RU" sz="1400" i="1" dirty="0" smtClean="0"/>
              <a:t>А. П. Чехову в </a:t>
            </a:r>
            <a:r>
              <a:rPr lang="ru-RU" sz="1400" i="1" dirty="0" smtClean="0"/>
              <a:t>г. </a:t>
            </a:r>
            <a:r>
              <a:rPr lang="ru-RU" sz="1400" i="1" dirty="0" smtClean="0"/>
              <a:t>Чехове</a:t>
            </a:r>
            <a:endParaRPr lang="ru-RU" sz="1400" i="1"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Антон Павлович Чехов</a:t>
            </a:r>
            <a:endParaRPr lang="ru-RU" b="1" dirty="0"/>
          </a:p>
        </p:txBody>
      </p:sp>
      <p:sp>
        <p:nvSpPr>
          <p:cNvPr id="3" name="Содержимое 2"/>
          <p:cNvSpPr>
            <a:spLocks noGrp="1"/>
          </p:cNvSpPr>
          <p:nvPr>
            <p:ph idx="1"/>
          </p:nvPr>
        </p:nvSpPr>
        <p:spPr>
          <a:xfrm>
            <a:off x="0" y="1268760"/>
            <a:ext cx="5580112" cy="5400600"/>
          </a:xfrm>
        </p:spPr>
        <p:txBody>
          <a:bodyPr>
            <a:normAutofit/>
          </a:bodyPr>
          <a:lstStyle/>
          <a:p>
            <a:pPr indent="0" algn="just">
              <a:lnSpc>
                <a:spcPts val="1600"/>
              </a:lnSpc>
              <a:buNone/>
            </a:pPr>
            <a:r>
              <a:rPr lang="ru-RU" sz="2000" b="1" dirty="0" smtClean="0"/>
              <a:t>Антон Павлович Чехов (</a:t>
            </a:r>
            <a:r>
              <a:rPr lang="ru-RU" sz="2000" b="1" dirty="0" smtClean="0"/>
              <a:t>29 января 1860 г</a:t>
            </a:r>
            <a:r>
              <a:rPr lang="ru-RU" sz="2000" b="1" dirty="0" smtClean="0"/>
              <a:t>. – </a:t>
            </a:r>
            <a:r>
              <a:rPr lang="ru-RU" sz="2000" b="1" dirty="0" smtClean="0"/>
              <a:t>5 июля 1904 г</a:t>
            </a:r>
            <a:r>
              <a:rPr lang="ru-RU" sz="2000" b="1" dirty="0" smtClean="0"/>
              <a:t>.) </a:t>
            </a:r>
            <a:r>
              <a:rPr lang="ru-RU" sz="2000" dirty="0" smtClean="0"/>
              <a:t>– русский </a:t>
            </a:r>
            <a:r>
              <a:rPr lang="ru-RU" sz="2000" dirty="0" smtClean="0"/>
              <a:t>писатель, прозаик, драматург, публицист, врач, общественный деятель в сфере благотворительности. Классик мировой литературы.</a:t>
            </a:r>
            <a:r>
              <a:rPr lang="ru-RU" sz="2000" dirty="0" smtClean="0"/>
              <a:t> </a:t>
            </a:r>
          </a:p>
          <a:p>
            <a:pPr indent="0" algn="just">
              <a:lnSpc>
                <a:spcPts val="1600"/>
              </a:lnSpc>
              <a:buNone/>
            </a:pPr>
            <a:r>
              <a:rPr lang="ru-RU" sz="2000" dirty="0" smtClean="0"/>
              <a:t>Чехов создал новые ходы в литературе, сильно повлияв на развитие современного рассказа. Оригинальность его творческого метода заключается в использовании приёма под названием «поток сознания» </a:t>
            </a:r>
            <a:r>
              <a:rPr lang="ru-RU" sz="2000" dirty="0" smtClean="0"/>
              <a:t>и </a:t>
            </a:r>
            <a:r>
              <a:rPr lang="ru-RU" sz="2000" dirty="0" smtClean="0"/>
              <a:t>отсутствии финальной морали, так необходимой структуре классического рассказа того времени. Чехов не стремился дать ответы читающей публике, а считал, что роль автора заключается в том, чтобы задавать вопросы, а не отвечать на них.</a:t>
            </a:r>
          </a:p>
          <a:p>
            <a:pPr indent="0" algn="just">
              <a:lnSpc>
                <a:spcPts val="1600"/>
              </a:lnSpc>
              <a:buNone/>
            </a:pPr>
            <a:r>
              <a:rPr lang="ru-RU" sz="2000" dirty="0" smtClean="0"/>
              <a:t>Именно </a:t>
            </a:r>
            <a:r>
              <a:rPr lang="ru-RU" sz="2000" dirty="0" smtClean="0"/>
              <a:t>Чехов в </a:t>
            </a:r>
            <a:r>
              <a:rPr lang="ru-RU" sz="2000" dirty="0" smtClean="0"/>
              <a:t>рассказах </a:t>
            </a:r>
            <a:r>
              <a:rPr lang="ru-RU" sz="2000" dirty="0" smtClean="0"/>
              <a:t>впервые в русской литературе показал образ провинциального обывателя, лишённого всякого кругозора, жажды деятельности, благих стремлений, потребности действия. Чехов, как никто другой, показал, насколько опасным для личности и для общества является такое социальное явление, как обывательщина («Ионыч», «Учитель словесности</a:t>
            </a:r>
            <a:r>
              <a:rPr lang="ru-RU" sz="2000" dirty="0" smtClean="0"/>
              <a:t>»).</a:t>
            </a:r>
          </a:p>
          <a:p>
            <a:pPr indent="0" algn="just">
              <a:buNone/>
            </a:pPr>
            <a:endParaRPr lang="ru-RU" sz="2000" dirty="0"/>
          </a:p>
        </p:txBody>
      </p:sp>
      <p:pic>
        <p:nvPicPr>
          <p:cNvPr id="4" name="Рисунок 3" descr="Чехов Антон Павлович.PNG"/>
          <p:cNvPicPr>
            <a:picLocks noChangeAspect="1"/>
          </p:cNvPicPr>
          <p:nvPr/>
        </p:nvPicPr>
        <p:blipFill>
          <a:blip r:embed="rId2" cstate="print"/>
          <a:srcRect l="2082" r="2142"/>
          <a:stretch>
            <a:fillRect/>
          </a:stretch>
        </p:blipFill>
        <p:spPr>
          <a:xfrm>
            <a:off x="5724128" y="1268760"/>
            <a:ext cx="3312368" cy="4720248"/>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Чкаловск</a:t>
            </a:r>
            <a:endParaRPr lang="ru-RU" b="1" dirty="0"/>
          </a:p>
        </p:txBody>
      </p:sp>
      <p:pic>
        <p:nvPicPr>
          <p:cNvPr id="4" name="Содержимое 3" descr="Чкаловск город.PNG"/>
          <p:cNvPicPr>
            <a:picLocks noGrp="1" noChangeAspect="1"/>
          </p:cNvPicPr>
          <p:nvPr>
            <p:ph idx="1"/>
          </p:nvPr>
        </p:nvPicPr>
        <p:blipFill>
          <a:blip r:embed="rId2" cstate="print"/>
          <a:stretch>
            <a:fillRect/>
          </a:stretch>
        </p:blipFill>
        <p:spPr>
          <a:xfrm>
            <a:off x="1187038" y="1340768"/>
            <a:ext cx="6769924" cy="5063683"/>
          </a:xfr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Чкаловск</a:t>
            </a:r>
            <a:endParaRPr lang="ru-RU" b="1" dirty="0"/>
          </a:p>
        </p:txBody>
      </p:sp>
      <p:sp>
        <p:nvSpPr>
          <p:cNvPr id="3" name="Содержимое 2"/>
          <p:cNvSpPr>
            <a:spLocks noGrp="1"/>
          </p:cNvSpPr>
          <p:nvPr>
            <p:ph idx="1"/>
          </p:nvPr>
        </p:nvSpPr>
        <p:spPr/>
        <p:txBody>
          <a:bodyPr>
            <a:noAutofit/>
          </a:bodyPr>
          <a:lstStyle/>
          <a:p>
            <a:pPr indent="0" algn="just">
              <a:buNone/>
            </a:pPr>
            <a:r>
              <a:rPr lang="ru-RU" sz="2000" b="1" dirty="0" smtClean="0"/>
              <a:t>Чкаловск</a:t>
            </a:r>
            <a:r>
              <a:rPr lang="ru-RU" sz="2000" dirty="0" smtClean="0"/>
              <a:t> –  </a:t>
            </a:r>
            <a:r>
              <a:rPr lang="ru-RU" sz="2000" dirty="0" smtClean="0"/>
              <a:t>город в Нижегородской области, центр Чкаловского района, в 95 км к северо-западу от Нижнего Новгорода. Расположен на правом берегу Волги </a:t>
            </a:r>
            <a:r>
              <a:rPr lang="ru-RU" sz="2000" dirty="0" smtClean="0"/>
              <a:t>(Горьковское водохранилище), </a:t>
            </a:r>
            <a:r>
              <a:rPr lang="ru-RU" sz="2000" dirty="0" smtClean="0"/>
              <a:t>в 40 км от железнодорожной </a:t>
            </a:r>
            <a:r>
              <a:rPr lang="ru-RU" sz="2000" dirty="0" smtClean="0"/>
              <a:t>станции Заволжье. </a:t>
            </a:r>
            <a:endParaRPr lang="ru-RU" sz="2000" dirty="0" smtClean="0"/>
          </a:p>
          <a:p>
            <a:pPr indent="0" algn="just">
              <a:buNone/>
            </a:pPr>
            <a:r>
              <a:rPr lang="ru-RU" sz="2000" dirty="0" smtClean="0"/>
              <a:t>Известен с XII в. как Василёва слобода, первое упоминание в документах в 1405. С 1764 развивалось как экономическое, затем как торговое село с различными ремёслами и промыслами, в том числе гончарным, строчевышивальным. В 1937 посёлок Василёво переименован в посёлок Чкаловск в честь лётчика В. П. Чкалова (родился здесь). </a:t>
            </a:r>
            <a:r>
              <a:rPr lang="ru-RU" sz="2000" dirty="0" smtClean="0"/>
              <a:t>Город Чкаловск</a:t>
            </a:r>
            <a:r>
              <a:rPr lang="ru-RU" sz="2000" dirty="0" smtClean="0"/>
              <a:t> с 1955. </a:t>
            </a:r>
            <a:endParaRPr lang="ru-RU" sz="2000" dirty="0" smtClean="0"/>
          </a:p>
          <a:p>
            <a:pPr indent="0" algn="just">
              <a:buNone/>
            </a:pPr>
            <a:r>
              <a:rPr lang="ru-RU" sz="1800" i="1" dirty="0" smtClean="0">
                <a:solidFill>
                  <a:schemeClr val="tx1">
                    <a:lumMod val="75000"/>
                    <a:lumOff val="25000"/>
                  </a:schemeClr>
                </a:solidFill>
              </a:rPr>
              <a:t>Словарь «География России» под ред. А. П. Горкина, 1998 г</a:t>
            </a:r>
            <a:r>
              <a:rPr lang="ru-RU" sz="1800" i="1" dirty="0" smtClean="0">
                <a:solidFill>
                  <a:schemeClr val="tx1">
                    <a:lumMod val="75000"/>
                    <a:lumOff val="25000"/>
                  </a:schemeClr>
                </a:solidFill>
              </a:rPr>
              <a:t>.</a:t>
            </a:r>
            <a:endParaRPr lang="ru-RU" sz="1800" i="1" dirty="0" smtClean="0">
              <a:solidFill>
                <a:schemeClr val="tx1">
                  <a:lumMod val="75000"/>
                  <a:lumOff val="25000"/>
                </a:schemeClr>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Чкаловск</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457200" y="1600200"/>
            <a:ext cx="4474840" cy="4525963"/>
          </a:xfrm>
        </p:spPr>
        <p:txBody>
          <a:bodyPr>
            <a:normAutofit/>
          </a:bodyPr>
          <a:lstStyle/>
          <a:p>
            <a:pPr indent="0" algn="just">
              <a:buNone/>
            </a:pPr>
            <a:r>
              <a:rPr lang="ru-RU" sz="2000" dirty="0" smtClean="0"/>
              <a:t>Название села Василёва связывают </a:t>
            </a:r>
            <a:r>
              <a:rPr lang="ru-RU" sz="2000" dirty="0" smtClean="0"/>
              <a:t>с именем </a:t>
            </a:r>
            <a:r>
              <a:rPr lang="ru-RU" sz="2000" dirty="0" smtClean="0"/>
              <a:t>князя </a:t>
            </a:r>
            <a:r>
              <a:rPr lang="ru-RU" sz="2000" dirty="0" smtClean="0"/>
              <a:t>Василия, сына </a:t>
            </a:r>
            <a:r>
              <a:rPr lang="ru-RU" sz="2000" dirty="0" smtClean="0"/>
              <a:t>великого князя </a:t>
            </a:r>
            <a:r>
              <a:rPr lang="ru-RU" sz="2000" dirty="0" smtClean="0"/>
              <a:t>Юрия Долгорукова (XII в.). В 1937 г. </a:t>
            </a:r>
            <a:r>
              <a:rPr lang="ru-RU" sz="2000" dirty="0" smtClean="0"/>
              <a:t>посёлок переименован </a:t>
            </a:r>
            <a:r>
              <a:rPr lang="ru-RU" sz="2000" dirty="0" smtClean="0"/>
              <a:t>в Чкаловск в честь В.П. Чкалова, уроженца села </a:t>
            </a:r>
            <a:r>
              <a:rPr lang="ru-RU" sz="2000" dirty="0" smtClean="0"/>
              <a:t>Василёва.</a:t>
            </a:r>
            <a:endParaRPr lang="ru-RU" sz="2000" dirty="0"/>
          </a:p>
        </p:txBody>
      </p:sp>
      <p:pic>
        <p:nvPicPr>
          <p:cNvPr id="4" name="Рисунок 3" descr="Чкаловск памятник.PNG"/>
          <p:cNvPicPr>
            <a:picLocks noChangeAspect="1"/>
          </p:cNvPicPr>
          <p:nvPr/>
        </p:nvPicPr>
        <p:blipFill>
          <a:blip r:embed="rId2" cstate="print"/>
          <a:stretch>
            <a:fillRect/>
          </a:stretch>
        </p:blipFill>
        <p:spPr>
          <a:xfrm>
            <a:off x="5436096" y="1700808"/>
            <a:ext cx="3289266" cy="4104456"/>
          </a:xfrm>
          <a:prstGeom prst="rect">
            <a:avLst/>
          </a:prstGeom>
        </p:spPr>
      </p:pic>
      <p:sp>
        <p:nvSpPr>
          <p:cNvPr id="5" name="TextBox 4"/>
          <p:cNvSpPr txBox="1"/>
          <p:nvPr/>
        </p:nvSpPr>
        <p:spPr>
          <a:xfrm>
            <a:off x="5436096" y="5877272"/>
            <a:ext cx="4104456" cy="307777"/>
          </a:xfrm>
          <a:prstGeom prst="rect">
            <a:avLst/>
          </a:prstGeom>
          <a:noFill/>
        </p:spPr>
        <p:txBody>
          <a:bodyPr wrap="square" rtlCol="0">
            <a:spAutoFit/>
          </a:bodyPr>
          <a:lstStyle/>
          <a:p>
            <a:r>
              <a:rPr lang="ru-RU" sz="1400" i="1" dirty="0" smtClean="0"/>
              <a:t>Памятник </a:t>
            </a:r>
            <a:r>
              <a:rPr lang="ru-RU" sz="1400" i="1" dirty="0" smtClean="0"/>
              <a:t>В. П. Чкалову в </a:t>
            </a:r>
            <a:r>
              <a:rPr lang="ru-RU" sz="1400" i="1" dirty="0" smtClean="0"/>
              <a:t>г. </a:t>
            </a:r>
            <a:r>
              <a:rPr lang="ru-RU" sz="1400" i="1" dirty="0" smtClean="0"/>
              <a:t>Чкалове</a:t>
            </a:r>
            <a:endParaRPr lang="ru-RU" sz="1400" i="1"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Валерий Павлович Чкалов</a:t>
            </a:r>
            <a:endParaRPr lang="ru-RU" dirty="0"/>
          </a:p>
        </p:txBody>
      </p:sp>
      <p:sp>
        <p:nvSpPr>
          <p:cNvPr id="3" name="Содержимое 2"/>
          <p:cNvSpPr>
            <a:spLocks noGrp="1"/>
          </p:cNvSpPr>
          <p:nvPr>
            <p:ph idx="1"/>
          </p:nvPr>
        </p:nvSpPr>
        <p:spPr>
          <a:xfrm>
            <a:off x="0" y="1556792"/>
            <a:ext cx="5112568" cy="4525963"/>
          </a:xfrm>
        </p:spPr>
        <p:txBody>
          <a:bodyPr>
            <a:normAutofit/>
          </a:bodyPr>
          <a:lstStyle/>
          <a:p>
            <a:pPr indent="0" algn="just">
              <a:buNone/>
            </a:pPr>
            <a:r>
              <a:rPr lang="ru-RU" sz="2000" b="1" dirty="0" smtClean="0"/>
              <a:t>Валерий Павлович </a:t>
            </a:r>
            <a:r>
              <a:rPr lang="ru-RU" sz="2000" b="1" dirty="0" smtClean="0"/>
              <a:t>Чкалов (</a:t>
            </a:r>
            <a:r>
              <a:rPr lang="ru-RU" sz="2000" dirty="0" smtClean="0"/>
              <a:t>2 </a:t>
            </a:r>
            <a:r>
              <a:rPr lang="ru-RU" sz="2000" dirty="0" smtClean="0"/>
              <a:t>февраля 1904 г</a:t>
            </a:r>
            <a:r>
              <a:rPr lang="ru-RU" sz="2000" dirty="0" smtClean="0"/>
              <a:t>. – </a:t>
            </a:r>
            <a:r>
              <a:rPr lang="ru-RU" sz="2000" dirty="0" smtClean="0"/>
              <a:t>15 декабря 1938 г</a:t>
            </a:r>
            <a:r>
              <a:rPr lang="ru-RU" sz="2000" dirty="0" smtClean="0"/>
              <a:t>.) – </a:t>
            </a:r>
            <a:r>
              <a:rPr lang="ru-RU" sz="2000" dirty="0" smtClean="0"/>
              <a:t>советский лётчик-испытатель, </a:t>
            </a:r>
            <a:r>
              <a:rPr lang="ru-RU" sz="2000" dirty="0" smtClean="0"/>
              <a:t>Герой </a:t>
            </a:r>
            <a:r>
              <a:rPr lang="ru-RU" sz="2000" dirty="0" smtClean="0"/>
              <a:t>Советского </a:t>
            </a:r>
            <a:r>
              <a:rPr lang="ru-RU" sz="2000" dirty="0" smtClean="0"/>
              <a:t>Союза.</a:t>
            </a:r>
          </a:p>
          <a:p>
            <a:pPr indent="0" algn="just">
              <a:buNone/>
            </a:pPr>
            <a:r>
              <a:rPr lang="ru-RU" sz="2000" dirty="0" smtClean="0"/>
              <a:t> Командир </a:t>
            </a:r>
            <a:r>
              <a:rPr lang="ru-RU" sz="2000" dirty="0" smtClean="0"/>
              <a:t>экипажа самолёта, совершившего 18−20 июня 1937 года первый беспосадочный </a:t>
            </a:r>
            <a:r>
              <a:rPr lang="ru-RU" sz="2000" dirty="0" smtClean="0"/>
              <a:t>перелёт</a:t>
            </a:r>
            <a:r>
              <a:rPr lang="ru-RU" sz="2000" dirty="0" smtClean="0"/>
              <a:t> через Северный </a:t>
            </a:r>
            <a:r>
              <a:rPr lang="ru-RU" sz="2000" dirty="0" smtClean="0"/>
              <a:t>полюс</a:t>
            </a:r>
            <a:r>
              <a:rPr lang="ru-RU" sz="2000" dirty="0" smtClean="0"/>
              <a:t> из Москвы в Америку (Ванкувер, штат Вашингтон</a:t>
            </a:r>
            <a:r>
              <a:rPr lang="ru-RU" sz="2000" dirty="0" smtClean="0"/>
              <a:t>).</a:t>
            </a:r>
          </a:p>
          <a:p>
            <a:pPr indent="0" algn="just">
              <a:buNone/>
            </a:pPr>
            <a:r>
              <a:rPr lang="ru-RU" sz="2000" dirty="0" smtClean="0"/>
              <a:t>Чкалов трагически погиб 15 декабря 1938 года при проведении 1-го испытательного полёта на новом истребителе </a:t>
            </a:r>
            <a:r>
              <a:rPr lang="ru-RU" sz="2000" dirty="0" smtClean="0"/>
              <a:t>И-180.</a:t>
            </a:r>
            <a:endParaRPr lang="ru-RU" sz="2000" dirty="0" smtClean="0"/>
          </a:p>
          <a:p>
            <a:pPr>
              <a:buNone/>
            </a:pPr>
            <a:endParaRPr lang="ru-RU" sz="2000" dirty="0" smtClean="0"/>
          </a:p>
          <a:p>
            <a:pPr>
              <a:buNone/>
            </a:pPr>
            <a:endParaRPr lang="ru-RU" sz="2000" dirty="0"/>
          </a:p>
        </p:txBody>
      </p:sp>
      <p:pic>
        <p:nvPicPr>
          <p:cNvPr id="4" name="Рисунок 3" descr="Чкалов.PNG"/>
          <p:cNvPicPr>
            <a:picLocks noChangeAspect="1"/>
          </p:cNvPicPr>
          <p:nvPr/>
        </p:nvPicPr>
        <p:blipFill>
          <a:blip r:embed="rId2" cstate="print"/>
          <a:stretch>
            <a:fillRect/>
          </a:stretch>
        </p:blipFill>
        <p:spPr>
          <a:xfrm>
            <a:off x="5292080" y="1556792"/>
            <a:ext cx="3706084" cy="4975874"/>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Энгельс</a:t>
            </a:r>
            <a:endParaRPr lang="ru-RU" b="1" dirty="0"/>
          </a:p>
        </p:txBody>
      </p:sp>
      <p:pic>
        <p:nvPicPr>
          <p:cNvPr id="4" name="Содержимое 3" descr="Энгельс город.PNG"/>
          <p:cNvPicPr>
            <a:picLocks noGrp="1" noChangeAspect="1"/>
          </p:cNvPicPr>
          <p:nvPr>
            <p:ph idx="1"/>
          </p:nvPr>
        </p:nvPicPr>
        <p:blipFill>
          <a:blip r:embed="rId2" cstate="print"/>
          <a:stretch>
            <a:fillRect/>
          </a:stretch>
        </p:blipFill>
        <p:spPr>
          <a:xfrm>
            <a:off x="862098" y="1412776"/>
            <a:ext cx="7419804" cy="4956928"/>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1143000"/>
          </a:xfrm>
        </p:spPr>
        <p:txBody>
          <a:bodyPr>
            <a:normAutofit/>
          </a:bodyPr>
          <a:lstStyle/>
          <a:p>
            <a:r>
              <a:rPr lang="ru-RU" b="1" dirty="0" smtClean="0"/>
              <a:t>Семён Михайлович Будённый</a:t>
            </a:r>
            <a:endParaRPr lang="ru-RU" b="1" dirty="0"/>
          </a:p>
        </p:txBody>
      </p:sp>
      <p:sp>
        <p:nvSpPr>
          <p:cNvPr id="3" name="Содержимое 2"/>
          <p:cNvSpPr>
            <a:spLocks noGrp="1"/>
          </p:cNvSpPr>
          <p:nvPr>
            <p:ph idx="1"/>
          </p:nvPr>
        </p:nvSpPr>
        <p:spPr>
          <a:xfrm>
            <a:off x="179512" y="1196752"/>
            <a:ext cx="5544616" cy="5256584"/>
          </a:xfrm>
        </p:spPr>
        <p:txBody>
          <a:bodyPr>
            <a:noAutofit/>
          </a:bodyPr>
          <a:lstStyle/>
          <a:p>
            <a:pPr indent="0" algn="just">
              <a:buNone/>
            </a:pPr>
            <a:r>
              <a:rPr lang="ru-RU" sz="2000" b="1" dirty="0" smtClean="0"/>
              <a:t>Семён Михайлович Будённый (25 апреля 1883 г. – 26 октября 1973 г.) </a:t>
            </a:r>
            <a:r>
              <a:rPr lang="ru-RU" sz="2000" dirty="0" smtClean="0"/>
              <a:t>– </a:t>
            </a:r>
            <a:r>
              <a:rPr lang="ru-RU" sz="2000" b="1" dirty="0" smtClean="0"/>
              <a:t> </a:t>
            </a:r>
            <a:r>
              <a:rPr lang="ru-RU" sz="2000" dirty="0" smtClean="0"/>
              <a:t>советский полководец, один из первых Маршалов Советского Союза. Трижды Герой Советского Союза, кавалер восьми орденов Ленина, полный кавалер Георгиевского креста и Георгиевской медали всех степеней.</a:t>
            </a:r>
          </a:p>
          <a:p>
            <a:pPr indent="0" algn="just">
              <a:buNone/>
            </a:pPr>
            <a:r>
              <a:rPr lang="ru-RU" sz="2000" dirty="0" smtClean="0"/>
              <a:t>Один из ключевых организаторов красной кавалерии, благодаря чему образ его и его соратников получил широкое распространение в многочисленных книгах, фильмах и картинах. Бойцы Первой конной армии известны под собирательным названием «будённовцы». В первые годы Великой Отечественной войны командовал войсками стратегических направлений и фронтов.</a:t>
            </a:r>
            <a:endParaRPr lang="ru-RU" sz="2000" dirty="0"/>
          </a:p>
        </p:txBody>
      </p:sp>
      <p:pic>
        <p:nvPicPr>
          <p:cNvPr id="4" name="Рисунок 3" descr="Будённый.jpg"/>
          <p:cNvPicPr>
            <a:picLocks noChangeAspect="1"/>
          </p:cNvPicPr>
          <p:nvPr/>
        </p:nvPicPr>
        <p:blipFill>
          <a:blip r:embed="rId2" cstate="print"/>
          <a:stretch>
            <a:fillRect/>
          </a:stretch>
        </p:blipFill>
        <p:spPr>
          <a:xfrm>
            <a:off x="5857325" y="1268760"/>
            <a:ext cx="3152336" cy="4464496"/>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Энгельс</a:t>
            </a:r>
            <a:endParaRPr lang="ru-RU" b="1" dirty="0"/>
          </a:p>
        </p:txBody>
      </p:sp>
      <p:sp>
        <p:nvSpPr>
          <p:cNvPr id="3" name="Содержимое 2"/>
          <p:cNvSpPr>
            <a:spLocks noGrp="1"/>
          </p:cNvSpPr>
          <p:nvPr>
            <p:ph idx="1"/>
          </p:nvPr>
        </p:nvSpPr>
        <p:spPr/>
        <p:txBody>
          <a:bodyPr>
            <a:normAutofit/>
          </a:bodyPr>
          <a:lstStyle/>
          <a:p>
            <a:pPr indent="0" algn="just">
              <a:buNone/>
            </a:pPr>
            <a:r>
              <a:rPr lang="ru-RU" sz="2000" b="1" dirty="0" smtClean="0"/>
              <a:t>Энгельс</a:t>
            </a:r>
            <a:r>
              <a:rPr lang="ru-RU" sz="2000" dirty="0" smtClean="0"/>
              <a:t> </a:t>
            </a:r>
            <a:r>
              <a:rPr lang="ru-RU" sz="2000" dirty="0" smtClean="0"/>
              <a:t>– город </a:t>
            </a:r>
            <a:r>
              <a:rPr lang="ru-RU" sz="2000" dirty="0" smtClean="0"/>
              <a:t>в Саратовской области, центр Энгельсского района. Расположен на Волге </a:t>
            </a:r>
            <a:r>
              <a:rPr lang="ru-RU" sz="2000" dirty="0" smtClean="0"/>
              <a:t>(Волгоградское водохранилище), </a:t>
            </a:r>
            <a:r>
              <a:rPr lang="ru-RU" sz="2000" dirty="0" smtClean="0"/>
              <a:t>напротив Саратова, с которым соединён автодорожным мостом. </a:t>
            </a:r>
          </a:p>
          <a:p>
            <a:pPr indent="0" algn="just">
              <a:buNone/>
            </a:pPr>
            <a:r>
              <a:rPr lang="ru-RU" sz="2000" dirty="0" smtClean="0"/>
              <a:t>Поселение Покровская слобода на месте </a:t>
            </a:r>
            <a:r>
              <a:rPr lang="ru-RU" sz="2000" dirty="0" smtClean="0"/>
              <a:t>современного Энгельса</a:t>
            </a:r>
            <a:r>
              <a:rPr lang="ru-RU" sz="2000" dirty="0" smtClean="0"/>
              <a:t> известно с 1747. Здесь оканчивался Эльтонский тракт, по которому везли соль с </a:t>
            </a:r>
            <a:r>
              <a:rPr lang="ru-RU" sz="2000" dirty="0" smtClean="0"/>
              <a:t>озера Эльтон. </a:t>
            </a:r>
            <a:r>
              <a:rPr lang="ru-RU" sz="2000" dirty="0" smtClean="0"/>
              <a:t>После завершения строительства железной дороги Покровск — Уральск центр торговли хлебом и скотом. Город Покровск с 1914. Переименован в 1931 в Энгельс в честь Ф. Энгельса. В </a:t>
            </a:r>
            <a:r>
              <a:rPr lang="ru-RU" sz="2000" dirty="0" smtClean="0"/>
              <a:t>1922—1941 </a:t>
            </a:r>
            <a:r>
              <a:rPr lang="ru-RU" sz="2000" dirty="0" smtClean="0"/>
              <a:t>столица Республики немцев Поволжья.</a:t>
            </a:r>
          </a:p>
          <a:p>
            <a:pPr indent="0" algn="just">
              <a:buNone/>
            </a:pPr>
            <a:r>
              <a:rPr lang="ru-RU" sz="2000" dirty="0" smtClean="0"/>
              <a:t>Энгельс — спутник Саратова, многоотраслевой промышленный центр. Машиностроение и </a:t>
            </a:r>
            <a:r>
              <a:rPr lang="ru-RU" sz="2000" dirty="0" smtClean="0"/>
              <a:t>металлообработка, химическая, лёгкая, пищевая промышленность</a:t>
            </a:r>
            <a:r>
              <a:rPr lang="ru-RU" sz="2000" dirty="0" smtClean="0"/>
              <a:t>. </a:t>
            </a:r>
            <a:endParaRPr lang="ru-RU" sz="2000" dirty="0" smtClean="0"/>
          </a:p>
          <a:p>
            <a:pPr indent="0" algn="just">
              <a:buNone/>
            </a:pPr>
            <a:r>
              <a:rPr lang="ru-RU" sz="1800" i="1" dirty="0" smtClean="0">
                <a:solidFill>
                  <a:schemeClr val="tx1">
                    <a:lumMod val="75000"/>
                    <a:lumOff val="25000"/>
                  </a:schemeClr>
                </a:solidFill>
              </a:rPr>
              <a:t>Словарь «География России» под ред. А. П. Горкина, 1998 г.</a:t>
            </a:r>
          </a:p>
          <a:p>
            <a:pPr indent="0" algn="just">
              <a:buNone/>
            </a:pPr>
            <a:endParaRPr lang="ru-RU" sz="2000" dirty="0" smtClean="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Энгельс</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179512" y="1600200"/>
            <a:ext cx="4824536" cy="4525963"/>
          </a:xfrm>
        </p:spPr>
        <p:txBody>
          <a:bodyPr>
            <a:normAutofit/>
          </a:bodyPr>
          <a:lstStyle/>
          <a:p>
            <a:pPr indent="0" algn="just">
              <a:buNone/>
            </a:pPr>
            <a:r>
              <a:rPr lang="ru-RU" sz="2000" dirty="0" smtClean="0"/>
              <a:t>Название слободы, Покровская, и города Покровск дано по церкви Покрова Пресвятой Богородицы. В 1914 г. слобода </a:t>
            </a:r>
            <a:r>
              <a:rPr lang="ru-RU" sz="2000" dirty="0" smtClean="0"/>
              <a:t>преобразована в </a:t>
            </a:r>
            <a:r>
              <a:rPr lang="ru-RU" sz="2000" dirty="0" smtClean="0"/>
              <a:t>город </a:t>
            </a:r>
            <a:r>
              <a:rPr lang="ru-RU" sz="2000" dirty="0" smtClean="0"/>
              <a:t>Покровск. В 1931 г. </a:t>
            </a:r>
            <a:r>
              <a:rPr lang="ru-RU" sz="2000" dirty="0" smtClean="0"/>
              <a:t>Покровск переименован </a:t>
            </a:r>
            <a:r>
              <a:rPr lang="ru-RU" sz="2000" dirty="0" smtClean="0"/>
              <a:t>в Энгельс по фамилии теоретика коммунизма Ф. </a:t>
            </a:r>
            <a:r>
              <a:rPr lang="ru-RU" sz="2000" dirty="0" smtClean="0"/>
              <a:t>Энгельса.</a:t>
            </a:r>
            <a:endParaRPr lang="ru-RU" sz="2000" dirty="0"/>
          </a:p>
        </p:txBody>
      </p:sp>
      <p:pic>
        <p:nvPicPr>
          <p:cNvPr id="4" name="Рисунок 3" descr="Энгельс памятник.PNG"/>
          <p:cNvPicPr>
            <a:picLocks noChangeAspect="1"/>
          </p:cNvPicPr>
          <p:nvPr/>
        </p:nvPicPr>
        <p:blipFill>
          <a:blip r:embed="rId2" cstate="print"/>
          <a:stretch>
            <a:fillRect/>
          </a:stretch>
        </p:blipFill>
        <p:spPr>
          <a:xfrm>
            <a:off x="5652120" y="1628800"/>
            <a:ext cx="3089577" cy="4176464"/>
          </a:xfrm>
          <a:prstGeom prst="rect">
            <a:avLst/>
          </a:prstGeom>
        </p:spPr>
      </p:pic>
      <p:sp>
        <p:nvSpPr>
          <p:cNvPr id="5" name="TextBox 4"/>
          <p:cNvSpPr txBox="1"/>
          <p:nvPr/>
        </p:nvSpPr>
        <p:spPr>
          <a:xfrm>
            <a:off x="5508104" y="5877272"/>
            <a:ext cx="4104456" cy="307777"/>
          </a:xfrm>
          <a:prstGeom prst="rect">
            <a:avLst/>
          </a:prstGeom>
          <a:noFill/>
        </p:spPr>
        <p:txBody>
          <a:bodyPr wrap="square" rtlCol="0">
            <a:spAutoFit/>
          </a:bodyPr>
          <a:lstStyle/>
          <a:p>
            <a:r>
              <a:rPr lang="ru-RU" sz="1400" i="1" dirty="0" smtClean="0"/>
              <a:t>Памятник </a:t>
            </a:r>
            <a:r>
              <a:rPr lang="ru-RU" sz="1400" i="1" dirty="0" smtClean="0"/>
              <a:t>Ф. Энгельсу в </a:t>
            </a:r>
            <a:r>
              <a:rPr lang="ru-RU" sz="1400" i="1" dirty="0" smtClean="0"/>
              <a:t>г. </a:t>
            </a:r>
            <a:r>
              <a:rPr lang="ru-RU" sz="1400" i="1" dirty="0" smtClean="0"/>
              <a:t>Энгельсе</a:t>
            </a:r>
            <a:endParaRPr lang="ru-RU" sz="1400" i="1"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Фридрих Энгельс</a:t>
            </a:r>
            <a:endParaRPr lang="ru-RU" b="1" dirty="0"/>
          </a:p>
        </p:txBody>
      </p:sp>
      <p:sp>
        <p:nvSpPr>
          <p:cNvPr id="3" name="Содержимое 2"/>
          <p:cNvSpPr>
            <a:spLocks noGrp="1"/>
          </p:cNvSpPr>
          <p:nvPr>
            <p:ph idx="1"/>
          </p:nvPr>
        </p:nvSpPr>
        <p:spPr>
          <a:xfrm>
            <a:off x="0" y="1268760"/>
            <a:ext cx="5580112" cy="5400600"/>
          </a:xfrm>
        </p:spPr>
        <p:txBody>
          <a:bodyPr>
            <a:normAutofit lnSpcReduction="10000"/>
          </a:bodyPr>
          <a:lstStyle/>
          <a:p>
            <a:pPr indent="0" algn="just">
              <a:buNone/>
            </a:pPr>
            <a:r>
              <a:rPr lang="ru-RU" sz="2000" b="1" dirty="0" smtClean="0"/>
              <a:t>Фридрих Энгельс</a:t>
            </a:r>
            <a:r>
              <a:rPr lang="ru-RU" sz="2000" dirty="0" smtClean="0"/>
              <a:t> </a:t>
            </a:r>
            <a:r>
              <a:rPr lang="ru-RU" sz="2000" dirty="0" smtClean="0"/>
              <a:t>(28 </a:t>
            </a:r>
            <a:r>
              <a:rPr lang="ru-RU" sz="2000" dirty="0" smtClean="0"/>
              <a:t>ноября </a:t>
            </a:r>
            <a:r>
              <a:rPr lang="ru-RU" sz="2000" dirty="0" smtClean="0"/>
              <a:t>1820 —</a:t>
            </a:r>
            <a:r>
              <a:rPr lang="ru-RU" sz="2000" dirty="0" smtClean="0"/>
              <a:t> </a:t>
            </a:r>
            <a:r>
              <a:rPr lang="ru-RU" sz="2000" dirty="0" smtClean="0"/>
              <a:t>5 </a:t>
            </a:r>
            <a:r>
              <a:rPr lang="ru-RU" sz="2000" dirty="0" smtClean="0"/>
              <a:t>августа </a:t>
            </a:r>
            <a:r>
              <a:rPr lang="ru-RU" sz="2000" dirty="0" smtClean="0"/>
              <a:t>1895)</a:t>
            </a:r>
            <a:r>
              <a:rPr lang="ru-RU" sz="2000" dirty="0" smtClean="0"/>
              <a:t>  —</a:t>
            </a:r>
            <a:r>
              <a:rPr lang="ru-RU" sz="2000" dirty="0" smtClean="0"/>
              <a:t> немецкий политический деятель,</a:t>
            </a:r>
            <a:r>
              <a:rPr lang="ru-RU" sz="2000" dirty="0" smtClean="0"/>
              <a:t> </a:t>
            </a:r>
            <a:r>
              <a:rPr lang="ru-RU" sz="2000" dirty="0" smtClean="0"/>
              <a:t>учёный,</a:t>
            </a:r>
            <a:r>
              <a:rPr lang="ru-RU" sz="2000" dirty="0" smtClean="0"/>
              <a:t> историк и </a:t>
            </a:r>
            <a:r>
              <a:rPr lang="ru-RU" sz="2000" dirty="0" smtClean="0"/>
              <a:t>предприниматель. </a:t>
            </a:r>
            <a:r>
              <a:rPr lang="ru-RU" sz="2000" dirty="0" smtClean="0"/>
              <a:t>Один из основоположников </a:t>
            </a:r>
            <a:r>
              <a:rPr lang="ru-RU" sz="2000" dirty="0" smtClean="0"/>
              <a:t>марксизма. </a:t>
            </a:r>
            <a:r>
              <a:rPr lang="ru-RU" sz="2000" dirty="0" smtClean="0"/>
              <a:t>Друг и единомышленник Карла Маркса и соавтор его </a:t>
            </a:r>
            <a:r>
              <a:rPr lang="ru-RU" sz="2000" dirty="0" smtClean="0"/>
              <a:t>трудов.</a:t>
            </a:r>
            <a:endParaRPr lang="ru-RU" sz="2000" dirty="0" smtClean="0"/>
          </a:p>
          <a:p>
            <a:pPr indent="0" algn="just">
              <a:buNone/>
            </a:pPr>
            <a:r>
              <a:rPr lang="ru-RU" sz="2000" dirty="0" smtClean="0"/>
              <a:t>В 1848 году совместно с Карлом Марксом он написал «Манифест Коммунистической партии». Помимо этой работы, он сам и в соавторстве (в основном с Марксом) написал ряд других трудов, а позже финансово поддерживал Маркса, пока тот вёл исследования и писал «Капитал». После смерти Маркса Энгельс редактировал второй и третий тома. Кроме того, Энгельс организовал заметки Маркса по теориям прибавочной стоимости, которые в 1905 году издал Карл Каутский как «четвёртый том» «Капитала».</a:t>
            </a:r>
          </a:p>
          <a:p>
            <a:endParaRPr lang="ru-RU" dirty="0"/>
          </a:p>
        </p:txBody>
      </p:sp>
      <p:pic>
        <p:nvPicPr>
          <p:cNvPr id="4" name="Рисунок 3" descr="Энгельс Фридрих.PNG"/>
          <p:cNvPicPr>
            <a:picLocks noChangeAspect="1"/>
          </p:cNvPicPr>
          <p:nvPr/>
        </p:nvPicPr>
        <p:blipFill>
          <a:blip r:embed="rId2" cstate="print"/>
          <a:srcRect l="11036"/>
          <a:stretch>
            <a:fillRect/>
          </a:stretch>
        </p:blipFill>
        <p:spPr>
          <a:xfrm>
            <a:off x="5638287" y="1268760"/>
            <a:ext cx="3424658" cy="5040560"/>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Ярославль</a:t>
            </a:r>
            <a:endParaRPr lang="ru-RU" b="1" dirty="0"/>
          </a:p>
        </p:txBody>
      </p:sp>
      <p:pic>
        <p:nvPicPr>
          <p:cNvPr id="4" name="Содержимое 3" descr="Ярославль  город.PNG"/>
          <p:cNvPicPr>
            <a:picLocks noGrp="1" noChangeAspect="1"/>
          </p:cNvPicPr>
          <p:nvPr>
            <p:ph idx="1"/>
          </p:nvPr>
        </p:nvPicPr>
        <p:blipFill>
          <a:blip r:embed="rId2" cstate="print"/>
          <a:stretch>
            <a:fillRect/>
          </a:stretch>
        </p:blipFill>
        <p:spPr>
          <a:xfrm>
            <a:off x="800379" y="1484784"/>
            <a:ext cx="7543243" cy="4764487"/>
          </a:xfr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lstStyle/>
          <a:p>
            <a:r>
              <a:rPr lang="ru-RU" b="1" dirty="0" smtClean="0"/>
              <a:t>Ярославль</a:t>
            </a:r>
            <a:endParaRPr lang="ru-RU" b="1" dirty="0"/>
          </a:p>
        </p:txBody>
      </p:sp>
      <p:sp>
        <p:nvSpPr>
          <p:cNvPr id="3" name="Содержимое 2"/>
          <p:cNvSpPr>
            <a:spLocks noGrp="1"/>
          </p:cNvSpPr>
          <p:nvPr>
            <p:ph idx="1"/>
          </p:nvPr>
        </p:nvSpPr>
        <p:spPr>
          <a:xfrm>
            <a:off x="0" y="1196752"/>
            <a:ext cx="8686800" cy="5544616"/>
          </a:xfrm>
        </p:spPr>
        <p:txBody>
          <a:bodyPr>
            <a:normAutofit/>
          </a:bodyPr>
          <a:lstStyle/>
          <a:p>
            <a:pPr indent="0" algn="just">
              <a:lnSpc>
                <a:spcPts val="1600"/>
              </a:lnSpc>
              <a:buNone/>
            </a:pPr>
            <a:r>
              <a:rPr lang="ru-RU" sz="2000" b="1" dirty="0" smtClean="0"/>
              <a:t>Ярославль</a:t>
            </a:r>
            <a:r>
              <a:rPr lang="ru-RU" sz="2000" dirty="0" smtClean="0"/>
              <a:t> </a:t>
            </a:r>
            <a:r>
              <a:rPr lang="ru-RU" sz="2000" dirty="0" smtClean="0"/>
              <a:t>– центр </a:t>
            </a:r>
            <a:r>
              <a:rPr lang="ru-RU" sz="2000" dirty="0" smtClean="0"/>
              <a:t>Ярославской области и Ярославского района, в 282 км к северо-востоку от Москвы. Расположен на Волге. </a:t>
            </a:r>
          </a:p>
          <a:p>
            <a:pPr indent="0" algn="just">
              <a:lnSpc>
                <a:spcPts val="1600"/>
              </a:lnSpc>
              <a:buNone/>
            </a:pPr>
            <a:r>
              <a:rPr lang="ru-RU" sz="2000" dirty="0" smtClean="0"/>
              <a:t>Основан около 1010 князем Ярославом Мудрым как крепость при слиянии </a:t>
            </a:r>
            <a:r>
              <a:rPr lang="ru-RU" sz="2000" dirty="0" smtClean="0"/>
              <a:t>реки</a:t>
            </a:r>
            <a:r>
              <a:rPr lang="ru-RU" sz="2000" dirty="0" smtClean="0"/>
              <a:t> Которосль с Волгой. Впервые упоминается в 1071. В XI—XII вв. пограничный город Ростово-Суздальского княжества. С 1218 столица Ярославского княжества. С 1463 в составе Московского Великого княжества. В период борьбы против польской интервенции в 1612 </a:t>
            </a:r>
            <a:r>
              <a:rPr lang="ru-RU" sz="2000" dirty="0" smtClean="0"/>
              <a:t>в Ярославле находилось </a:t>
            </a:r>
            <a:r>
              <a:rPr lang="ru-RU" sz="2000" dirty="0" smtClean="0"/>
              <a:t>Народное ополчение под руководством К. М. Минина и Д. М. Пожарского. В XVII в. </a:t>
            </a:r>
            <a:r>
              <a:rPr lang="ru-RU" sz="2000" dirty="0" smtClean="0"/>
              <a:t>Ярославль</a:t>
            </a:r>
            <a:r>
              <a:rPr lang="ru-RU" sz="2000" dirty="0" smtClean="0"/>
              <a:t> — крупный торговый </a:t>
            </a:r>
            <a:r>
              <a:rPr lang="ru-RU" sz="2000" dirty="0" smtClean="0"/>
              <a:t>и </a:t>
            </a:r>
            <a:r>
              <a:rPr lang="ru-RU" sz="2000" dirty="0" smtClean="0"/>
              <a:t>ремесленный </a:t>
            </a:r>
            <a:r>
              <a:rPr lang="ru-RU" sz="2000" dirty="0" smtClean="0"/>
              <a:t>центр</a:t>
            </a:r>
            <a:r>
              <a:rPr lang="ru-RU" sz="2000" dirty="0" smtClean="0"/>
              <a:t>. После пожара 1658, когда сгорели почти все деревянные строения, разворачивается каменное строительство; ко второй половине XVII в. в </a:t>
            </a:r>
            <a:r>
              <a:rPr lang="ru-RU" sz="2000" dirty="0" smtClean="0"/>
              <a:t>Ярославле</a:t>
            </a:r>
            <a:r>
              <a:rPr lang="ru-RU" sz="2000" dirty="0" smtClean="0"/>
              <a:t> сложились самобытные школы каменного зодчества и настенных росписей. В 1722 по указу Петра I началось создание Ярославской большой мануфактуры; в XVIII в. город стал значительным промышленным центром. С 1708 </a:t>
            </a:r>
            <a:r>
              <a:rPr lang="ru-RU" sz="2000" dirty="0" smtClean="0"/>
              <a:t>Ярославль</a:t>
            </a:r>
            <a:r>
              <a:rPr lang="ru-RU" sz="2000" dirty="0" smtClean="0"/>
              <a:t> входил в Петербургскую губернию, с 1719 центр провинции той же губернии, с 1727 в Московской губернии. С 1777 центр Ярославского наместничества (с 1796 губернии). В 1750 в </a:t>
            </a:r>
            <a:r>
              <a:rPr lang="ru-RU" sz="2000" dirty="0" smtClean="0"/>
              <a:t>Ярославле</a:t>
            </a:r>
            <a:r>
              <a:rPr lang="ru-RU" sz="2000" dirty="0" smtClean="0"/>
              <a:t> актёр Ф. Г. Волков основал первый в России профессиональный театр. В </a:t>
            </a:r>
            <a:r>
              <a:rPr lang="ru-RU" sz="2000" dirty="0" smtClean="0"/>
              <a:t>1870—1898</a:t>
            </a:r>
            <a:r>
              <a:rPr lang="ru-RU" sz="2000" dirty="0" smtClean="0"/>
              <a:t> </a:t>
            </a:r>
            <a:r>
              <a:rPr lang="ru-RU" sz="2000" dirty="0" smtClean="0"/>
              <a:t>Ярославль</a:t>
            </a:r>
            <a:r>
              <a:rPr lang="ru-RU" sz="2000" dirty="0" smtClean="0"/>
              <a:t> был связан железной дорогой с Москвой, Вологдой, Костромой, Петербургом. С 1936 центр Ярославской области.</a:t>
            </a:r>
          </a:p>
          <a:p>
            <a:pPr indent="0" algn="just">
              <a:lnSpc>
                <a:spcPts val="1600"/>
              </a:lnSpc>
              <a:buNone/>
            </a:pPr>
            <a:r>
              <a:rPr lang="ru-RU" sz="2000" dirty="0" smtClean="0"/>
              <a:t>Ярославль</a:t>
            </a:r>
            <a:r>
              <a:rPr lang="ru-RU" sz="2000" dirty="0" smtClean="0"/>
              <a:t> — крупный многоотраслевой промышленный центр. Ведущие отрасли — машиностроение, химическая и нефтехимическая, </a:t>
            </a:r>
            <a:r>
              <a:rPr lang="ru-RU" sz="2000" dirty="0" smtClean="0"/>
              <a:t>нефтеперерабатывающая</a:t>
            </a:r>
            <a:r>
              <a:rPr lang="ru-RU" sz="2000" dirty="0" smtClean="0"/>
              <a:t>. </a:t>
            </a:r>
            <a:endParaRPr lang="ru-RU" sz="2000" dirty="0" smtClean="0"/>
          </a:p>
          <a:p>
            <a:pPr indent="0" algn="just">
              <a:lnSpc>
                <a:spcPts val="1600"/>
              </a:lnSpc>
              <a:buNone/>
            </a:pPr>
            <a:r>
              <a:rPr lang="ru-RU" sz="1800" i="1" dirty="0" smtClean="0">
                <a:solidFill>
                  <a:schemeClr val="tx1">
                    <a:lumMod val="75000"/>
                    <a:lumOff val="25000"/>
                  </a:schemeClr>
                </a:solidFill>
              </a:rPr>
              <a:t>Словарь «География России» под ред. А. П. Горкина, 1998 г.</a:t>
            </a:r>
          </a:p>
          <a:p>
            <a:pPr indent="0" algn="just">
              <a:lnSpc>
                <a:spcPts val="1600"/>
              </a:lnSpc>
              <a:buNone/>
            </a:pPr>
            <a:endParaRPr lang="ru-RU" sz="2000" dirty="0" smtClean="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Ярославль</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467544" y="1484784"/>
            <a:ext cx="4546848" cy="4525963"/>
          </a:xfrm>
        </p:spPr>
        <p:txBody>
          <a:bodyPr>
            <a:normAutofit/>
          </a:bodyPr>
          <a:lstStyle/>
          <a:p>
            <a:pPr indent="0" algn="just">
              <a:buNone/>
            </a:pPr>
            <a:r>
              <a:rPr lang="ru-RU" sz="2000" dirty="0" smtClean="0"/>
              <a:t>Название </a:t>
            </a:r>
            <a:r>
              <a:rPr lang="ru-RU" sz="2000" dirty="0" smtClean="0"/>
              <a:t>города в </a:t>
            </a:r>
            <a:r>
              <a:rPr lang="ru-RU" sz="2000" dirty="0" smtClean="0"/>
              <a:t>форме притяжательного прилагательного образовано от </a:t>
            </a:r>
            <a:r>
              <a:rPr lang="ru-RU" sz="2000" dirty="0" smtClean="0"/>
              <a:t>древнерусского личного </a:t>
            </a:r>
            <a:r>
              <a:rPr lang="ru-RU" sz="2000" dirty="0" smtClean="0"/>
              <a:t>имени Ярослав с помощью суффикса </a:t>
            </a:r>
            <a:r>
              <a:rPr lang="ru-RU" sz="2000" dirty="0" smtClean="0"/>
              <a:t>-</a:t>
            </a:r>
            <a:r>
              <a:rPr lang="en-US" sz="2000" dirty="0" smtClean="0"/>
              <a:t>j</a:t>
            </a:r>
            <a:r>
              <a:rPr lang="ru-RU" sz="2000" dirty="0" err="1" smtClean="0"/>
              <a:t>ь</a:t>
            </a:r>
            <a:r>
              <a:rPr lang="ru-RU" sz="2000" dirty="0" smtClean="0"/>
              <a:t>, т. е. означает «Ярославий город</a:t>
            </a:r>
            <a:r>
              <a:rPr lang="ru-RU" sz="2000" dirty="0" smtClean="0"/>
              <a:t>».</a:t>
            </a:r>
          </a:p>
          <a:p>
            <a:pPr indent="0" algn="just">
              <a:buNone/>
            </a:pPr>
            <a:r>
              <a:rPr lang="ru-RU" sz="1800" i="1" dirty="0" smtClean="0">
                <a:solidFill>
                  <a:schemeClr val="tx1">
                    <a:lumMod val="75000"/>
                    <a:lumOff val="25000"/>
                  </a:schemeClr>
                </a:solidFill>
              </a:rPr>
              <a:t>«Географические названия мира: Топонимический словарь». Е. М. Поспелов, 2002</a:t>
            </a:r>
            <a:endParaRPr lang="ru-RU" sz="1800" dirty="0" smtClean="0"/>
          </a:p>
          <a:p>
            <a:pPr indent="0" algn="just">
              <a:buNone/>
            </a:pPr>
            <a:endParaRPr lang="ru-RU" sz="2000" dirty="0"/>
          </a:p>
        </p:txBody>
      </p:sp>
      <p:pic>
        <p:nvPicPr>
          <p:cNvPr id="4" name="Рисунок 3" descr="Ярославль памятник.PNG"/>
          <p:cNvPicPr>
            <a:picLocks noChangeAspect="1"/>
          </p:cNvPicPr>
          <p:nvPr/>
        </p:nvPicPr>
        <p:blipFill>
          <a:blip r:embed="rId2" cstate="print"/>
          <a:srcRect l="15356" r="7339"/>
          <a:stretch>
            <a:fillRect/>
          </a:stretch>
        </p:blipFill>
        <p:spPr>
          <a:xfrm>
            <a:off x="5292080" y="1484784"/>
            <a:ext cx="3528392" cy="4536504"/>
          </a:xfrm>
          <a:prstGeom prst="rect">
            <a:avLst/>
          </a:prstGeom>
        </p:spPr>
      </p:pic>
      <p:sp>
        <p:nvSpPr>
          <p:cNvPr id="5" name="TextBox 4"/>
          <p:cNvSpPr txBox="1"/>
          <p:nvPr/>
        </p:nvSpPr>
        <p:spPr>
          <a:xfrm>
            <a:off x="5292080" y="6093296"/>
            <a:ext cx="4104456" cy="307777"/>
          </a:xfrm>
          <a:prstGeom prst="rect">
            <a:avLst/>
          </a:prstGeom>
          <a:noFill/>
        </p:spPr>
        <p:txBody>
          <a:bodyPr wrap="square" rtlCol="0">
            <a:spAutoFit/>
          </a:bodyPr>
          <a:lstStyle/>
          <a:p>
            <a:r>
              <a:rPr lang="ru-RU" sz="1400" i="1" dirty="0" smtClean="0"/>
              <a:t>Памятник </a:t>
            </a:r>
            <a:r>
              <a:rPr lang="ru-RU" sz="1400" i="1" dirty="0" smtClean="0"/>
              <a:t>Ярославу Мудрому в </a:t>
            </a:r>
            <a:r>
              <a:rPr lang="ru-RU" sz="1400" i="1" dirty="0" smtClean="0"/>
              <a:t>г. </a:t>
            </a:r>
            <a:r>
              <a:rPr lang="ru-RU" sz="1400" i="1" dirty="0" smtClean="0"/>
              <a:t>Ярославле</a:t>
            </a:r>
            <a:endParaRPr lang="ru-RU" sz="1400" i="1"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Ярослав Мудрый</a:t>
            </a:r>
            <a:endParaRPr lang="ru-RU" b="1" dirty="0"/>
          </a:p>
        </p:txBody>
      </p:sp>
      <p:sp>
        <p:nvSpPr>
          <p:cNvPr id="3" name="Содержимое 2"/>
          <p:cNvSpPr>
            <a:spLocks noGrp="1"/>
          </p:cNvSpPr>
          <p:nvPr>
            <p:ph idx="1"/>
          </p:nvPr>
        </p:nvSpPr>
        <p:spPr>
          <a:xfrm>
            <a:off x="0" y="1340768"/>
            <a:ext cx="5148064" cy="5517232"/>
          </a:xfrm>
        </p:spPr>
        <p:txBody>
          <a:bodyPr>
            <a:normAutofit/>
          </a:bodyPr>
          <a:lstStyle/>
          <a:p>
            <a:pPr indent="0" algn="just">
              <a:lnSpc>
                <a:spcPts val="1800"/>
              </a:lnSpc>
              <a:buNone/>
            </a:pPr>
            <a:r>
              <a:rPr lang="ru-RU" sz="2000" b="1" dirty="0" smtClean="0"/>
              <a:t>Ярослав Владимирович</a:t>
            </a:r>
            <a:r>
              <a:rPr lang="ru-RU" sz="2000" b="1" dirty="0" smtClean="0"/>
              <a:t> </a:t>
            </a:r>
            <a:r>
              <a:rPr lang="ru-RU" sz="2000" b="1" dirty="0" smtClean="0"/>
              <a:t>(Ярослав Мудрый</a:t>
            </a:r>
            <a:r>
              <a:rPr lang="ru-RU" sz="2000" b="1" dirty="0" smtClean="0"/>
              <a:t>; </a:t>
            </a:r>
            <a:r>
              <a:rPr lang="ru-RU" sz="2000" b="1" dirty="0" smtClean="0"/>
              <a:t>около</a:t>
            </a:r>
            <a:r>
              <a:rPr lang="ru-RU" sz="2000" b="1" dirty="0" smtClean="0"/>
              <a:t> </a:t>
            </a:r>
            <a:r>
              <a:rPr lang="ru-RU" sz="2000" b="1" dirty="0" smtClean="0"/>
              <a:t>978</a:t>
            </a:r>
            <a:r>
              <a:rPr lang="ru-RU" sz="2000" b="1" dirty="0" smtClean="0"/>
              <a:t> — 20 </a:t>
            </a:r>
            <a:r>
              <a:rPr lang="ru-RU" sz="2000" b="1" dirty="0" smtClean="0"/>
              <a:t>февраля</a:t>
            </a:r>
            <a:r>
              <a:rPr lang="ru-RU" sz="2000" b="1" dirty="0" smtClean="0"/>
              <a:t> </a:t>
            </a:r>
            <a:r>
              <a:rPr lang="ru-RU" sz="2000" b="1" dirty="0" smtClean="0"/>
              <a:t>1054)</a:t>
            </a:r>
            <a:r>
              <a:rPr lang="ru-RU" sz="2000" dirty="0" smtClean="0"/>
              <a:t> </a:t>
            </a:r>
            <a:r>
              <a:rPr lang="ru-RU" sz="2000" dirty="0" smtClean="0"/>
              <a:t>—князь ростовский, князь новгородский, великий князь киевский.</a:t>
            </a:r>
          </a:p>
          <a:p>
            <a:pPr indent="0" algn="just">
              <a:lnSpc>
                <a:spcPts val="1800"/>
              </a:lnSpc>
              <a:buNone/>
            </a:pPr>
            <a:r>
              <a:rPr lang="ru-RU" sz="2000" dirty="0" smtClean="0"/>
              <a:t>При </a:t>
            </a:r>
            <a:r>
              <a:rPr lang="ru-RU" sz="2000" dirty="0" smtClean="0"/>
              <a:t>Ярославе Владимировиче на Руси начали строить храмы, стали развиваться культура и образованность, выросла численность населения, Киев стал богатейшим городом, был составлен первый известный свод законов русского права, который вошёл в историю как «Русская правда». Ярослав Мудрый построил дружеские отношения со Швецией, а также наладил отношения с Византией, Священной Римской империей и другими странами Европы. Ярославу удалось победоносно завершить русско-печенежские </a:t>
            </a:r>
            <a:r>
              <a:rPr lang="ru-RU" sz="2000" dirty="0" smtClean="0"/>
              <a:t>войны и вернуть захваченные Польшей</a:t>
            </a:r>
            <a:r>
              <a:rPr lang="ru-RU" sz="2000" dirty="0" smtClean="0"/>
              <a:t> Червенские города в состав Киевской Руси.</a:t>
            </a:r>
            <a:endParaRPr lang="ru-RU" sz="2000" dirty="0"/>
          </a:p>
        </p:txBody>
      </p:sp>
      <p:pic>
        <p:nvPicPr>
          <p:cNvPr id="4" name="Рисунок 3" descr="Ярослав Мудрый.PNG"/>
          <p:cNvPicPr>
            <a:picLocks noChangeAspect="1"/>
          </p:cNvPicPr>
          <p:nvPr/>
        </p:nvPicPr>
        <p:blipFill>
          <a:blip r:embed="rId2" cstate="print"/>
          <a:srcRect r="7507"/>
          <a:stretch>
            <a:fillRect/>
          </a:stretch>
        </p:blipFill>
        <p:spPr>
          <a:xfrm>
            <a:off x="5292080" y="1412777"/>
            <a:ext cx="3744415" cy="464933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Бутурлиновка</a:t>
            </a:r>
            <a:endParaRPr lang="ru-RU" b="1" dirty="0"/>
          </a:p>
        </p:txBody>
      </p:sp>
      <p:pic>
        <p:nvPicPr>
          <p:cNvPr id="4" name="Содержимое 3" descr="Бутурлиновка.jpg"/>
          <p:cNvPicPr>
            <a:picLocks noGrp="1" noChangeAspect="1"/>
          </p:cNvPicPr>
          <p:nvPr>
            <p:ph idx="1"/>
          </p:nvPr>
        </p:nvPicPr>
        <p:blipFill>
          <a:blip r:embed="rId2" cstate="print"/>
          <a:stretch>
            <a:fillRect/>
          </a:stretch>
        </p:blipFill>
        <p:spPr>
          <a:xfrm>
            <a:off x="899592" y="1340768"/>
            <a:ext cx="7354913" cy="4903275"/>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Бутурлиновка</a:t>
            </a:r>
            <a:endParaRPr lang="ru-RU" b="1" dirty="0"/>
          </a:p>
        </p:txBody>
      </p:sp>
      <p:sp>
        <p:nvSpPr>
          <p:cNvPr id="5" name="Содержимое 4"/>
          <p:cNvSpPr>
            <a:spLocks noGrp="1"/>
          </p:cNvSpPr>
          <p:nvPr>
            <p:ph idx="1"/>
          </p:nvPr>
        </p:nvSpPr>
        <p:spPr>
          <a:xfrm>
            <a:off x="457200" y="1268760"/>
            <a:ext cx="8229600" cy="5256584"/>
          </a:xfrm>
        </p:spPr>
        <p:txBody>
          <a:bodyPr>
            <a:normAutofit lnSpcReduction="10000"/>
          </a:bodyPr>
          <a:lstStyle/>
          <a:p>
            <a:pPr indent="0" algn="just">
              <a:buNone/>
            </a:pPr>
            <a:r>
              <a:rPr lang="ru-RU" sz="2000" dirty="0" smtClean="0"/>
              <a:t>Бутурлиновка – слобода Воронежской губернии, Бобровского уезда, в 52 верстах к юго-востоку от Боброва, при реке Осереде, близ границы Павловского уезда, на большом Саратовском тракте, тянется версты на 4 в длину. Земля, находящаяся под слободой, в начале XVIII столетия принадлежала графу Бутурлину, который выслал туда несколько семейств великороссов; вслед за тем здесь стали селиться выходцы из Малороссии, так что в царствование Екатерины II их уже было насколько тысяч; указом 1783 г. все они были прикреплены к земле, и таким образом сделались крепостными графа Бутурлина. В нынешнем столетии жители откупились на волю и были переименованы в государственных крестьян. Слобода Бутурлиновка — первая во всей губернии, как по населенности, так и по промышленной деятельности. Жители занимаются выделкою кож, овчин, деланием тулупов и сапог, которые отвозят для продажи в Черноморье и Землю Войска Донского, а также перевозкой купеческих товаров на волах; женщины ходят в степь для делания кизяков и обмазки домов глиной. </a:t>
            </a:r>
          </a:p>
          <a:p>
            <a:pPr indent="0" algn="just">
              <a:buNone/>
            </a:pPr>
            <a:r>
              <a:rPr lang="ru-RU" sz="1800" i="1" dirty="0" smtClean="0">
                <a:solidFill>
                  <a:schemeClr val="tx1">
                    <a:lumMod val="75000"/>
                    <a:lumOff val="25000"/>
                  </a:schemeClr>
                </a:solidFill>
              </a:rPr>
              <a:t>Энциклопедический словарь Ф.А. Брокгауза и И.А. Ефрона.</a:t>
            </a:r>
          </a:p>
          <a:p>
            <a:pPr indent="0" algn="just">
              <a:buNone/>
            </a:pPr>
            <a:endParaRPr lang="ru-RU"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Бутурлиновка</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p:txBody>
          <a:bodyPr>
            <a:normAutofit/>
          </a:bodyPr>
          <a:lstStyle/>
          <a:p>
            <a:pPr algn="just">
              <a:buNone/>
            </a:pPr>
            <a:r>
              <a:rPr lang="ru-RU" sz="2000" dirty="0" smtClean="0"/>
              <a:t>Город Бутурлиновка назван в честь графа Алексея Борисовича Бутурлина.</a:t>
            </a:r>
            <a:endParaRPr lang="ru-RU" sz="2000" dirty="0"/>
          </a:p>
        </p:txBody>
      </p:sp>
      <p:pic>
        <p:nvPicPr>
          <p:cNvPr id="4" name="Рисунок 3" descr="Бутурлиновка2.jpg"/>
          <p:cNvPicPr>
            <a:picLocks noChangeAspect="1"/>
          </p:cNvPicPr>
          <p:nvPr/>
        </p:nvPicPr>
        <p:blipFill>
          <a:blip r:embed="rId2" cstate="print"/>
          <a:stretch>
            <a:fillRect/>
          </a:stretch>
        </p:blipFill>
        <p:spPr>
          <a:xfrm>
            <a:off x="1403648" y="2204864"/>
            <a:ext cx="6336704" cy="438694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Александр Борисович Бутурлин</a:t>
            </a:r>
            <a:endParaRPr lang="ru-RU" b="1" dirty="0"/>
          </a:p>
        </p:txBody>
      </p:sp>
      <p:sp>
        <p:nvSpPr>
          <p:cNvPr id="3" name="Содержимое 2"/>
          <p:cNvSpPr>
            <a:spLocks noGrp="1"/>
          </p:cNvSpPr>
          <p:nvPr>
            <p:ph idx="1"/>
          </p:nvPr>
        </p:nvSpPr>
        <p:spPr>
          <a:xfrm>
            <a:off x="457200" y="1600200"/>
            <a:ext cx="3826768" cy="4525963"/>
          </a:xfrm>
        </p:spPr>
        <p:txBody>
          <a:bodyPr>
            <a:normAutofit/>
          </a:bodyPr>
          <a:lstStyle/>
          <a:p>
            <a:pPr indent="0" algn="just">
              <a:buNone/>
            </a:pPr>
            <a:r>
              <a:rPr lang="ru-RU" sz="2000" b="1" dirty="0" smtClean="0"/>
              <a:t>Александр Борисович Бутурлин (18 июля 1694 г. – 30 августа 1767 г.) </a:t>
            </a:r>
            <a:r>
              <a:rPr lang="ru-RU" sz="2000" dirty="0" smtClean="0"/>
              <a:t>– русский военачальник, генерал-фельдмаршал, московский градоначальник.</a:t>
            </a:r>
          </a:p>
          <a:p>
            <a:pPr indent="0" algn="just">
              <a:buNone/>
            </a:pPr>
            <a:r>
              <a:rPr lang="ru-RU" sz="2000" dirty="0" smtClean="0"/>
              <a:t>Был главнокомандующим во время Семилетней войны, однако излишняя осторожность Бутурлина значимого результата не принесла.</a:t>
            </a:r>
            <a:endParaRPr lang="ru-RU" sz="2000" dirty="0"/>
          </a:p>
        </p:txBody>
      </p:sp>
      <p:pic>
        <p:nvPicPr>
          <p:cNvPr id="4" name="Рисунок 3" descr="Бутурлин.jpg"/>
          <p:cNvPicPr>
            <a:picLocks noChangeAspect="1"/>
          </p:cNvPicPr>
          <p:nvPr/>
        </p:nvPicPr>
        <p:blipFill>
          <a:blip r:embed="rId2" cstate="print"/>
          <a:srcRect l="2520" t="1701" r="1123" b="1701"/>
          <a:stretch>
            <a:fillRect/>
          </a:stretch>
        </p:blipFill>
        <p:spPr>
          <a:xfrm>
            <a:off x="4716016" y="1340768"/>
            <a:ext cx="3942438" cy="525658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Гагарин</a:t>
            </a:r>
            <a:endParaRPr lang="ru-RU" b="1" dirty="0"/>
          </a:p>
        </p:txBody>
      </p:sp>
      <p:pic>
        <p:nvPicPr>
          <p:cNvPr id="6" name="Содержимое 5" descr="Гагарин2.jpg"/>
          <p:cNvPicPr>
            <a:picLocks noGrp="1" noChangeAspect="1"/>
          </p:cNvPicPr>
          <p:nvPr>
            <p:ph idx="1"/>
          </p:nvPr>
        </p:nvPicPr>
        <p:blipFill>
          <a:blip r:embed="rId2" cstate="print"/>
          <a:stretch>
            <a:fillRect/>
          </a:stretch>
        </p:blipFill>
        <p:spPr>
          <a:xfrm>
            <a:off x="923166" y="1484784"/>
            <a:ext cx="7297669" cy="4863925"/>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ru-RU" dirty="0" smtClean="0"/>
              <a:t>Содержание</a:t>
            </a:r>
            <a:endParaRPr lang="ru-RU" dirty="0"/>
          </a:p>
        </p:txBody>
      </p:sp>
      <p:graphicFrame>
        <p:nvGraphicFramePr>
          <p:cNvPr id="6" name="Содержимое 5"/>
          <p:cNvGraphicFramePr>
            <a:graphicFrameLocks noGrp="1"/>
          </p:cNvGraphicFramePr>
          <p:nvPr>
            <p:ph idx="1"/>
          </p:nvPr>
        </p:nvGraphicFramePr>
        <p:xfrm>
          <a:off x="457200" y="1600200"/>
          <a:ext cx="8229600" cy="445008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ru-RU" b="1" dirty="0" smtClean="0">
                          <a:solidFill>
                            <a:schemeClr val="tx1"/>
                          </a:solidFill>
                          <a:hlinkClick r:id="rId2" action="ppaction://hlinksldjump"/>
                        </a:rPr>
                        <a:t>Артём</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3" action="ppaction://hlinksldjump"/>
                        </a:rPr>
                        <a:t>Калининград</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solidFill>
                            <a:schemeClr val="tx1"/>
                          </a:solidFill>
                          <a:hlinkClick r:id="rId4" action="ppaction://hlinksldjump"/>
                        </a:rPr>
                        <a:t>Ногинск</a:t>
                      </a:r>
                      <a:endParaRPr lang="ru-RU"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ru-RU" b="1" dirty="0" smtClean="0">
                          <a:solidFill>
                            <a:schemeClr val="tx1"/>
                          </a:solidFill>
                          <a:hlinkClick r:id="rId5" action="ppaction://hlinksldjump"/>
                        </a:rPr>
                        <a:t>Белинский</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6" action="ppaction://hlinksldjump"/>
                        </a:rPr>
                        <a:t>Киров</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7" action="ppaction://hlinksldjump"/>
                        </a:rPr>
                        <a:t>Петрозаводск</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ru-RU" b="1" dirty="0" smtClean="0">
                          <a:solidFill>
                            <a:schemeClr val="tx1"/>
                          </a:solidFill>
                          <a:hlinkClick r:id="rId8" action="ppaction://hlinksldjump"/>
                        </a:rPr>
                        <a:t>Будённовск</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9" action="ppaction://hlinksldjump"/>
                        </a:rPr>
                        <a:t>Королёв</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10" action="ppaction://hlinksldjump"/>
                        </a:rPr>
                        <a:t>Пушкин</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ru-RU" b="1" dirty="0" smtClean="0">
                          <a:solidFill>
                            <a:schemeClr val="tx1"/>
                          </a:solidFill>
                          <a:hlinkClick r:id="rId11" action="ppaction://hlinksldjump"/>
                        </a:rPr>
                        <a:t>Бутурлиновка</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12" action="ppaction://hlinksldjump"/>
                        </a:rPr>
                        <a:t>Кропоткин</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13" action="ppaction://hlinksldjump"/>
                        </a:rPr>
                        <a:t>Пугачёв</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ru-RU" b="1" dirty="0" smtClean="0">
                          <a:solidFill>
                            <a:schemeClr val="tx1"/>
                          </a:solidFill>
                          <a:hlinkClick r:id="rId14" action="ppaction://hlinksldjump"/>
                        </a:rPr>
                        <a:t>Гагарин</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15" action="ppaction://hlinksldjump"/>
                        </a:rPr>
                        <a:t>Куйбышев</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16" action="ppaction://hlinksldjump"/>
                        </a:rPr>
                        <a:t>Тольятти</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solidFill>
                            <a:schemeClr val="tx1"/>
                          </a:solidFill>
                          <a:hlinkClick r:id="rId17" action="ppaction://hlinksldjump"/>
                        </a:rPr>
                        <a:t>Губкин</a:t>
                      </a:r>
                      <a:endParaRPr lang="ru-RU"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18" action="ppaction://hlinksldjump"/>
                        </a:rPr>
                        <a:t>Курчатов</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19" action="ppaction://hlinksldjump"/>
                        </a:rPr>
                        <a:t>Ульяновск</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solidFill>
                            <a:schemeClr val="tx1"/>
                          </a:solidFill>
                          <a:hlinkClick r:id="rId20" action="ppaction://hlinksldjump"/>
                        </a:rPr>
                        <a:t>Гусев</a:t>
                      </a:r>
                      <a:endParaRPr lang="ru-RU"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21" action="ppaction://hlinksldjump"/>
                        </a:rPr>
                        <a:t>Лермонтов</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22" action="ppaction://hlinksldjump"/>
                        </a:rPr>
                        <a:t>Хабаровск</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solidFill>
                            <a:schemeClr val="tx1"/>
                          </a:solidFill>
                          <a:hlinkClick r:id="rId23" action="ppaction://hlinksldjump"/>
                        </a:rPr>
                        <a:t>Демидов</a:t>
                      </a:r>
                      <a:endParaRPr lang="ru-RU"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24" action="ppaction://hlinksldjump"/>
                        </a:rPr>
                        <a:t>Ломоносов</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25" action="ppaction://hlinksldjump"/>
                        </a:rPr>
                        <a:t>Чекалин</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solidFill>
                            <a:schemeClr val="tx1"/>
                          </a:solidFill>
                          <a:hlinkClick r:id="rId26" action="ppaction://hlinksldjump"/>
                        </a:rPr>
                        <a:t>Дзержинск</a:t>
                      </a:r>
                      <a:endParaRPr lang="ru-RU"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27" action="ppaction://hlinksldjump"/>
                        </a:rPr>
                        <a:t>Макаров</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28" action="ppaction://hlinksldjump"/>
                        </a:rPr>
                        <a:t>Чехов</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solidFill>
                            <a:schemeClr val="tx1"/>
                          </a:solidFill>
                          <a:hlinkClick r:id="rId29" action="ppaction://hlinksldjump"/>
                        </a:rPr>
                        <a:t>Димитровград</a:t>
                      </a:r>
                      <a:endParaRPr lang="ru-RU"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30" action="ppaction://hlinksldjump"/>
                        </a:rPr>
                        <a:t>Мариинск</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31" action="ppaction://hlinksldjump"/>
                        </a:rPr>
                        <a:t>Чкаловск</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solidFill>
                            <a:schemeClr val="tx1"/>
                          </a:solidFill>
                          <a:hlinkClick r:id="rId32" action="ppaction://hlinksldjump"/>
                        </a:rPr>
                        <a:t>Екатеринбург</a:t>
                      </a:r>
                      <a:endParaRPr lang="ru-RU"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solidFill>
                            <a:schemeClr val="tx1"/>
                          </a:solidFill>
                          <a:hlinkClick r:id="rId33" action="ppaction://hlinksldjump"/>
                        </a:rPr>
                        <a:t>Маркс</a:t>
                      </a:r>
                      <a:endParaRPr lang="ru-RU"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34" action="ppaction://hlinksldjump"/>
                        </a:rPr>
                        <a:t>Энгельс</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solidFill>
                            <a:schemeClr val="tx1"/>
                          </a:solidFill>
                          <a:hlinkClick r:id="rId35" action="ppaction://hlinksldjump"/>
                        </a:rPr>
                        <a:t>Жуковский</a:t>
                      </a:r>
                      <a:endParaRPr lang="ru-RU"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solidFill>
                            <a:schemeClr val="tx1"/>
                          </a:solidFill>
                          <a:hlinkClick r:id="rId36" action="ppaction://hlinksldjump"/>
                        </a:rPr>
                        <a:t>Мичуринск</a:t>
                      </a:r>
                      <a:endParaRPr lang="ru-RU"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b="1" dirty="0" smtClean="0">
                          <a:solidFill>
                            <a:schemeClr val="tx1"/>
                          </a:solidFill>
                          <a:hlinkClick r:id="rId37" action="ppaction://hlinksldjump"/>
                        </a:rPr>
                        <a:t>Ярославль</a:t>
                      </a:r>
                      <a:endParaRPr lang="ru-RU"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Гагарин</a:t>
            </a:r>
            <a:endParaRPr lang="ru-RU" b="1" dirty="0"/>
          </a:p>
        </p:txBody>
      </p:sp>
      <p:sp>
        <p:nvSpPr>
          <p:cNvPr id="3" name="Содержимое 2"/>
          <p:cNvSpPr>
            <a:spLocks noGrp="1"/>
          </p:cNvSpPr>
          <p:nvPr>
            <p:ph idx="1"/>
          </p:nvPr>
        </p:nvSpPr>
        <p:spPr>
          <a:xfrm>
            <a:off x="179512" y="1268760"/>
            <a:ext cx="8712968" cy="5112568"/>
          </a:xfrm>
        </p:spPr>
        <p:txBody>
          <a:bodyPr>
            <a:normAutofit lnSpcReduction="10000"/>
          </a:bodyPr>
          <a:lstStyle/>
          <a:p>
            <a:pPr indent="0" algn="just">
              <a:buNone/>
            </a:pPr>
            <a:r>
              <a:rPr lang="ru-RU" sz="2000" b="1" dirty="0" smtClean="0"/>
              <a:t>Гагарин</a:t>
            </a:r>
            <a:r>
              <a:rPr lang="ru-RU" sz="2000" dirty="0" smtClean="0"/>
              <a:t> –  город в Смоленской области, центр Гагаринского района, в 239 км к северо-востоку от Смоленска. Расположен на реке Гжать (бассейн Волги), в южной части Гжатско-Вазузской низины. </a:t>
            </a:r>
          </a:p>
          <a:p>
            <a:pPr indent="0" algn="just">
              <a:buNone/>
            </a:pPr>
            <a:r>
              <a:rPr lang="ru-RU" sz="2000" dirty="0" smtClean="0"/>
              <a:t>Вырос из большого торгового села, в 1718 преобразованного в перевалочную Гжатскую пристань. С середины XVIII в. Гжатская слобода, город Гжатск с 1776. В 1968 переименован в Гагарин в честь первого космонавта Ю. А. Гагарина, родившегося в селе Клушино, близ города.</a:t>
            </a:r>
          </a:p>
          <a:p>
            <a:pPr indent="0" algn="just">
              <a:buNone/>
            </a:pPr>
            <a:r>
              <a:rPr lang="ru-RU" sz="1800" i="1" dirty="0" smtClean="0">
                <a:solidFill>
                  <a:schemeClr val="tx1">
                    <a:lumMod val="75000"/>
                    <a:lumOff val="25000"/>
                  </a:schemeClr>
                </a:solidFill>
              </a:rPr>
              <a:t>Словарь «География России» под ред. А. П. Горкина, 1998 г.</a:t>
            </a:r>
          </a:p>
          <a:p>
            <a:pPr indent="0" algn="just">
              <a:buNone/>
            </a:pPr>
            <a:endParaRPr lang="ru-RU" sz="1800" i="1" dirty="0" smtClean="0">
              <a:solidFill>
                <a:schemeClr val="tx1">
                  <a:lumMod val="75000"/>
                  <a:lumOff val="25000"/>
                </a:schemeClr>
              </a:solidFill>
            </a:endParaRPr>
          </a:p>
          <a:p>
            <a:pPr indent="0" algn="just">
              <a:buNone/>
            </a:pPr>
            <a:r>
              <a:rPr lang="ru-RU" sz="2000" b="1" dirty="0" smtClean="0"/>
              <a:t>Гагарин</a:t>
            </a:r>
            <a:r>
              <a:rPr lang="ru-RU" sz="2000" dirty="0" smtClean="0"/>
              <a:t> (до 1968 г. </a:t>
            </a:r>
            <a:r>
              <a:rPr lang="ru-RU" sz="2000" b="1" dirty="0" smtClean="0"/>
              <a:t>Гжатск</a:t>
            </a:r>
            <a:r>
              <a:rPr lang="ru-RU" sz="2000" dirty="0" smtClean="0"/>
              <a:t>) –  город на реке Гжать. Известен с начала XVII в. как деревня, в которой по указу Петра I в 1719 г. была устроена Гжатская пристань для доставки товаров в Санкт-Петербург. В 1776 г. слобода была преобразована в уездный город Гжатск. В 1812 г. в Гжатском уезде формировался партизанский отряд Дениса Давыдова, действовавший против наполеоновской армии. В 1934 г. в с. Клушино родился первый в мире космонавт Ю. А. Гагарин. </a:t>
            </a:r>
          </a:p>
          <a:p>
            <a:pPr indent="0" algn="just">
              <a:buNone/>
            </a:pPr>
            <a:r>
              <a:rPr lang="ru-RU" sz="1800" i="1" dirty="0" smtClean="0">
                <a:solidFill>
                  <a:schemeClr val="tx1">
                    <a:lumMod val="75000"/>
                    <a:lumOff val="25000"/>
                  </a:schemeClr>
                </a:solidFill>
              </a:rPr>
              <a:t>Словарь современных географических названий под ред. В. М. Котлякова, 2006 г.</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Гагарин</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108520" y="1556792"/>
            <a:ext cx="8964488" cy="4525963"/>
          </a:xfrm>
        </p:spPr>
        <p:txBody>
          <a:bodyPr>
            <a:normAutofit/>
          </a:bodyPr>
          <a:lstStyle/>
          <a:p>
            <a:pPr indent="0" algn="just">
              <a:buNone/>
            </a:pPr>
            <a:r>
              <a:rPr lang="ru-RU" sz="2000" dirty="0" smtClean="0"/>
              <a:t>До 1968 года город назывался Гжатск, так как стоял на реке Гжать. В 1968 году переименован в честь первого в мире космонавта Юрия Алексеевича Гагарина.</a:t>
            </a:r>
            <a:endParaRPr lang="ru-RU" sz="2000" dirty="0"/>
          </a:p>
        </p:txBody>
      </p:sp>
      <p:pic>
        <p:nvPicPr>
          <p:cNvPr id="4" name="Рисунок 3" descr="Гагарин_город.jpg"/>
          <p:cNvPicPr>
            <a:picLocks noChangeAspect="1"/>
          </p:cNvPicPr>
          <p:nvPr/>
        </p:nvPicPr>
        <p:blipFill>
          <a:blip r:embed="rId2" cstate="print"/>
          <a:srcRect b="5153"/>
          <a:stretch>
            <a:fillRect/>
          </a:stretch>
        </p:blipFill>
        <p:spPr>
          <a:xfrm>
            <a:off x="1549440" y="2562659"/>
            <a:ext cx="6045120" cy="3818670"/>
          </a:xfrm>
          <a:prstGeom prst="rect">
            <a:avLst/>
          </a:prstGeom>
        </p:spPr>
      </p:pic>
      <p:sp>
        <p:nvSpPr>
          <p:cNvPr id="5" name="TextBox 4"/>
          <p:cNvSpPr txBox="1"/>
          <p:nvPr/>
        </p:nvSpPr>
        <p:spPr>
          <a:xfrm>
            <a:off x="2735796" y="6453336"/>
            <a:ext cx="3672408" cy="307777"/>
          </a:xfrm>
          <a:prstGeom prst="rect">
            <a:avLst/>
          </a:prstGeom>
          <a:noFill/>
        </p:spPr>
        <p:txBody>
          <a:bodyPr wrap="square" rtlCol="0">
            <a:spAutoFit/>
          </a:bodyPr>
          <a:lstStyle/>
          <a:p>
            <a:r>
              <a:rPr lang="ru-RU" sz="1400" i="1" dirty="0" smtClean="0"/>
              <a:t>Памятник Ю. А. Гагарину в г. Гагарине</a:t>
            </a:r>
            <a:endParaRPr lang="ru-RU" sz="1400" i="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1143000"/>
          </a:xfrm>
        </p:spPr>
        <p:txBody>
          <a:bodyPr/>
          <a:lstStyle/>
          <a:p>
            <a:r>
              <a:rPr lang="ru-RU" b="1" dirty="0" smtClean="0"/>
              <a:t>Юрий Алексеевич Гагарин</a:t>
            </a:r>
            <a:endParaRPr lang="ru-RU" b="1" dirty="0"/>
          </a:p>
        </p:txBody>
      </p:sp>
      <p:sp>
        <p:nvSpPr>
          <p:cNvPr id="3" name="Содержимое 2"/>
          <p:cNvSpPr>
            <a:spLocks noGrp="1"/>
          </p:cNvSpPr>
          <p:nvPr>
            <p:ph idx="1"/>
          </p:nvPr>
        </p:nvSpPr>
        <p:spPr>
          <a:xfrm>
            <a:off x="0" y="1124744"/>
            <a:ext cx="5508104" cy="5616624"/>
          </a:xfrm>
        </p:spPr>
        <p:txBody>
          <a:bodyPr>
            <a:normAutofit/>
          </a:bodyPr>
          <a:lstStyle/>
          <a:p>
            <a:pPr indent="0" algn="just">
              <a:buNone/>
            </a:pPr>
            <a:r>
              <a:rPr lang="ru-RU" sz="2000" b="1" dirty="0" smtClean="0"/>
              <a:t>Юрий Алексеевич Гагарин (9 марта 1934 г. – 27 марта 1968 г.) </a:t>
            </a:r>
            <a:r>
              <a:rPr lang="ru-RU" sz="2000" dirty="0" smtClean="0"/>
              <a:t>–  лётчик-космонавт СССР, Герой Советского Союза.</a:t>
            </a:r>
          </a:p>
          <a:p>
            <a:pPr indent="0" algn="just">
              <a:buNone/>
            </a:pPr>
            <a:r>
              <a:rPr lang="ru-RU" sz="2000" dirty="0" smtClean="0"/>
              <a:t>12 апреля 1961 года Юрий Гагарин стал первым человеком в мировой истории, совершившим полёт в космическое пространство.</a:t>
            </a:r>
            <a:endParaRPr lang="en-US" sz="2000" dirty="0" smtClean="0"/>
          </a:p>
          <a:p>
            <a:pPr indent="0" algn="just">
              <a:buNone/>
            </a:pPr>
            <a:r>
              <a:rPr lang="ru-RU" sz="2000" dirty="0" smtClean="0"/>
              <a:t>В последующие годы Гагарин вёл большую общественно-политическую работу, работал в Центре подготовки космонавтов и готовился к новому полёту в космос.</a:t>
            </a:r>
          </a:p>
          <a:p>
            <a:pPr indent="0" algn="just">
              <a:buNone/>
            </a:pPr>
            <a:r>
              <a:rPr lang="ru-RU" sz="2000" dirty="0" smtClean="0"/>
              <a:t>27 марта 1968 года Юрий Гагарин погиб в авиационной катастрофе, выполняя учебный полёт на самолёте МиГ-15УТИ. Причины и обстоятельства авиакатастрофы остаются не вполне выясненными до сегодняшнего дня.</a:t>
            </a:r>
          </a:p>
          <a:p>
            <a:pPr>
              <a:buNone/>
            </a:pPr>
            <a:endParaRPr lang="ru-RU" sz="2000" dirty="0"/>
          </a:p>
        </p:txBody>
      </p:sp>
      <p:pic>
        <p:nvPicPr>
          <p:cNvPr id="4" name="Рисунок 3" descr="Юрий Гагарин.jpg"/>
          <p:cNvPicPr>
            <a:picLocks noChangeAspect="1"/>
          </p:cNvPicPr>
          <p:nvPr/>
        </p:nvPicPr>
        <p:blipFill>
          <a:blip r:embed="rId2" cstate="print"/>
          <a:stretch>
            <a:fillRect/>
          </a:stretch>
        </p:blipFill>
        <p:spPr>
          <a:xfrm>
            <a:off x="5679572" y="1412776"/>
            <a:ext cx="3317185" cy="417913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Губкин</a:t>
            </a:r>
            <a:endParaRPr lang="ru-RU" b="1" dirty="0"/>
          </a:p>
        </p:txBody>
      </p:sp>
      <p:pic>
        <p:nvPicPr>
          <p:cNvPr id="4" name="Содержимое 3" descr="Губкин1.jpg"/>
          <p:cNvPicPr>
            <a:picLocks noGrp="1" noChangeAspect="1"/>
          </p:cNvPicPr>
          <p:nvPr>
            <p:ph idx="1"/>
          </p:nvPr>
        </p:nvPicPr>
        <p:blipFill>
          <a:blip r:embed="rId2" cstate="print"/>
          <a:stretch>
            <a:fillRect/>
          </a:stretch>
        </p:blipFill>
        <p:spPr>
          <a:xfrm>
            <a:off x="1263146" y="1484784"/>
            <a:ext cx="6617709" cy="4963282"/>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Губкин</a:t>
            </a:r>
            <a:endParaRPr lang="ru-RU" b="1" dirty="0"/>
          </a:p>
        </p:txBody>
      </p:sp>
      <p:sp>
        <p:nvSpPr>
          <p:cNvPr id="3" name="Содержимое 2"/>
          <p:cNvSpPr>
            <a:spLocks noGrp="1"/>
          </p:cNvSpPr>
          <p:nvPr>
            <p:ph idx="1"/>
          </p:nvPr>
        </p:nvSpPr>
        <p:spPr/>
        <p:txBody>
          <a:bodyPr>
            <a:normAutofit/>
          </a:bodyPr>
          <a:lstStyle/>
          <a:p>
            <a:pPr indent="0" algn="just">
              <a:buNone/>
            </a:pPr>
            <a:r>
              <a:rPr lang="ru-RU" sz="2000" b="1" dirty="0" smtClean="0"/>
              <a:t>Губкин</a:t>
            </a:r>
            <a:r>
              <a:rPr lang="ru-RU" sz="2000" dirty="0" smtClean="0"/>
              <a:t> – город в Белгородской области, центр Губкинского района, в 138 км к северо-востоку от Белгорода. Расположен в южной части Среднерусской возвышенности, на реке Осколец (приток реки Оскол). </a:t>
            </a:r>
          </a:p>
          <a:p>
            <a:pPr indent="0" algn="just">
              <a:buNone/>
            </a:pPr>
            <a:r>
              <a:rPr lang="ru-RU" sz="2000" dirty="0" smtClean="0"/>
              <a:t>Возник в 1930-х годах в связи с освоением железных руд Курской магнитной аномалии (КМА) на месте деревни Коробково. С 1939 посёлок, назван в честь геолога академика И. М. Губкина. Город с 1955 года. </a:t>
            </a:r>
          </a:p>
          <a:p>
            <a:pPr indent="0" algn="just">
              <a:buNone/>
            </a:pPr>
            <a:r>
              <a:rPr lang="ru-RU" sz="2000" i="1" dirty="0" smtClean="0">
                <a:solidFill>
                  <a:schemeClr val="tx1">
                    <a:lumMod val="75000"/>
                    <a:lumOff val="25000"/>
                  </a:schemeClr>
                </a:solidFill>
              </a:rPr>
              <a:t>Словарь «География России» под ред. А. П. Горкина, 1998 г.</a:t>
            </a:r>
          </a:p>
          <a:p>
            <a:pPr indent="0" algn="just">
              <a:buNone/>
            </a:pPr>
            <a:endParaRPr lang="ru-RU" sz="2000" dirty="0" smtClean="0"/>
          </a:p>
          <a:p>
            <a:pPr indent="0">
              <a:buNone/>
            </a:pPr>
            <a:endParaRPr lang="ru-RU"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Губкин</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p:txBody>
          <a:bodyPr>
            <a:normAutofit/>
          </a:bodyPr>
          <a:lstStyle/>
          <a:p>
            <a:pPr indent="0">
              <a:buNone/>
            </a:pPr>
            <a:r>
              <a:rPr lang="ru-RU" sz="2000" dirty="0" smtClean="0"/>
              <a:t>Город Губкин назван в честь русского геолога Ивана Михайловича Губкина.</a:t>
            </a:r>
            <a:endParaRPr lang="ru-RU" sz="2000" dirty="0"/>
          </a:p>
        </p:txBody>
      </p:sp>
      <p:pic>
        <p:nvPicPr>
          <p:cNvPr id="4" name="Рисунок 3" descr="Губкин2.jpg"/>
          <p:cNvPicPr>
            <a:picLocks noChangeAspect="1"/>
          </p:cNvPicPr>
          <p:nvPr/>
        </p:nvPicPr>
        <p:blipFill>
          <a:blip r:embed="rId2" cstate="print"/>
          <a:srcRect t="7697" b="8834"/>
          <a:stretch>
            <a:fillRect/>
          </a:stretch>
        </p:blipFill>
        <p:spPr>
          <a:xfrm>
            <a:off x="1497260" y="2393886"/>
            <a:ext cx="6149481" cy="3843426"/>
          </a:xfrm>
          <a:prstGeom prst="rect">
            <a:avLst/>
          </a:prstGeom>
        </p:spPr>
      </p:pic>
      <p:sp>
        <p:nvSpPr>
          <p:cNvPr id="5" name="TextBox 4"/>
          <p:cNvSpPr txBox="1"/>
          <p:nvPr/>
        </p:nvSpPr>
        <p:spPr>
          <a:xfrm>
            <a:off x="2735796" y="6309320"/>
            <a:ext cx="3672408" cy="307777"/>
          </a:xfrm>
          <a:prstGeom prst="rect">
            <a:avLst/>
          </a:prstGeom>
          <a:noFill/>
        </p:spPr>
        <p:txBody>
          <a:bodyPr wrap="square" rtlCol="0">
            <a:spAutoFit/>
          </a:bodyPr>
          <a:lstStyle/>
          <a:p>
            <a:r>
              <a:rPr lang="ru-RU" sz="1400" i="1" dirty="0" smtClean="0"/>
              <a:t>Памятник И. М. Губкину в г. Губкине</a:t>
            </a:r>
            <a:endParaRPr lang="ru-RU" sz="1400" i="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Иван Михайлович Губкин</a:t>
            </a:r>
            <a:endParaRPr lang="ru-RU" b="1" dirty="0"/>
          </a:p>
        </p:txBody>
      </p:sp>
      <p:sp>
        <p:nvSpPr>
          <p:cNvPr id="3" name="Содержимое 2"/>
          <p:cNvSpPr>
            <a:spLocks noGrp="1"/>
          </p:cNvSpPr>
          <p:nvPr>
            <p:ph idx="1"/>
          </p:nvPr>
        </p:nvSpPr>
        <p:spPr>
          <a:xfrm>
            <a:off x="0" y="1268760"/>
            <a:ext cx="5724128" cy="5472608"/>
          </a:xfrm>
        </p:spPr>
        <p:txBody>
          <a:bodyPr>
            <a:noAutofit/>
          </a:bodyPr>
          <a:lstStyle/>
          <a:p>
            <a:pPr indent="0" algn="just">
              <a:lnSpc>
                <a:spcPts val="2000"/>
              </a:lnSpc>
              <a:buNone/>
            </a:pPr>
            <a:r>
              <a:rPr lang="ru-RU" sz="2000" b="1" dirty="0" smtClean="0"/>
              <a:t>Иван Михайлович Губкин (9 сентября 1871 г.  –  21 апреля 1939 г.) </a:t>
            </a:r>
            <a:r>
              <a:rPr lang="ru-RU" sz="2000" dirty="0" smtClean="0"/>
              <a:t>– русский геолог, основатель отечественной нефтяной геологии. Руководил исследованием Курской магнитной аномалии (1920 – 1925). </a:t>
            </a:r>
          </a:p>
          <a:p>
            <a:pPr indent="0" algn="just">
              <a:lnSpc>
                <a:spcPts val="2000"/>
              </a:lnSpc>
              <a:buNone/>
            </a:pPr>
            <a:r>
              <a:rPr lang="ru-RU" sz="2000" dirty="0" smtClean="0"/>
              <a:t>В своих работах разрешил две крупные проблемы нефтяной геологии: предложил новый метод построения карт подземного рельефа нефтеносных пластов, получивший широкое распространение в мире; впервые в научной практике установил новый рукавообразный тип залежей нефти. Губкин первым обратил внимание на необходимость изучения древних береговых линий, заложив основы палеографии нефтяных месторождений, благодаря чему выявлено множество богатых залежей нефти. Им создано учение о закономерностях распространения и происхождения грязевых вулканов, по-новому разрешившее вопрос об оценке промышленного значения нефтяных районов.</a:t>
            </a:r>
            <a:endParaRPr lang="ru-RU" sz="2000" dirty="0"/>
          </a:p>
        </p:txBody>
      </p:sp>
      <p:pic>
        <p:nvPicPr>
          <p:cNvPr id="4" name="Рисунок 3" descr="Губкин Иван.png"/>
          <p:cNvPicPr>
            <a:picLocks noChangeAspect="1"/>
          </p:cNvPicPr>
          <p:nvPr/>
        </p:nvPicPr>
        <p:blipFill>
          <a:blip r:embed="rId2" cstate="print"/>
          <a:stretch>
            <a:fillRect/>
          </a:stretch>
        </p:blipFill>
        <p:spPr>
          <a:xfrm>
            <a:off x="5724128" y="1268760"/>
            <a:ext cx="3318306" cy="501317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Гусев</a:t>
            </a:r>
            <a:endParaRPr lang="ru-RU" b="1" dirty="0"/>
          </a:p>
        </p:txBody>
      </p:sp>
      <p:pic>
        <p:nvPicPr>
          <p:cNvPr id="4" name="Содержимое 3" descr="Гусев.jpg"/>
          <p:cNvPicPr>
            <a:picLocks noGrp="1" noChangeAspect="1"/>
          </p:cNvPicPr>
          <p:nvPr>
            <p:ph idx="1"/>
          </p:nvPr>
        </p:nvPicPr>
        <p:blipFill>
          <a:blip r:embed="rId2" cstate="print"/>
          <a:stretch>
            <a:fillRect/>
          </a:stretch>
        </p:blipFill>
        <p:spPr>
          <a:xfrm>
            <a:off x="593892" y="1340768"/>
            <a:ext cx="7956216" cy="5289451"/>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Гусев</a:t>
            </a:r>
            <a:endParaRPr lang="ru-RU" b="1" dirty="0"/>
          </a:p>
        </p:txBody>
      </p:sp>
      <p:sp>
        <p:nvSpPr>
          <p:cNvPr id="3" name="Содержимое 2"/>
          <p:cNvSpPr>
            <a:spLocks noGrp="1"/>
          </p:cNvSpPr>
          <p:nvPr>
            <p:ph idx="1"/>
          </p:nvPr>
        </p:nvSpPr>
        <p:spPr/>
        <p:txBody>
          <a:bodyPr>
            <a:normAutofit/>
          </a:bodyPr>
          <a:lstStyle/>
          <a:p>
            <a:pPr indent="0" algn="just">
              <a:buNone/>
            </a:pPr>
            <a:r>
              <a:rPr lang="ru-RU" sz="2000" b="1" dirty="0" smtClean="0"/>
              <a:t>Гусев</a:t>
            </a:r>
            <a:r>
              <a:rPr lang="ru-RU" sz="2000" dirty="0" smtClean="0"/>
              <a:t> – город в Калининградской области, центр Гусевского района, в 115 км к востоку от Калининграда. Расположен при впадении реки Красная в реку </a:t>
            </a:r>
            <a:r>
              <a:rPr lang="ru-RU" sz="2000" dirty="0" err="1" smtClean="0"/>
              <a:t>Писса</a:t>
            </a:r>
            <a:r>
              <a:rPr lang="ru-RU" sz="2000" dirty="0" smtClean="0"/>
              <a:t> (бассейн реки </a:t>
            </a:r>
            <a:r>
              <a:rPr lang="ru-RU" sz="2000" dirty="0" err="1" smtClean="0"/>
              <a:t>Преголя</a:t>
            </a:r>
            <a:r>
              <a:rPr lang="ru-RU" sz="2000" dirty="0" smtClean="0"/>
              <a:t>). </a:t>
            </a:r>
          </a:p>
          <a:p>
            <a:pPr indent="0" algn="just">
              <a:buNone/>
            </a:pPr>
            <a:r>
              <a:rPr lang="ru-RU" sz="2000" dirty="0" smtClean="0"/>
              <a:t>Основан в XIII в.; город с 1724. До 1945 (назывался Гумбиннен) в составе Германии (Восточная Пруссия), затем в составе России, в 1946 переименован в честь Героя Советского Союза капитана С. И. Гусева. </a:t>
            </a:r>
          </a:p>
          <a:p>
            <a:pPr indent="0" algn="just">
              <a:buNone/>
            </a:pPr>
            <a:r>
              <a:rPr lang="ru-RU" sz="2000" i="1" dirty="0" smtClean="0">
                <a:solidFill>
                  <a:schemeClr val="tx1">
                    <a:lumMod val="75000"/>
                    <a:lumOff val="25000"/>
                  </a:schemeClr>
                </a:solidFill>
              </a:rPr>
              <a:t>Словарь «География России» под ред. А. П. Горкина, 1998 г.</a:t>
            </a:r>
            <a:endParaRPr lang="ru-RU" sz="2000" dirty="0" smtClean="0">
              <a:solidFill>
                <a:schemeClr val="tx1">
                  <a:lumMod val="75000"/>
                  <a:lumOff val="25000"/>
                </a:schemeClr>
              </a:solidFill>
            </a:endParaRPr>
          </a:p>
          <a:p>
            <a:pPr indent="0" algn="just">
              <a:buNone/>
            </a:pPr>
            <a:endParaRPr lang="ru-RU" sz="2000" dirty="0" smtClean="0"/>
          </a:p>
          <a:p>
            <a:pPr indent="0" algn="just">
              <a:buNone/>
            </a:pPr>
            <a:endParaRPr lang="ru-RU" sz="2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Гусев</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180528" y="1412776"/>
            <a:ext cx="5400600" cy="5184576"/>
          </a:xfrm>
        </p:spPr>
        <p:txBody>
          <a:bodyPr>
            <a:normAutofit/>
          </a:bodyPr>
          <a:lstStyle/>
          <a:p>
            <a:pPr lvl="1" indent="0" algn="just">
              <a:lnSpc>
                <a:spcPts val="2000"/>
              </a:lnSpc>
              <a:buNone/>
            </a:pPr>
            <a:r>
              <a:rPr lang="ru-RU" sz="2000" dirty="0" smtClean="0"/>
              <a:t>С 1724 г. город Гумбиннен; немецкое название образовано от балтийской основы </a:t>
            </a:r>
            <a:r>
              <a:rPr lang="en-US" sz="2000" dirty="0" smtClean="0"/>
              <a:t>gumbas</a:t>
            </a:r>
            <a:r>
              <a:rPr lang="ru-RU" sz="2000" dirty="0" smtClean="0"/>
              <a:t>,</a:t>
            </a:r>
            <a:r>
              <a:rPr lang="en-US" sz="2000" dirty="0" smtClean="0"/>
              <a:t> gumba – </a:t>
            </a:r>
            <a:r>
              <a:rPr lang="ru-RU" sz="2000" dirty="0" smtClean="0"/>
              <a:t>"возвышение",</a:t>
            </a:r>
            <a:r>
              <a:rPr lang="en-US" sz="2000" dirty="0" smtClean="0"/>
              <a:t> </a:t>
            </a:r>
            <a:r>
              <a:rPr lang="ru-RU" sz="2000" dirty="0" smtClean="0"/>
              <a:t>встречающейся</a:t>
            </a:r>
            <a:r>
              <a:rPr lang="en-US" sz="2000" dirty="0" smtClean="0"/>
              <a:t> </a:t>
            </a:r>
            <a:r>
              <a:rPr lang="ru-RU" sz="2000" dirty="0" smtClean="0"/>
              <a:t>в</a:t>
            </a:r>
            <a:r>
              <a:rPr lang="en-US" sz="2000" dirty="0" smtClean="0"/>
              <a:t> </a:t>
            </a:r>
            <a:r>
              <a:rPr lang="ru-RU" sz="2000" dirty="0" smtClean="0"/>
              <a:t>топонимии</a:t>
            </a:r>
            <a:r>
              <a:rPr lang="en-US" sz="2000" dirty="0" smtClean="0"/>
              <a:t> </a:t>
            </a:r>
            <a:r>
              <a:rPr lang="ru-RU" sz="2000" dirty="0" smtClean="0"/>
              <a:t>и других балтийских территорий. Допускается также образование от литовского gumbis </a:t>
            </a:r>
            <a:r>
              <a:rPr lang="en-US" sz="2000" dirty="0" smtClean="0"/>
              <a:t>–</a:t>
            </a:r>
            <a:r>
              <a:rPr lang="ru-RU" sz="2000" dirty="0" smtClean="0"/>
              <a:t> "рыбная верша", что связывают с положением селения при впадении реки Ромните (ныне Красная) в реку Писсу и удобством рыбной ловли в этом месте. Переименован в 1946 г. в город Гусев, по фамилии Героя Советского Союза капитана С.И. Гусева, участника боев за овладение этим городом.</a:t>
            </a:r>
          </a:p>
          <a:p>
            <a:pPr lvl="1" indent="0" algn="just">
              <a:lnSpc>
                <a:spcPts val="2000"/>
              </a:lnSpc>
              <a:buNone/>
            </a:pPr>
            <a:r>
              <a:rPr lang="ru-RU" sz="1800" i="1" dirty="0" smtClean="0">
                <a:solidFill>
                  <a:schemeClr val="tx1">
                    <a:lumMod val="75000"/>
                    <a:lumOff val="25000"/>
                  </a:schemeClr>
                </a:solidFill>
              </a:rPr>
              <a:t>Географические названия мира: Топонимический словарь, Е. М. Поспелов</a:t>
            </a:r>
            <a:endParaRPr lang="ru-RU" sz="1800" dirty="0">
              <a:solidFill>
                <a:schemeClr val="tx1">
                  <a:lumMod val="75000"/>
                  <a:lumOff val="25000"/>
                </a:schemeClr>
              </a:solidFill>
            </a:endParaRPr>
          </a:p>
        </p:txBody>
      </p:sp>
      <p:pic>
        <p:nvPicPr>
          <p:cNvPr id="4" name="Рисунок 3" descr="Гусев2.jpg"/>
          <p:cNvPicPr>
            <a:picLocks noChangeAspect="1"/>
          </p:cNvPicPr>
          <p:nvPr/>
        </p:nvPicPr>
        <p:blipFill>
          <a:blip r:embed="rId2" cstate="print"/>
          <a:srcRect l="30137" r="17808"/>
          <a:stretch>
            <a:fillRect/>
          </a:stretch>
        </p:blipFill>
        <p:spPr>
          <a:xfrm>
            <a:off x="5364088" y="1484784"/>
            <a:ext cx="3528392" cy="4501872"/>
          </a:xfrm>
          <a:prstGeom prst="rect">
            <a:avLst/>
          </a:prstGeom>
        </p:spPr>
      </p:pic>
      <p:sp>
        <p:nvSpPr>
          <p:cNvPr id="5" name="TextBox 4"/>
          <p:cNvSpPr txBox="1"/>
          <p:nvPr/>
        </p:nvSpPr>
        <p:spPr>
          <a:xfrm>
            <a:off x="5364088" y="6093296"/>
            <a:ext cx="3672408" cy="307777"/>
          </a:xfrm>
          <a:prstGeom prst="rect">
            <a:avLst/>
          </a:prstGeom>
          <a:noFill/>
        </p:spPr>
        <p:txBody>
          <a:bodyPr wrap="square" rtlCol="0">
            <a:spAutoFit/>
          </a:bodyPr>
          <a:lstStyle/>
          <a:p>
            <a:r>
              <a:rPr lang="ru-RU" sz="1400" i="1" dirty="0" smtClean="0"/>
              <a:t>Памятник С. И. Гусеву в г. Гусеве</a:t>
            </a:r>
            <a:endParaRPr lang="ru-RU" sz="1400" i="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66130"/>
          </a:xfrm>
        </p:spPr>
        <p:txBody>
          <a:bodyPr>
            <a:normAutofit/>
          </a:bodyPr>
          <a:lstStyle/>
          <a:p>
            <a:r>
              <a:rPr lang="ru-RU" sz="4000" b="1" dirty="0" smtClean="0"/>
              <a:t>Артём</a:t>
            </a:r>
            <a:endParaRPr lang="ru-RU" sz="4000" b="1" dirty="0"/>
          </a:p>
        </p:txBody>
      </p:sp>
      <p:pic>
        <p:nvPicPr>
          <p:cNvPr id="4" name="Содержимое 3" descr="Артём.jpg"/>
          <p:cNvPicPr>
            <a:picLocks noGrp="1" noChangeAspect="1"/>
          </p:cNvPicPr>
          <p:nvPr>
            <p:ph idx="1"/>
          </p:nvPr>
        </p:nvPicPr>
        <p:blipFill>
          <a:blip r:embed="rId2" cstate="print"/>
          <a:srcRect l="1876" r="2751"/>
          <a:stretch>
            <a:fillRect/>
          </a:stretch>
        </p:blipFill>
        <p:spPr>
          <a:xfrm>
            <a:off x="390136" y="1628800"/>
            <a:ext cx="8363728" cy="4209625"/>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Сергей Иванович Гусев</a:t>
            </a:r>
            <a:endParaRPr lang="ru-RU" b="1" dirty="0"/>
          </a:p>
        </p:txBody>
      </p:sp>
      <p:sp>
        <p:nvSpPr>
          <p:cNvPr id="3" name="Содержимое 2"/>
          <p:cNvSpPr>
            <a:spLocks noGrp="1"/>
          </p:cNvSpPr>
          <p:nvPr>
            <p:ph idx="1"/>
          </p:nvPr>
        </p:nvSpPr>
        <p:spPr>
          <a:xfrm>
            <a:off x="0" y="1340768"/>
            <a:ext cx="5724128" cy="5517232"/>
          </a:xfrm>
        </p:spPr>
        <p:txBody>
          <a:bodyPr>
            <a:normAutofit/>
          </a:bodyPr>
          <a:lstStyle/>
          <a:p>
            <a:pPr indent="0" algn="just">
              <a:lnSpc>
                <a:spcPts val="2100"/>
              </a:lnSpc>
              <a:buNone/>
            </a:pPr>
            <a:r>
              <a:rPr lang="ru-RU" sz="2000" b="1" dirty="0" smtClean="0"/>
              <a:t>Сергей Иванович Гусев (28 августа 1918 г. – 18 января 1945 г.) </a:t>
            </a:r>
            <a:r>
              <a:rPr lang="ru-RU" sz="2000" dirty="0" smtClean="0"/>
              <a:t>– герой Советского Союза, участник Великой Отечественной войны. </a:t>
            </a:r>
          </a:p>
          <a:p>
            <a:pPr indent="0" algn="just">
              <a:lnSpc>
                <a:spcPts val="2100"/>
              </a:lnSpc>
              <a:buNone/>
            </a:pPr>
            <a:r>
              <a:rPr lang="ru-RU" sz="2000" dirty="0" smtClean="0"/>
              <a:t>Боевое крещение получил под Ленинградом. Вместе со своей частью освобождал от врага Донбасс, Таганрог, Николаев, Белоруссию, Литву. Форсировал Днепр, воевал в Восточной Пруссии. </a:t>
            </a:r>
          </a:p>
          <a:p>
            <a:pPr indent="0" algn="just">
              <a:lnSpc>
                <a:spcPts val="2100"/>
              </a:lnSpc>
              <a:buNone/>
            </a:pPr>
            <a:r>
              <a:rPr lang="ru-RU" sz="2000" dirty="0" smtClean="0"/>
              <a:t>13 января 1945 года началась наступательная операция советских войск в Восточной Пруссии –  Гумбинненский прорыв. Сергей Гусев принимал участие в боях по прорыву вражеской обороны в районе города Гумбиннен (ныне Гусев). 18 января 1945 года капитан Гусев принял командование на себя и поднял роту в атаку. В этом бою он пал смертью храбрых.  8 мая 1953 года он был перезахоронен в город Гусев Калининградской области, названный в его честь.</a:t>
            </a:r>
            <a:endParaRPr lang="ru-RU" sz="2000" dirty="0"/>
          </a:p>
        </p:txBody>
      </p:sp>
      <p:pic>
        <p:nvPicPr>
          <p:cNvPr id="4" name="Рисунок 3" descr="Серегй Гусев.jpg"/>
          <p:cNvPicPr>
            <a:picLocks noChangeAspect="1"/>
          </p:cNvPicPr>
          <p:nvPr/>
        </p:nvPicPr>
        <p:blipFill>
          <a:blip r:embed="rId2" cstate="print"/>
          <a:stretch>
            <a:fillRect/>
          </a:stretch>
        </p:blipFill>
        <p:spPr>
          <a:xfrm>
            <a:off x="5924208" y="1412776"/>
            <a:ext cx="2968272" cy="417646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Демидов</a:t>
            </a:r>
            <a:endParaRPr lang="ru-RU" b="1" dirty="0"/>
          </a:p>
        </p:txBody>
      </p:sp>
      <p:pic>
        <p:nvPicPr>
          <p:cNvPr id="4" name="Содержимое 3" descr="Демидов.jpg"/>
          <p:cNvPicPr>
            <a:picLocks noGrp="1" noChangeAspect="1"/>
          </p:cNvPicPr>
          <p:nvPr>
            <p:ph idx="1"/>
          </p:nvPr>
        </p:nvPicPr>
        <p:blipFill>
          <a:blip r:embed="rId2" cstate="print"/>
          <a:stretch>
            <a:fillRect/>
          </a:stretch>
        </p:blipFill>
        <p:spPr>
          <a:xfrm>
            <a:off x="858540" y="1556792"/>
            <a:ext cx="7426921" cy="495128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Демидов</a:t>
            </a:r>
            <a:endParaRPr lang="ru-RU" b="1" dirty="0"/>
          </a:p>
        </p:txBody>
      </p:sp>
      <p:sp>
        <p:nvSpPr>
          <p:cNvPr id="3" name="Содержимое 2"/>
          <p:cNvSpPr>
            <a:spLocks noGrp="1"/>
          </p:cNvSpPr>
          <p:nvPr>
            <p:ph idx="1"/>
          </p:nvPr>
        </p:nvSpPr>
        <p:spPr/>
        <p:txBody>
          <a:bodyPr>
            <a:normAutofit/>
          </a:bodyPr>
          <a:lstStyle/>
          <a:p>
            <a:pPr indent="0" algn="just">
              <a:buNone/>
            </a:pPr>
            <a:r>
              <a:rPr lang="ru-RU" sz="2000" b="1" dirty="0" smtClean="0"/>
              <a:t>Демидов </a:t>
            </a:r>
            <a:r>
              <a:rPr lang="ru-RU" sz="2000" dirty="0" smtClean="0"/>
              <a:t>– город в Смоленской области, центр Демидовского района, в 78 км к северо-западу от Смоленска. Расположен при впадении в реку Каспля её правого притока реки Гобза (бассейн Западной Двины).</a:t>
            </a:r>
          </a:p>
          <a:p>
            <a:pPr indent="0" algn="just">
              <a:buNone/>
            </a:pPr>
            <a:r>
              <a:rPr lang="ru-RU" sz="2000" dirty="0" smtClean="0"/>
              <a:t>Впервые упоминается в 1499 году под названием Поречье; в начале XVIII в. дворцовое село. В 1723 году указом Петра I здесь была основана торговая пристань. Город с 1776 года . Конец XVIII  – начало XIX вв. –   период наивысшего развития Поречья в основном как отправного пункта судов с пенькой, льном, хлебом и другими товарами в прибалтийские города. В 1918 переименован в Демидов в честь председателя уездного комитета РКП(б)* Я. Е. Демидова.</a:t>
            </a:r>
          </a:p>
          <a:p>
            <a:pPr indent="0" algn="just">
              <a:buNone/>
            </a:pPr>
            <a:r>
              <a:rPr lang="ru-RU" sz="1800" i="1" dirty="0" smtClean="0">
                <a:solidFill>
                  <a:schemeClr val="tx1">
                    <a:lumMod val="75000"/>
                    <a:lumOff val="25000"/>
                  </a:schemeClr>
                </a:solidFill>
              </a:rPr>
              <a:t>Словарь «География России» под ред. А. П. Горкина, 1998 г.</a:t>
            </a:r>
          </a:p>
          <a:p>
            <a:pPr indent="0" algn="just">
              <a:buNone/>
            </a:pPr>
            <a:endParaRPr lang="ru-RU" sz="2000" dirty="0" smtClean="0"/>
          </a:p>
          <a:p>
            <a:pPr indent="0">
              <a:buNone/>
            </a:pPr>
            <a:r>
              <a:rPr lang="ru-RU" sz="2000" dirty="0" smtClean="0"/>
              <a:t>*РКП(б) – Российская коммунистическая партия (большевиков)</a:t>
            </a:r>
            <a:endParaRPr lang="ru-RU" sz="2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Демидов</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0" y="1556792"/>
            <a:ext cx="8784976" cy="4525963"/>
          </a:xfrm>
        </p:spPr>
        <p:txBody>
          <a:bodyPr>
            <a:normAutofit/>
          </a:bodyPr>
          <a:lstStyle/>
          <a:p>
            <a:pPr indent="0" algn="just">
              <a:buNone/>
            </a:pPr>
            <a:r>
              <a:rPr lang="ru-RU" sz="2000" dirty="0" smtClean="0"/>
              <a:t>Первоначальное название города, Поречье, связано с расположением города при впадении реки Гобза в реку Капля. В 1918 году город переименован в Демидов в честь русского революционера Якова Ермолаевича Демидова, расстрелянного в ходе антисоветского восстания. </a:t>
            </a:r>
            <a:endParaRPr lang="ru-RU" sz="2000" dirty="0"/>
          </a:p>
        </p:txBody>
      </p:sp>
      <p:pic>
        <p:nvPicPr>
          <p:cNvPr id="4" name="Рисунок 3" descr="Демидов2.jpg"/>
          <p:cNvPicPr>
            <a:picLocks noChangeAspect="1"/>
          </p:cNvPicPr>
          <p:nvPr/>
        </p:nvPicPr>
        <p:blipFill>
          <a:blip r:embed="rId2" cstate="print"/>
          <a:stretch>
            <a:fillRect/>
          </a:stretch>
        </p:blipFill>
        <p:spPr>
          <a:xfrm>
            <a:off x="2079416" y="2996952"/>
            <a:ext cx="4985169" cy="3312368"/>
          </a:xfrm>
          <a:prstGeom prst="rect">
            <a:avLst/>
          </a:prstGeom>
        </p:spPr>
      </p:pic>
      <p:sp>
        <p:nvSpPr>
          <p:cNvPr id="5" name="TextBox 4"/>
          <p:cNvSpPr txBox="1"/>
          <p:nvPr/>
        </p:nvSpPr>
        <p:spPr>
          <a:xfrm>
            <a:off x="2735796" y="6381328"/>
            <a:ext cx="3672408" cy="307777"/>
          </a:xfrm>
          <a:prstGeom prst="rect">
            <a:avLst/>
          </a:prstGeom>
          <a:noFill/>
        </p:spPr>
        <p:txBody>
          <a:bodyPr wrap="square" rtlCol="0">
            <a:spAutoFit/>
          </a:bodyPr>
          <a:lstStyle/>
          <a:p>
            <a:r>
              <a:rPr lang="ru-RU" sz="1400" i="1" dirty="0" smtClean="0"/>
              <a:t>Памятник Я. Е. Демидову в г. Демидове</a:t>
            </a:r>
            <a:endParaRPr lang="ru-RU" sz="1400" i="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Яков Ермолаевич Демидов</a:t>
            </a:r>
            <a:endParaRPr lang="ru-RU" b="1" dirty="0"/>
          </a:p>
        </p:txBody>
      </p:sp>
      <p:sp>
        <p:nvSpPr>
          <p:cNvPr id="3" name="Содержимое 2"/>
          <p:cNvSpPr>
            <a:spLocks noGrp="1"/>
          </p:cNvSpPr>
          <p:nvPr>
            <p:ph idx="1"/>
          </p:nvPr>
        </p:nvSpPr>
        <p:spPr>
          <a:xfrm>
            <a:off x="107504" y="1340768"/>
            <a:ext cx="8579296" cy="5328592"/>
          </a:xfrm>
        </p:spPr>
        <p:txBody>
          <a:bodyPr>
            <a:normAutofit fontScale="62500" lnSpcReduction="20000"/>
          </a:bodyPr>
          <a:lstStyle/>
          <a:p>
            <a:pPr indent="0" algn="just">
              <a:buNone/>
            </a:pPr>
            <a:r>
              <a:rPr lang="ru-RU" b="1" dirty="0" smtClean="0"/>
              <a:t>Яков Ермолаевич Демидов (23 апреля 1889 г. –  14 ноября 1918 г.) </a:t>
            </a:r>
            <a:r>
              <a:rPr lang="ru-RU" dirty="0" smtClean="0"/>
              <a:t>родился в деревне Слобода Дубровской волости Поречского уезда (ныне – Демидовский район) в крестьянской семье. Участвовал в Первой мировой войне, был награжден тремя Георгиевскими крестами.</a:t>
            </a:r>
          </a:p>
          <a:p>
            <a:pPr indent="0" algn="just">
              <a:buNone/>
            </a:pPr>
            <a:r>
              <a:rPr lang="ru-RU" dirty="0" smtClean="0"/>
              <a:t>После Февральской революции Демидов командовал ротой сначала в Брянске, затем в городе Речица Гомельской губернии. В Гомеле редактировал местную газету «Известия». После Октябрьской революции Демидов был назначен председателем Речицкого Совета рабочих и солдатских депутатов.</a:t>
            </a:r>
          </a:p>
          <a:p>
            <a:pPr indent="0" algn="just">
              <a:buNone/>
            </a:pPr>
            <a:r>
              <a:rPr lang="ru-RU" dirty="0" smtClean="0"/>
              <a:t>В марте 1918 года Демидов вернулся на родину. В Поречье был избран председателем уездного комитета большевиков и членом уездного Совета.</a:t>
            </a:r>
          </a:p>
          <a:p>
            <a:pPr indent="0" algn="just">
              <a:buNone/>
            </a:pPr>
            <a:r>
              <a:rPr lang="ru-RU" dirty="0" smtClean="0"/>
              <a:t>В ночь с 14 на 15 ноября Демидов был расстрелян организаторами антисоветского восстания, захватившими Поречье. Похоронен в братской могиле за алтарной частью церкви Успения Пресвятой Богородицы.</a:t>
            </a:r>
          </a:p>
          <a:p>
            <a:pPr indent="0" algn="just">
              <a:buNone/>
            </a:pPr>
            <a:r>
              <a:rPr lang="ru-RU" dirty="0" smtClean="0"/>
              <a:t>Спустя несколько дней после гибели Демидова Поречский уездный исполком принял решение о переименование города Поречье в город Демидов. </a:t>
            </a:r>
          </a:p>
          <a:p>
            <a:endParaRPr lang="ru-RU"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Дзержинск</a:t>
            </a:r>
            <a:endParaRPr lang="ru-RU" b="1" dirty="0"/>
          </a:p>
        </p:txBody>
      </p:sp>
      <p:pic>
        <p:nvPicPr>
          <p:cNvPr id="4" name="Содержимое 3" descr="Дзержинск.jpg"/>
          <p:cNvPicPr>
            <a:picLocks noGrp="1" noChangeAspect="1"/>
          </p:cNvPicPr>
          <p:nvPr>
            <p:ph idx="1"/>
          </p:nvPr>
        </p:nvPicPr>
        <p:blipFill>
          <a:blip r:embed="rId2" cstate="print"/>
          <a:stretch>
            <a:fillRect/>
          </a:stretch>
        </p:blipFill>
        <p:spPr>
          <a:xfrm>
            <a:off x="548922" y="1600200"/>
            <a:ext cx="8046156" cy="4525963"/>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Дзержинск</a:t>
            </a:r>
            <a:endParaRPr lang="ru-RU" b="1" dirty="0"/>
          </a:p>
        </p:txBody>
      </p:sp>
      <p:sp>
        <p:nvSpPr>
          <p:cNvPr id="3" name="Содержимое 2"/>
          <p:cNvSpPr>
            <a:spLocks noGrp="1"/>
          </p:cNvSpPr>
          <p:nvPr>
            <p:ph idx="1"/>
          </p:nvPr>
        </p:nvSpPr>
        <p:spPr>
          <a:xfrm>
            <a:off x="457200" y="1600200"/>
            <a:ext cx="8229600" cy="4853136"/>
          </a:xfrm>
        </p:spPr>
        <p:txBody>
          <a:bodyPr>
            <a:normAutofit lnSpcReduction="10000"/>
          </a:bodyPr>
          <a:lstStyle/>
          <a:p>
            <a:pPr indent="0" algn="just">
              <a:buNone/>
            </a:pPr>
            <a:r>
              <a:rPr lang="ru-RU" sz="2000" b="1" dirty="0" smtClean="0"/>
              <a:t>Дзержинск</a:t>
            </a:r>
            <a:r>
              <a:rPr lang="ru-RU" sz="2000" dirty="0" smtClean="0"/>
              <a:t> – город в Нижегородской области, центр Володарского района, в 25 км к западу от Нижнего Новгорода. </a:t>
            </a:r>
          </a:p>
          <a:p>
            <a:pPr indent="0" algn="just">
              <a:buNone/>
            </a:pPr>
            <a:r>
              <a:rPr lang="ru-RU" sz="2000" dirty="0" smtClean="0"/>
              <a:t>Возник в 1920-х гг. как рабочий посёлок в связи со строительством химических предприятий в селе Растяпино, с 1929 называется Дзержинск, в честь Ф. Э. Дзержинского. Город с 1930 года.</a:t>
            </a:r>
          </a:p>
          <a:p>
            <a:pPr indent="0" algn="just">
              <a:buNone/>
            </a:pPr>
            <a:r>
              <a:rPr lang="ru-RU" sz="1800" i="1" dirty="0" smtClean="0">
                <a:solidFill>
                  <a:schemeClr val="tx1">
                    <a:lumMod val="75000"/>
                    <a:lumOff val="25000"/>
                  </a:schemeClr>
                </a:solidFill>
              </a:rPr>
              <a:t>Словарь «География России» под ред. А. П. Горкина, 1998 г.</a:t>
            </a:r>
          </a:p>
          <a:p>
            <a:pPr indent="0" algn="just">
              <a:buNone/>
            </a:pPr>
            <a:r>
              <a:rPr lang="ru-RU" sz="2000" b="1" dirty="0" smtClean="0"/>
              <a:t>Дзержинск</a:t>
            </a:r>
            <a:r>
              <a:rPr lang="ru-RU" sz="2000" dirty="0" smtClean="0"/>
              <a:t> (до 1929 село Растяпино) –  город в Нижегородской области; на берегу реки Ока. Возник в 1916 году в связи со строительством Чернореченского химического завода в селе Растяпино. Город с 1930 года. Переименован в честь политического деятеля Ф. Э. Дзержинского. Крупнейший центр химической промышленности. </a:t>
            </a:r>
          </a:p>
          <a:p>
            <a:pPr indent="0" algn="just">
              <a:buNone/>
            </a:pPr>
            <a:r>
              <a:rPr lang="ru-RU" sz="2000" dirty="0" smtClean="0"/>
              <a:t>Дзержинск – один из самых экологически небезопасных городов России.</a:t>
            </a:r>
          </a:p>
          <a:p>
            <a:pPr indent="0" algn="just">
              <a:buNone/>
            </a:pPr>
            <a:r>
              <a:rPr lang="ru-RU" sz="1800" i="1" dirty="0" smtClean="0">
                <a:solidFill>
                  <a:schemeClr val="tx1">
                    <a:lumMod val="75000"/>
                    <a:lumOff val="25000"/>
                  </a:schemeClr>
                </a:solidFill>
              </a:rPr>
              <a:t>Словарь современных географических названий под ред. В. М. Котлякова, 2006 г.</a:t>
            </a:r>
          </a:p>
          <a:p>
            <a:pPr indent="0" algn="just">
              <a:buNone/>
            </a:pPr>
            <a:endParaRPr lang="ru-RU" sz="20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Дзержинск</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107504" y="1700808"/>
            <a:ext cx="8445624" cy="4525963"/>
          </a:xfrm>
        </p:spPr>
        <p:txBody>
          <a:bodyPr>
            <a:normAutofit/>
          </a:bodyPr>
          <a:lstStyle/>
          <a:p>
            <a:pPr indent="0" algn="just">
              <a:buNone/>
            </a:pPr>
            <a:r>
              <a:rPr lang="ru-RU" sz="2000" dirty="0" smtClean="0"/>
              <a:t>Город назван в честь советского государственного и партийного деятеля Феликса Эдмундовича Дзержинского.</a:t>
            </a:r>
            <a:endParaRPr lang="ru-RU" sz="2000" dirty="0"/>
          </a:p>
        </p:txBody>
      </p:sp>
      <p:pic>
        <p:nvPicPr>
          <p:cNvPr id="4" name="Рисунок 3" descr="Дзержинск_памятник.PNG"/>
          <p:cNvPicPr>
            <a:picLocks noChangeAspect="1"/>
          </p:cNvPicPr>
          <p:nvPr/>
        </p:nvPicPr>
        <p:blipFill>
          <a:blip r:embed="rId2" cstate="print"/>
          <a:stretch>
            <a:fillRect/>
          </a:stretch>
        </p:blipFill>
        <p:spPr>
          <a:xfrm>
            <a:off x="1244011" y="2420888"/>
            <a:ext cx="6655978" cy="3888432"/>
          </a:xfrm>
          <a:prstGeom prst="rect">
            <a:avLst/>
          </a:prstGeom>
        </p:spPr>
      </p:pic>
      <p:sp>
        <p:nvSpPr>
          <p:cNvPr id="5" name="TextBox 4"/>
          <p:cNvSpPr txBox="1"/>
          <p:nvPr/>
        </p:nvSpPr>
        <p:spPr>
          <a:xfrm>
            <a:off x="2591780" y="6381328"/>
            <a:ext cx="3960440" cy="307777"/>
          </a:xfrm>
          <a:prstGeom prst="rect">
            <a:avLst/>
          </a:prstGeom>
          <a:noFill/>
        </p:spPr>
        <p:txBody>
          <a:bodyPr wrap="square" rtlCol="0">
            <a:spAutoFit/>
          </a:bodyPr>
          <a:lstStyle/>
          <a:p>
            <a:r>
              <a:rPr lang="ru-RU" sz="1400" i="1" dirty="0" smtClean="0"/>
              <a:t>Памятник Ф. Э. Дзержинскому в г. Дзержинске</a:t>
            </a:r>
            <a:endParaRPr lang="ru-RU" sz="1400" i="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640960" cy="1143000"/>
          </a:xfrm>
        </p:spPr>
        <p:txBody>
          <a:bodyPr>
            <a:normAutofit/>
          </a:bodyPr>
          <a:lstStyle/>
          <a:p>
            <a:r>
              <a:rPr lang="ru-RU" b="1" dirty="0" smtClean="0"/>
              <a:t>Феликс Эдмундович Дзержинский</a:t>
            </a:r>
            <a:endParaRPr lang="ru-RU" b="1" dirty="0"/>
          </a:p>
        </p:txBody>
      </p:sp>
      <p:sp>
        <p:nvSpPr>
          <p:cNvPr id="3" name="Содержимое 2"/>
          <p:cNvSpPr>
            <a:spLocks noGrp="1"/>
          </p:cNvSpPr>
          <p:nvPr>
            <p:ph idx="1"/>
          </p:nvPr>
        </p:nvSpPr>
        <p:spPr>
          <a:xfrm>
            <a:off x="107504" y="1340768"/>
            <a:ext cx="5184576" cy="5400600"/>
          </a:xfrm>
        </p:spPr>
        <p:txBody>
          <a:bodyPr>
            <a:normAutofit lnSpcReduction="10000"/>
          </a:bodyPr>
          <a:lstStyle/>
          <a:p>
            <a:pPr indent="0" algn="just">
              <a:buNone/>
            </a:pPr>
            <a:r>
              <a:rPr lang="ru-RU" sz="2000" b="1" dirty="0" smtClean="0"/>
              <a:t>Феликс Эдмундович Дзержинский (11 сентября 1877 г.  –  20 июля 1926 г.)</a:t>
            </a:r>
            <a:r>
              <a:rPr lang="en-US" sz="2000" b="1" dirty="0" smtClean="0"/>
              <a:t> –</a:t>
            </a:r>
            <a:r>
              <a:rPr lang="ru-RU" sz="2000" b="1" dirty="0" smtClean="0"/>
              <a:t> </a:t>
            </a:r>
            <a:r>
              <a:rPr lang="ru-RU" sz="2000" dirty="0" smtClean="0"/>
              <a:t>советский государственный и партийный деятель. Глава ряда народных комиссариатов, основатель и руководитель ВЧК (Всероссийская чрезвычайная комиссия по борьбе с контрреволюцией и саботажем).</a:t>
            </a:r>
          </a:p>
          <a:p>
            <a:pPr indent="0" algn="just">
              <a:buNone/>
            </a:pPr>
            <a:r>
              <a:rPr lang="ru-RU" sz="2000" dirty="0" smtClean="0"/>
              <a:t>Дзержинский внёс большой вклад в борьбу с беспризорностью, в развитие спорта в СССР. Как председатель Совета Народного хозяйства (ВСНХ), он был одним из основателей программы по быстрому восстановлению и развитию народного хозяйства страны. Программа Дзержинского в области хозяйства стала основой индустриализации Советского Союза. </a:t>
            </a:r>
          </a:p>
          <a:p>
            <a:pPr>
              <a:buNone/>
            </a:pPr>
            <a:endParaRPr lang="ru-RU" sz="2000" b="1" dirty="0"/>
          </a:p>
        </p:txBody>
      </p:sp>
      <p:pic>
        <p:nvPicPr>
          <p:cNvPr id="4" name="Рисунок 3" descr="Дзержинский Феликс.PNG"/>
          <p:cNvPicPr>
            <a:picLocks noChangeAspect="1"/>
          </p:cNvPicPr>
          <p:nvPr/>
        </p:nvPicPr>
        <p:blipFill>
          <a:blip r:embed="rId2" cstate="print"/>
          <a:srcRect r="3127"/>
          <a:stretch>
            <a:fillRect/>
          </a:stretch>
        </p:blipFill>
        <p:spPr>
          <a:xfrm>
            <a:off x="5508104" y="1412776"/>
            <a:ext cx="3429866" cy="501317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Дмитровград</a:t>
            </a:r>
            <a:endParaRPr lang="ru-RU" b="1" dirty="0"/>
          </a:p>
        </p:txBody>
      </p:sp>
      <p:pic>
        <p:nvPicPr>
          <p:cNvPr id="4" name="Содержимое 3" descr="Димитровград.PNG"/>
          <p:cNvPicPr>
            <a:picLocks noGrp="1" noChangeAspect="1"/>
          </p:cNvPicPr>
          <p:nvPr>
            <p:ph idx="1"/>
          </p:nvPr>
        </p:nvPicPr>
        <p:blipFill>
          <a:blip r:embed="rId2" cstate="print"/>
          <a:stretch>
            <a:fillRect/>
          </a:stretch>
        </p:blipFill>
        <p:spPr>
          <a:xfrm>
            <a:off x="593284" y="1412776"/>
            <a:ext cx="7957432" cy="4857403"/>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Артём</a:t>
            </a:r>
            <a:endParaRPr lang="ru-RU" b="1" dirty="0"/>
          </a:p>
        </p:txBody>
      </p:sp>
      <p:sp>
        <p:nvSpPr>
          <p:cNvPr id="3" name="Содержимое 2"/>
          <p:cNvSpPr>
            <a:spLocks noGrp="1"/>
          </p:cNvSpPr>
          <p:nvPr>
            <p:ph idx="1"/>
          </p:nvPr>
        </p:nvSpPr>
        <p:spPr/>
        <p:txBody>
          <a:bodyPr vert="horz">
            <a:normAutofit/>
          </a:bodyPr>
          <a:lstStyle/>
          <a:p>
            <a:pPr indent="0" algn="just">
              <a:buNone/>
            </a:pPr>
            <a:r>
              <a:rPr lang="ru-RU" sz="2000" b="1" dirty="0" smtClean="0"/>
              <a:t>Артём</a:t>
            </a:r>
            <a:r>
              <a:rPr lang="ru-RU" sz="2000" dirty="0" smtClean="0"/>
              <a:t> – город в Приморском крае, в 53 км к северо-востоку от Владивостока. Расположен в северной части полуострова Муравьёва-Амурского, на территории Артёмовского буроугольного бассейна. Основан в 1924 близ Зыбунного рудника как рудничный посёлок Артём, назван в честь революционера Артёма (Ф. А. Сергеева). Город с 1938. Добыча и обогащение бурого угля. В окрестностях Артёма – шахтёрский посёлок Угловое (шиноремонтный завод), узловая станция Угольная, посёлок Трудовое - центр производства красного кирпича, металлообработки и ремонтно-механической промышленности. Месторождения бурого угля, глин, строительного камня и др.</a:t>
            </a:r>
          </a:p>
          <a:p>
            <a:pPr indent="0" algn="just">
              <a:buNone/>
            </a:pPr>
            <a:r>
              <a:rPr lang="ru-RU" sz="1800" i="1" dirty="0" smtClean="0">
                <a:solidFill>
                  <a:schemeClr val="tx1">
                    <a:lumMod val="75000"/>
                    <a:lumOff val="25000"/>
                  </a:schemeClr>
                </a:solidFill>
              </a:rPr>
              <a:t>Словарь «География России» под ред. А. П. Горкина, 1998 г.</a:t>
            </a:r>
            <a:endParaRPr lang="ru-RU" sz="1800" dirty="0" smtClean="0">
              <a:solidFill>
                <a:schemeClr val="tx1">
                  <a:lumMod val="75000"/>
                  <a:lumOff val="25000"/>
                </a:schemeClr>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Димитровград</a:t>
            </a:r>
            <a:endParaRPr lang="ru-RU" b="1" dirty="0"/>
          </a:p>
        </p:txBody>
      </p:sp>
      <p:sp>
        <p:nvSpPr>
          <p:cNvPr id="3" name="Содержимое 2"/>
          <p:cNvSpPr>
            <a:spLocks noGrp="1"/>
          </p:cNvSpPr>
          <p:nvPr>
            <p:ph idx="1"/>
          </p:nvPr>
        </p:nvSpPr>
        <p:spPr/>
        <p:txBody>
          <a:bodyPr>
            <a:normAutofit fontScale="92500"/>
          </a:bodyPr>
          <a:lstStyle/>
          <a:p>
            <a:pPr indent="0" algn="just">
              <a:buNone/>
            </a:pPr>
            <a:r>
              <a:rPr lang="ru-RU" sz="2200" b="1" dirty="0" smtClean="0"/>
              <a:t>Димитровград</a:t>
            </a:r>
            <a:r>
              <a:rPr lang="ru-RU" sz="2200" dirty="0" smtClean="0"/>
              <a:t> –  город в Ульяновской области, центр Мелекесского района, в 90 км к востоку от Ульяновска. Расположен в Заволжье, в месте впадения реки Большой Черемшан в Черемшанский залив Куйбышевского водохранилища. </a:t>
            </a:r>
          </a:p>
          <a:p>
            <a:pPr indent="0" algn="just">
              <a:buNone/>
            </a:pPr>
            <a:r>
              <a:rPr lang="ru-RU" sz="2200" dirty="0" smtClean="0"/>
              <a:t>Возник в 1-й половине XVIII в. при казённом винокуренном заводе (закрыт в 1848) как село Мелекесский завод; с 1877 посад. С 1919 город Мелекесс; в 1972 переименован в Димитровград в честь государственного деятеля Болгарии Г. Димитрова.</a:t>
            </a:r>
          </a:p>
          <a:p>
            <a:pPr indent="0" algn="just">
              <a:buNone/>
            </a:pPr>
            <a:r>
              <a:rPr lang="ru-RU" sz="2200" dirty="0" smtClean="0"/>
              <a:t>Димитровград — второй (после Ульяновска) по численности населения и промышленному значению город области, крупный центр машиностроения, лёгкой и пищевой промышленности. Близ Димитровграда — Федеральный атомный центр.</a:t>
            </a:r>
          </a:p>
          <a:p>
            <a:pPr indent="0" algn="just">
              <a:buNone/>
            </a:pPr>
            <a:r>
              <a:rPr lang="ru-RU" sz="1900" i="1" dirty="0" smtClean="0">
                <a:solidFill>
                  <a:schemeClr val="tx1">
                    <a:lumMod val="75000"/>
                    <a:lumOff val="25000"/>
                  </a:schemeClr>
                </a:solidFill>
              </a:rPr>
              <a:t>Словарь «География России» под ред. А. П. Горкина, 1998 г.</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Димитровград</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0" y="1484784"/>
            <a:ext cx="8820472" cy="4641379"/>
          </a:xfrm>
        </p:spPr>
        <p:txBody>
          <a:bodyPr>
            <a:normAutofit/>
          </a:bodyPr>
          <a:lstStyle/>
          <a:p>
            <a:pPr indent="0" algn="just">
              <a:buNone/>
            </a:pPr>
            <a:r>
              <a:rPr lang="ru-RU" sz="2000" dirty="0" smtClean="0"/>
              <a:t>Первоначальное название города, Мелекесс (Мелекес), образовано от названия реки Мелекес (из иранского «мал» – «стоячая вода» и древнетюркского «угуз» – «река»). В 1972 году город переименован в Димитровград в честь болгарского революционера Георгия Михайловича Димитрова.</a:t>
            </a:r>
            <a:endParaRPr lang="ru-RU" sz="2000" dirty="0"/>
          </a:p>
        </p:txBody>
      </p:sp>
      <p:pic>
        <p:nvPicPr>
          <p:cNvPr id="4" name="Рисунок 3" descr="Димитровград памятник.jpg"/>
          <p:cNvPicPr>
            <a:picLocks noChangeAspect="1"/>
          </p:cNvPicPr>
          <p:nvPr/>
        </p:nvPicPr>
        <p:blipFill>
          <a:blip r:embed="rId2" cstate="print"/>
          <a:srcRect b="6990"/>
          <a:stretch>
            <a:fillRect/>
          </a:stretch>
        </p:blipFill>
        <p:spPr>
          <a:xfrm>
            <a:off x="1835696" y="2996952"/>
            <a:ext cx="5508104" cy="3240360"/>
          </a:xfrm>
          <a:prstGeom prst="rect">
            <a:avLst/>
          </a:prstGeom>
        </p:spPr>
      </p:pic>
      <p:sp>
        <p:nvSpPr>
          <p:cNvPr id="5" name="TextBox 4"/>
          <p:cNvSpPr txBox="1"/>
          <p:nvPr/>
        </p:nvSpPr>
        <p:spPr>
          <a:xfrm>
            <a:off x="2519772" y="6309320"/>
            <a:ext cx="4104456" cy="307777"/>
          </a:xfrm>
          <a:prstGeom prst="rect">
            <a:avLst/>
          </a:prstGeom>
          <a:noFill/>
        </p:spPr>
        <p:txBody>
          <a:bodyPr wrap="square" rtlCol="0">
            <a:spAutoFit/>
          </a:bodyPr>
          <a:lstStyle/>
          <a:p>
            <a:r>
              <a:rPr lang="ru-RU" sz="1400" i="1" dirty="0" smtClean="0"/>
              <a:t>Памятник Г. М. Димитрову в г. Димитровграде</a:t>
            </a:r>
            <a:endParaRPr lang="ru-RU" sz="1400" i="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Георгий Михайлович Димитров</a:t>
            </a:r>
            <a:endParaRPr lang="ru-RU" b="1" dirty="0"/>
          </a:p>
        </p:txBody>
      </p:sp>
      <p:sp>
        <p:nvSpPr>
          <p:cNvPr id="3" name="Содержимое 2"/>
          <p:cNvSpPr>
            <a:spLocks noGrp="1"/>
          </p:cNvSpPr>
          <p:nvPr>
            <p:ph idx="1"/>
          </p:nvPr>
        </p:nvSpPr>
        <p:spPr>
          <a:xfrm>
            <a:off x="-108520" y="1340768"/>
            <a:ext cx="5616624" cy="5328592"/>
          </a:xfrm>
        </p:spPr>
        <p:txBody>
          <a:bodyPr>
            <a:normAutofit fontScale="92500" lnSpcReduction="10000"/>
          </a:bodyPr>
          <a:lstStyle/>
          <a:p>
            <a:pPr indent="0" algn="just">
              <a:buNone/>
            </a:pPr>
            <a:r>
              <a:rPr lang="ru-RU" sz="2000" b="1" dirty="0" smtClean="0"/>
              <a:t>Георгий Михайлович Димитров (18 июня 1882 г. – 2 июля 1949 г.) </a:t>
            </a:r>
            <a:r>
              <a:rPr lang="ru-RU" sz="2000" dirty="0" smtClean="0"/>
              <a:t>– болгарский государственный деятель, деятель международного коммунистического движения. С 1902 года участник левого социалистического движения в Болгарии. В 1913 г. избран депутатом Национального собрания (парламента) страны. В 1933 г. во время эмиграции в Германии обвинен немецкими властями в поджоге здания берлинского рейхстага, арестован. Судебный процесс принес Димитрову всемирную известность, Димитров сумел доказать свою невиновность. В 1934-1945 гг. жил в СССР, в 1935-1943 гг. генеральный секретарь Коммунистического интернационала. Инициатор создания (1942 г.) и руководитель Отечественного фронта Болгарии. В 1946-1949 гг. председатель Совета Министров Болгарии. С 1948 года генеральный секретарь ЦК Болгарской КП.</a:t>
            </a:r>
            <a:endParaRPr lang="ru-RU" sz="2000" dirty="0"/>
          </a:p>
        </p:txBody>
      </p:sp>
      <p:pic>
        <p:nvPicPr>
          <p:cNvPr id="4" name="Рисунок 3" descr="Димитров.jpg"/>
          <p:cNvPicPr>
            <a:picLocks noChangeAspect="1"/>
          </p:cNvPicPr>
          <p:nvPr/>
        </p:nvPicPr>
        <p:blipFill>
          <a:blip r:embed="rId2" cstate="print"/>
          <a:srcRect l="7743" r="5145"/>
          <a:stretch>
            <a:fillRect/>
          </a:stretch>
        </p:blipFill>
        <p:spPr>
          <a:xfrm>
            <a:off x="5724128" y="1412776"/>
            <a:ext cx="3240360" cy="486916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Жуковский</a:t>
            </a:r>
            <a:endParaRPr lang="ru-RU" b="1" dirty="0"/>
          </a:p>
        </p:txBody>
      </p:sp>
      <p:pic>
        <p:nvPicPr>
          <p:cNvPr id="4" name="Содержимое 3" descr="Жуковский город.jpg"/>
          <p:cNvPicPr>
            <a:picLocks noGrp="1" noChangeAspect="1"/>
          </p:cNvPicPr>
          <p:nvPr>
            <p:ph idx="1"/>
          </p:nvPr>
        </p:nvPicPr>
        <p:blipFill>
          <a:blip r:embed="rId2" cstate="print"/>
          <a:stretch>
            <a:fillRect/>
          </a:stretch>
        </p:blipFill>
        <p:spPr>
          <a:xfrm>
            <a:off x="1115980" y="1412776"/>
            <a:ext cx="6912040" cy="517323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Жуковский</a:t>
            </a:r>
            <a:endParaRPr lang="ru-RU" b="1" dirty="0"/>
          </a:p>
        </p:txBody>
      </p:sp>
      <p:sp>
        <p:nvSpPr>
          <p:cNvPr id="3" name="Содержимое 2"/>
          <p:cNvSpPr>
            <a:spLocks noGrp="1"/>
          </p:cNvSpPr>
          <p:nvPr>
            <p:ph idx="1"/>
          </p:nvPr>
        </p:nvSpPr>
        <p:spPr>
          <a:xfrm>
            <a:off x="251520" y="1600200"/>
            <a:ext cx="8435280" cy="4525963"/>
          </a:xfrm>
        </p:spPr>
        <p:txBody>
          <a:bodyPr>
            <a:normAutofit/>
          </a:bodyPr>
          <a:lstStyle/>
          <a:p>
            <a:pPr indent="0" algn="just">
              <a:buNone/>
            </a:pPr>
            <a:r>
              <a:rPr lang="ru-RU" sz="2000" b="1" dirty="0" smtClean="0"/>
              <a:t>Жуковский</a:t>
            </a:r>
            <a:r>
              <a:rPr lang="ru-RU" sz="2000" dirty="0" smtClean="0"/>
              <a:t> – город в Московской области, в 32 км к юго-востоку от Москвы. Расположен на Среднерусской возвышенности, на реке Москва. </a:t>
            </a:r>
          </a:p>
          <a:p>
            <a:pPr indent="0" algn="just">
              <a:buNone/>
            </a:pPr>
            <a:r>
              <a:rPr lang="ru-RU" sz="2000" dirty="0" smtClean="0"/>
              <a:t>Образован в 1947 из посёлка Стаханово; назван в честь основоположника современной аэродинамики Н. Е. Жуковского. </a:t>
            </a:r>
          </a:p>
          <a:p>
            <a:pPr indent="0" algn="just">
              <a:buNone/>
            </a:pPr>
            <a:r>
              <a:rPr lang="ru-RU" sz="2000" dirty="0" smtClean="0"/>
              <a:t>Жуковский –  крупный центр проектирования и испытания самолётов.</a:t>
            </a:r>
          </a:p>
          <a:p>
            <a:pPr indent="0" algn="just">
              <a:buNone/>
            </a:pPr>
            <a:r>
              <a:rPr lang="ru-RU" sz="1800" i="1" dirty="0" smtClean="0">
                <a:solidFill>
                  <a:schemeClr val="tx1">
                    <a:lumMod val="75000"/>
                    <a:lumOff val="25000"/>
                  </a:schemeClr>
                </a:solidFill>
              </a:rPr>
              <a:t>Словарь «География России» под ред. А. П. Горкина, 1998 г.</a:t>
            </a:r>
          </a:p>
          <a:p>
            <a:pPr indent="0" algn="just">
              <a:buNone/>
            </a:pPr>
            <a:r>
              <a:rPr lang="ru-RU" sz="2000" dirty="0" smtClean="0"/>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Жуковский</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457200" y="1600200"/>
            <a:ext cx="4330824" cy="4525963"/>
          </a:xfrm>
        </p:spPr>
        <p:txBody>
          <a:bodyPr>
            <a:normAutofit/>
          </a:bodyPr>
          <a:lstStyle/>
          <a:p>
            <a:pPr indent="0" algn="just">
              <a:buNone/>
            </a:pPr>
            <a:r>
              <a:rPr lang="ru-RU" sz="2000" dirty="0" smtClean="0"/>
              <a:t>Город основан в 1935 году как дачный посёлок Отдых, который вскоре переименован в Стаханово по фамилии известного шахтёра А. Г. Стаханова. В 1947 году преобразован в город и назван Жуковский в честь выдающегося учёного Н. Е. Жуковского.</a:t>
            </a:r>
            <a:endParaRPr lang="ru-RU" sz="2000" dirty="0"/>
          </a:p>
        </p:txBody>
      </p:sp>
      <p:pic>
        <p:nvPicPr>
          <p:cNvPr id="4" name="Рисунок 3" descr="Жуковский памятник.jpg"/>
          <p:cNvPicPr>
            <a:picLocks noChangeAspect="1"/>
          </p:cNvPicPr>
          <p:nvPr/>
        </p:nvPicPr>
        <p:blipFill>
          <a:blip r:embed="rId2" cstate="print"/>
          <a:srcRect t="1527" b="3801"/>
          <a:stretch>
            <a:fillRect/>
          </a:stretch>
        </p:blipFill>
        <p:spPr>
          <a:xfrm>
            <a:off x="5436096" y="1700808"/>
            <a:ext cx="3122013" cy="4464496"/>
          </a:xfrm>
          <a:prstGeom prst="rect">
            <a:avLst/>
          </a:prstGeom>
        </p:spPr>
      </p:pic>
      <p:sp>
        <p:nvSpPr>
          <p:cNvPr id="6" name="TextBox 5"/>
          <p:cNvSpPr txBox="1"/>
          <p:nvPr/>
        </p:nvSpPr>
        <p:spPr>
          <a:xfrm>
            <a:off x="5292080" y="6237312"/>
            <a:ext cx="3672408" cy="307777"/>
          </a:xfrm>
          <a:prstGeom prst="rect">
            <a:avLst/>
          </a:prstGeom>
          <a:noFill/>
        </p:spPr>
        <p:txBody>
          <a:bodyPr wrap="square" rtlCol="0">
            <a:spAutoFit/>
          </a:bodyPr>
          <a:lstStyle/>
          <a:p>
            <a:r>
              <a:rPr lang="ru-RU" sz="1400" i="1" dirty="0" smtClean="0"/>
              <a:t>Памятник Н. Е. Жуковскому в г. Жуковском</a:t>
            </a:r>
            <a:endParaRPr lang="ru-RU" sz="1400" i="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Николай Егорович Жуковский</a:t>
            </a:r>
            <a:endParaRPr lang="ru-RU" b="1" dirty="0"/>
          </a:p>
        </p:txBody>
      </p:sp>
      <p:sp>
        <p:nvSpPr>
          <p:cNvPr id="3" name="Содержимое 2"/>
          <p:cNvSpPr>
            <a:spLocks noGrp="1"/>
          </p:cNvSpPr>
          <p:nvPr>
            <p:ph idx="1"/>
          </p:nvPr>
        </p:nvSpPr>
        <p:spPr>
          <a:xfrm>
            <a:off x="-108520" y="1196752"/>
            <a:ext cx="5544616" cy="5661248"/>
          </a:xfrm>
        </p:spPr>
        <p:txBody>
          <a:bodyPr>
            <a:normAutofit/>
          </a:bodyPr>
          <a:lstStyle/>
          <a:p>
            <a:pPr indent="0" algn="just">
              <a:lnSpc>
                <a:spcPts val="2000"/>
              </a:lnSpc>
              <a:buNone/>
            </a:pPr>
            <a:r>
              <a:rPr lang="ru-RU" sz="1900" b="1" dirty="0" smtClean="0"/>
              <a:t>Николай Егорович Жуковский (17 января 1847 г. – 17 марта 1921 г.) </a:t>
            </a:r>
            <a:r>
              <a:rPr lang="ru-RU" sz="1900" dirty="0" smtClean="0"/>
              <a:t>– русский учёный, основоположник современной гидро- и  аэродинамики. </a:t>
            </a:r>
          </a:p>
          <a:p>
            <a:pPr indent="0" algn="just">
              <a:lnSpc>
                <a:spcPts val="2000"/>
              </a:lnSpc>
              <a:buNone/>
            </a:pPr>
            <a:r>
              <a:rPr lang="ru-RU" sz="1900" dirty="0" smtClean="0"/>
              <a:t>Автор важнейших трудов по аэродинамике, теории авиации, многочисленных оригинальных исследований по механике твёрдого тела, гидравлике и гидродинамике, математике и астрономии, прикладной механике и другим отраслям знаний. Открыл закон, определяющий подъёмную силу крыла самолёта, разработал вихревую теорию воздушного винта. Вошёл в историю как «отец русской авиации». Основал в Московском университете лабораторию, где была создана одна из первых в мире аэродинамических труб (1902 г.). Участвовал в создании первого в Европе аэродинамического института в посёлке Кучино под Москвой (1904 г.). Организатор и первый руководитель (с 1918 г.) Центрального аэрогидродинамического института (ЦАГИ).</a:t>
            </a:r>
            <a:endParaRPr lang="en-US" sz="1900" dirty="0" smtClean="0"/>
          </a:p>
        </p:txBody>
      </p:sp>
      <p:pic>
        <p:nvPicPr>
          <p:cNvPr id="4" name="Рисунок 3" descr="Жуковский Николай.jpg"/>
          <p:cNvPicPr>
            <a:picLocks noChangeAspect="1"/>
          </p:cNvPicPr>
          <p:nvPr/>
        </p:nvPicPr>
        <p:blipFill>
          <a:blip r:embed="rId2" cstate="print"/>
          <a:srcRect l="6122"/>
          <a:stretch>
            <a:fillRect/>
          </a:stretch>
        </p:blipFill>
        <p:spPr>
          <a:xfrm>
            <a:off x="5580112" y="1268760"/>
            <a:ext cx="3456384" cy="478570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Екатеринбург</a:t>
            </a:r>
            <a:endParaRPr lang="ru-RU" b="1" dirty="0"/>
          </a:p>
        </p:txBody>
      </p:sp>
      <p:pic>
        <p:nvPicPr>
          <p:cNvPr id="4" name="Содержимое 3" descr="Екатеринбург.jpg"/>
          <p:cNvPicPr>
            <a:picLocks noGrp="1" noChangeAspect="1"/>
          </p:cNvPicPr>
          <p:nvPr>
            <p:ph idx="1"/>
          </p:nvPr>
        </p:nvPicPr>
        <p:blipFill>
          <a:blip r:embed="rId2" cstate="print"/>
          <a:stretch>
            <a:fillRect/>
          </a:stretch>
        </p:blipFill>
        <p:spPr>
          <a:xfrm>
            <a:off x="857023" y="1484784"/>
            <a:ext cx="7429954" cy="494888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Екатеринбург</a:t>
            </a:r>
            <a:endParaRPr lang="ru-RU" b="1" dirty="0"/>
          </a:p>
        </p:txBody>
      </p:sp>
      <p:sp>
        <p:nvSpPr>
          <p:cNvPr id="3" name="Содержимое 2"/>
          <p:cNvSpPr>
            <a:spLocks noGrp="1"/>
          </p:cNvSpPr>
          <p:nvPr>
            <p:ph idx="1"/>
          </p:nvPr>
        </p:nvSpPr>
        <p:spPr>
          <a:xfrm>
            <a:off x="0" y="1268760"/>
            <a:ext cx="8964488" cy="5328592"/>
          </a:xfrm>
        </p:spPr>
        <p:txBody>
          <a:bodyPr>
            <a:noAutofit/>
          </a:bodyPr>
          <a:lstStyle/>
          <a:p>
            <a:pPr indent="0" algn="just">
              <a:lnSpc>
                <a:spcPts val="2000"/>
              </a:lnSpc>
              <a:buNone/>
            </a:pPr>
            <a:r>
              <a:rPr lang="ru-RU" sz="1600" b="1" dirty="0" smtClean="0"/>
              <a:t>Екатеринбург</a:t>
            </a:r>
            <a:r>
              <a:rPr lang="ru-RU" sz="1600" dirty="0" smtClean="0"/>
              <a:t> — центр Свердловской области. Город заложен в 1721 В. Н. Татищевым. Годом основания считается 1723, когда вступил в строй Казённый металлургический завода на реке Исеть. Исетский завод и крепость при нём вскоре были названы Екатеринбургом (в честь императрицы Екатерины I). </a:t>
            </a:r>
          </a:p>
          <a:p>
            <a:pPr indent="0" algn="just">
              <a:lnSpc>
                <a:spcPts val="2000"/>
              </a:lnSpc>
              <a:buNone/>
            </a:pPr>
            <a:r>
              <a:rPr lang="ru-RU" sz="1600" dirty="0" smtClean="0"/>
              <a:t>В XVIII веке в Екатеринбурге возникла промышленность по обработке камня. В 1763 от Москвы через Екатеринбург в Сибирь был проложен Сибирский тракт. </a:t>
            </a:r>
          </a:p>
          <a:p>
            <a:pPr indent="0" algn="just">
              <a:lnSpc>
                <a:spcPts val="2000"/>
              </a:lnSpc>
              <a:buNone/>
            </a:pPr>
            <a:r>
              <a:rPr lang="ru-RU" sz="1600" dirty="0" smtClean="0"/>
              <a:t>Екатеринбург сыграл большую роль в создании золотодобывающей промышленности России. С 40-х гг. XIX в. Екатеринбург становится центром металлообработки, а с конца XIX в. — важным железнодорожным центром Урала. </a:t>
            </a:r>
          </a:p>
          <a:p>
            <a:pPr indent="0" algn="just">
              <a:lnSpc>
                <a:spcPts val="2000"/>
              </a:lnSpc>
              <a:buNone/>
            </a:pPr>
            <a:r>
              <a:rPr lang="ru-RU" sz="1600" dirty="0" smtClean="0"/>
              <a:t>К началу XX в. Екатеринбург — один из крупнейших уездных городов Европейской части России. В 1924—1991 город назывался Свердловск (в честь Я. М. Свердлова). С 30-х гг. XX века в городе строятся крупные заводы, главным образом машиностроительные и металлообрабатывающие.</a:t>
            </a:r>
          </a:p>
          <a:p>
            <a:pPr indent="0" algn="just">
              <a:lnSpc>
                <a:spcPts val="2000"/>
              </a:lnSpc>
              <a:buNone/>
            </a:pPr>
            <a:r>
              <a:rPr lang="ru-RU" sz="1600" dirty="0" smtClean="0"/>
              <a:t>Современный Екатеринбург— крупный промышленный центр России. Ведущие отрасли — машиностроение (преимущественно тяжёлое) и металлообработка. Видное место принадлежит чёрной металлургии, развивается химическая и химико-фармацевтическая отрасли. </a:t>
            </a:r>
          </a:p>
          <a:p>
            <a:pPr indent="0" algn="just">
              <a:lnSpc>
                <a:spcPts val="2000"/>
              </a:lnSpc>
              <a:buNone/>
            </a:pPr>
            <a:r>
              <a:rPr lang="ru-RU" sz="1600" dirty="0" smtClean="0"/>
              <a:t>Екатеринбург — научный и культурный центр Урала. В городе — около 140 научно-исследовательских, конструкторских и проектных институтов и организаций. </a:t>
            </a:r>
          </a:p>
          <a:p>
            <a:pPr indent="0" algn="just">
              <a:lnSpc>
                <a:spcPts val="2000"/>
              </a:lnSpc>
              <a:buNone/>
            </a:pPr>
            <a:r>
              <a:rPr lang="ru-RU" sz="1600" i="1" dirty="0" smtClean="0">
                <a:solidFill>
                  <a:schemeClr val="tx1">
                    <a:lumMod val="75000"/>
                    <a:lumOff val="25000"/>
                  </a:schemeClr>
                </a:solidFill>
              </a:rPr>
              <a:t>Словарь «География России» под ред. А. П. Горкина, 1998 г.</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Екатеринбург</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107504" y="1600200"/>
            <a:ext cx="8856984" cy="4525963"/>
          </a:xfrm>
        </p:spPr>
        <p:txBody>
          <a:bodyPr>
            <a:normAutofit/>
          </a:bodyPr>
          <a:lstStyle/>
          <a:p>
            <a:pPr indent="0" algn="just">
              <a:buNone/>
            </a:pPr>
            <a:r>
              <a:rPr lang="ru-RU" sz="2000" dirty="0" smtClean="0"/>
              <a:t>Город назван по имени русской императрицы Екатерины </a:t>
            </a:r>
            <a:r>
              <a:rPr lang="en-US" sz="2000" dirty="0" smtClean="0"/>
              <a:t>I</a:t>
            </a:r>
            <a:r>
              <a:rPr lang="ru-RU" sz="2000" dirty="0" smtClean="0"/>
              <a:t>. В 1924 – 1991 гг. город назывался Свердловск в честь советского деятеля Якова Михайловича Свердлова. </a:t>
            </a:r>
            <a:endParaRPr lang="ru-RU" sz="2000" dirty="0"/>
          </a:p>
        </p:txBody>
      </p:sp>
      <p:pic>
        <p:nvPicPr>
          <p:cNvPr id="4" name="Рисунок 3" descr="Екатеринбург2.jpg"/>
          <p:cNvPicPr>
            <a:picLocks noChangeAspect="1"/>
          </p:cNvPicPr>
          <p:nvPr/>
        </p:nvPicPr>
        <p:blipFill>
          <a:blip r:embed="rId2" cstate="print"/>
          <a:stretch>
            <a:fillRect/>
          </a:stretch>
        </p:blipFill>
        <p:spPr>
          <a:xfrm>
            <a:off x="1727684" y="2636912"/>
            <a:ext cx="5688632" cy="37909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Артём</a:t>
            </a:r>
            <a:r>
              <a:rPr lang="ru-RU" dirty="0" smtClean="0"/>
              <a:t/>
            </a:r>
            <a:br>
              <a:rPr lang="ru-RU" dirty="0" smtClean="0"/>
            </a:br>
            <a:r>
              <a:rPr lang="ru-RU" sz="2800" dirty="0" smtClean="0"/>
              <a:t>Этимологическая справка</a:t>
            </a:r>
            <a:endParaRPr lang="ru-RU" dirty="0"/>
          </a:p>
        </p:txBody>
      </p:sp>
      <p:sp>
        <p:nvSpPr>
          <p:cNvPr id="3" name="Содержимое 2"/>
          <p:cNvSpPr>
            <a:spLocks noGrp="1"/>
          </p:cNvSpPr>
          <p:nvPr>
            <p:ph idx="1"/>
          </p:nvPr>
        </p:nvSpPr>
        <p:spPr>
          <a:xfrm>
            <a:off x="457200" y="1600200"/>
            <a:ext cx="3034680" cy="4525963"/>
          </a:xfrm>
        </p:spPr>
        <p:txBody>
          <a:bodyPr>
            <a:normAutofit/>
          </a:bodyPr>
          <a:lstStyle/>
          <a:p>
            <a:pPr indent="0" algn="just">
              <a:buNone/>
            </a:pPr>
            <a:r>
              <a:rPr lang="ru-RU" sz="2000" dirty="0" smtClean="0"/>
              <a:t>Город Артём назван в честь советского партийного деятеля Фёдор Андреевича Сергеева, известного как «товарищ Артём».</a:t>
            </a:r>
            <a:endParaRPr lang="ru-RU" sz="2000" dirty="0"/>
          </a:p>
        </p:txBody>
      </p:sp>
      <p:pic>
        <p:nvPicPr>
          <p:cNvPr id="4" name="Рисунок 3" descr="Артем.jpg"/>
          <p:cNvPicPr>
            <a:picLocks noChangeAspect="1"/>
          </p:cNvPicPr>
          <p:nvPr/>
        </p:nvPicPr>
        <p:blipFill>
          <a:blip r:embed="rId2" cstate="print"/>
          <a:srcRect l="9681" t="5201" r="17241" b="8340"/>
          <a:stretch>
            <a:fillRect/>
          </a:stretch>
        </p:blipFill>
        <p:spPr>
          <a:xfrm>
            <a:off x="3779912" y="1628800"/>
            <a:ext cx="5112568" cy="453650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Императрица Екатерина </a:t>
            </a:r>
            <a:r>
              <a:rPr lang="en-US" b="1" dirty="0" smtClean="0"/>
              <a:t>I</a:t>
            </a:r>
            <a:endParaRPr lang="ru-RU" b="1" dirty="0"/>
          </a:p>
        </p:txBody>
      </p:sp>
      <p:sp>
        <p:nvSpPr>
          <p:cNvPr id="3" name="Содержимое 2"/>
          <p:cNvSpPr>
            <a:spLocks noGrp="1"/>
          </p:cNvSpPr>
          <p:nvPr>
            <p:ph idx="1"/>
          </p:nvPr>
        </p:nvSpPr>
        <p:spPr>
          <a:xfrm>
            <a:off x="457200" y="1412776"/>
            <a:ext cx="4474840" cy="5184576"/>
          </a:xfrm>
        </p:spPr>
        <p:txBody>
          <a:bodyPr>
            <a:normAutofit/>
          </a:bodyPr>
          <a:lstStyle/>
          <a:p>
            <a:pPr indent="0" algn="just">
              <a:buNone/>
            </a:pPr>
            <a:r>
              <a:rPr lang="ru-RU" sz="2000" b="1" dirty="0" smtClean="0"/>
              <a:t>Екатерина </a:t>
            </a:r>
            <a:r>
              <a:rPr lang="en-US" sz="2000" b="1" dirty="0" smtClean="0"/>
              <a:t>I</a:t>
            </a:r>
            <a:r>
              <a:rPr lang="ru-RU" sz="2000" b="1" dirty="0" smtClean="0"/>
              <a:t> Алексеевна (урождённая Марта Скавронская) (15 апреля 1684 г. – 17 мая 1727 г.) </a:t>
            </a:r>
            <a:r>
              <a:rPr lang="ru-RU" sz="2000" dirty="0" smtClean="0"/>
              <a:t>– российская императрица с 1725, жена императора Петра I Великого. </a:t>
            </a:r>
          </a:p>
          <a:p>
            <a:pPr indent="0" algn="just">
              <a:buNone/>
            </a:pPr>
            <a:r>
              <a:rPr lang="ru-RU" sz="2000" dirty="0" smtClean="0"/>
              <a:t>После смерти Петра была возведена на престол гвардией во главе с А. Д. Меншиковым, который стал фактическим правителем государства. В 1726 создан Верховный тайный совет, члены которого ("верховники") сосредоточили в своих руках основные рычаги власти в стране.</a:t>
            </a:r>
            <a:endParaRPr lang="ru-RU" sz="2000" dirty="0"/>
          </a:p>
        </p:txBody>
      </p:sp>
      <p:pic>
        <p:nvPicPr>
          <p:cNvPr id="4" name="Рисунок 3" descr="Екатерина 1.jpg"/>
          <p:cNvPicPr>
            <a:picLocks noChangeAspect="1"/>
          </p:cNvPicPr>
          <p:nvPr/>
        </p:nvPicPr>
        <p:blipFill>
          <a:blip r:embed="rId2" cstate="print"/>
          <a:stretch>
            <a:fillRect/>
          </a:stretch>
        </p:blipFill>
        <p:spPr>
          <a:xfrm>
            <a:off x="5043672" y="1484785"/>
            <a:ext cx="3822743" cy="4968552"/>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Калининград</a:t>
            </a:r>
            <a:endParaRPr lang="ru-RU" b="1" dirty="0"/>
          </a:p>
        </p:txBody>
      </p:sp>
      <p:pic>
        <p:nvPicPr>
          <p:cNvPr id="4" name="Содержимое 3" descr="Калининград.jpg"/>
          <p:cNvPicPr>
            <a:picLocks noGrp="1" noChangeAspect="1"/>
          </p:cNvPicPr>
          <p:nvPr>
            <p:ph idx="1"/>
          </p:nvPr>
        </p:nvPicPr>
        <p:blipFill>
          <a:blip r:embed="rId2" cstate="print"/>
          <a:srcRect b="2579"/>
          <a:stretch>
            <a:fillRect/>
          </a:stretch>
        </p:blipFill>
        <p:spPr>
          <a:xfrm>
            <a:off x="791580" y="1546640"/>
            <a:ext cx="7560840" cy="4908353"/>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Калининград</a:t>
            </a:r>
            <a:endParaRPr lang="ru-RU" b="1" dirty="0"/>
          </a:p>
        </p:txBody>
      </p:sp>
      <p:sp>
        <p:nvSpPr>
          <p:cNvPr id="3" name="Содержимое 2"/>
          <p:cNvSpPr>
            <a:spLocks noGrp="1"/>
          </p:cNvSpPr>
          <p:nvPr>
            <p:ph idx="1"/>
          </p:nvPr>
        </p:nvSpPr>
        <p:spPr>
          <a:xfrm>
            <a:off x="0" y="1268760"/>
            <a:ext cx="8686800" cy="5400600"/>
          </a:xfrm>
        </p:spPr>
        <p:txBody>
          <a:bodyPr>
            <a:normAutofit fontScale="62500" lnSpcReduction="20000"/>
          </a:bodyPr>
          <a:lstStyle/>
          <a:p>
            <a:pPr indent="0" algn="just">
              <a:buNone/>
            </a:pPr>
            <a:r>
              <a:rPr lang="ru-RU" b="1" dirty="0" smtClean="0"/>
              <a:t>Калининград</a:t>
            </a:r>
            <a:r>
              <a:rPr lang="ru-RU" dirty="0" smtClean="0"/>
              <a:t> – центр Калининградской области, в 1289 км к западу от Москвы. </a:t>
            </a:r>
          </a:p>
          <a:p>
            <a:pPr indent="0" algn="just">
              <a:buNone/>
            </a:pPr>
            <a:r>
              <a:rPr lang="ru-RU" dirty="0" smtClean="0"/>
              <a:t>Основан в 1255 крестоносцами Тевтонского ордена как опорный пункт в период завоевания земель древних пруссов; быстро стал важным портовым городом, названным Кёнигсбергом. В 1525—1618 резиденция прусских герцогов. С 1701 в составе Королевства Пруссия. В период Семилетней войны 1756—1763 взят русскими войсками (1758), до 1762 центр русского генерал-губернаторства Восточная Пруссия. С 1871 в составе Германии. </a:t>
            </a:r>
          </a:p>
          <a:p>
            <a:pPr indent="0" algn="just">
              <a:buNone/>
            </a:pPr>
            <a:r>
              <a:rPr lang="ru-RU" dirty="0" smtClean="0"/>
              <a:t>В Великую Отечественную войну город был разрушен более чем на 90%. По решению Потсдамской конференции 1945 Калининград с прилегающей к нему территорией (около </a:t>
            </a:r>
            <a:r>
              <a:rPr lang="ru-RU" baseline="30000" dirty="0" smtClean="0"/>
              <a:t>1</a:t>
            </a:r>
            <a:r>
              <a:rPr lang="ru-RU" dirty="0" smtClean="0"/>
              <a:t>/</a:t>
            </a:r>
            <a:r>
              <a:rPr lang="ru-RU" baseline="-25000" dirty="0" smtClean="0"/>
              <a:t>3</a:t>
            </a:r>
            <a:r>
              <a:rPr lang="ru-RU" dirty="0" smtClean="0"/>
              <a:t> бывшей Восточной Пруссии) отошёл к СССР. В 1946 переименован в честь М. И. Калинина.</a:t>
            </a:r>
          </a:p>
          <a:p>
            <a:pPr indent="0" algn="just">
              <a:buNone/>
            </a:pPr>
            <a:r>
              <a:rPr lang="ru-RU" dirty="0" smtClean="0"/>
              <a:t>Ведущие отрасли промышленности: машиностроение и металлообработка; целлюлозно-бумажная, и лёгкая. Калининградский янтарный комбинат выпускает свыше 350 наименований изделий из янтаря. Калининград — крупный центр морского рыбного промысла и рыбной промышленности; здесь базируются траловый, рефрижераторный, а также экспедиционный тунцеловный флот. </a:t>
            </a:r>
          </a:p>
          <a:p>
            <a:pPr indent="0" algn="just">
              <a:buNone/>
            </a:pPr>
            <a:r>
              <a:rPr lang="ru-RU" sz="2900" i="1" dirty="0" smtClean="0">
                <a:solidFill>
                  <a:schemeClr val="tx1">
                    <a:lumMod val="75000"/>
                    <a:lumOff val="25000"/>
                  </a:schemeClr>
                </a:solidFill>
              </a:rPr>
              <a:t>Словарь «География России» под ред. А. П. Горкина, 1998 г.</a:t>
            </a:r>
          </a:p>
          <a:p>
            <a:pPr indent="0" algn="just">
              <a:buNone/>
            </a:pPr>
            <a:endParaRPr lang="ru-RU" dirty="0" smtClean="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Калининград</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457200" y="1600200"/>
            <a:ext cx="4186808" cy="4853136"/>
          </a:xfrm>
        </p:spPr>
        <p:txBody>
          <a:bodyPr>
            <a:normAutofit/>
          </a:bodyPr>
          <a:lstStyle/>
          <a:p>
            <a:pPr indent="0" algn="just">
              <a:buNone/>
            </a:pPr>
            <a:r>
              <a:rPr lang="ru-RU" sz="2000" dirty="0" smtClean="0"/>
              <a:t>Первоначальное название города, Кёнигсберг, происходит от немецкого «</a:t>
            </a:r>
            <a:r>
              <a:rPr lang="en-US" sz="2000" dirty="0" smtClean="0"/>
              <a:t>Königsberg</a:t>
            </a:r>
            <a:r>
              <a:rPr lang="ru-RU" sz="2000" dirty="0" smtClean="0"/>
              <a:t>» – «королевская гора», оно дано в честь чешского короля Пржемысла </a:t>
            </a:r>
            <a:r>
              <a:rPr lang="en-US" sz="2000" dirty="0" smtClean="0"/>
              <a:t>II (</a:t>
            </a:r>
            <a:r>
              <a:rPr lang="ru-RU" sz="2000" dirty="0" smtClean="0"/>
              <a:t>он же Отакар </a:t>
            </a:r>
            <a:r>
              <a:rPr lang="en-US" sz="2000" dirty="0" smtClean="0"/>
              <a:t>II).</a:t>
            </a:r>
            <a:r>
              <a:rPr lang="ru-RU" sz="2000" dirty="0" smtClean="0"/>
              <a:t> В 1946 году город переименован по фамилии советского государственного и партийного деятеля М. И. Калинина.</a:t>
            </a:r>
            <a:endParaRPr lang="ru-RU" sz="2000" dirty="0"/>
          </a:p>
        </p:txBody>
      </p:sp>
      <p:pic>
        <p:nvPicPr>
          <p:cNvPr id="4" name="Рисунок 3" descr="Калинин памятник.PNG"/>
          <p:cNvPicPr>
            <a:picLocks noChangeAspect="1"/>
          </p:cNvPicPr>
          <p:nvPr/>
        </p:nvPicPr>
        <p:blipFill>
          <a:blip r:embed="rId2" cstate="print"/>
          <a:srcRect/>
          <a:stretch>
            <a:fillRect/>
          </a:stretch>
        </p:blipFill>
        <p:spPr>
          <a:xfrm>
            <a:off x="5364088" y="1628800"/>
            <a:ext cx="3208074" cy="4536504"/>
          </a:xfrm>
          <a:prstGeom prst="rect">
            <a:avLst/>
          </a:prstGeom>
        </p:spPr>
      </p:pic>
      <p:sp>
        <p:nvSpPr>
          <p:cNvPr id="6" name="TextBox 5"/>
          <p:cNvSpPr txBox="1"/>
          <p:nvPr/>
        </p:nvSpPr>
        <p:spPr>
          <a:xfrm>
            <a:off x="5292080" y="6237312"/>
            <a:ext cx="3672408" cy="307777"/>
          </a:xfrm>
          <a:prstGeom prst="rect">
            <a:avLst/>
          </a:prstGeom>
          <a:noFill/>
        </p:spPr>
        <p:txBody>
          <a:bodyPr wrap="square" rtlCol="0">
            <a:spAutoFit/>
          </a:bodyPr>
          <a:lstStyle/>
          <a:p>
            <a:r>
              <a:rPr lang="ru-RU" sz="1400" i="1" dirty="0" smtClean="0"/>
              <a:t>Памятник М. И. Калинину в г. Калининграде</a:t>
            </a:r>
            <a:endParaRPr lang="ru-RU" sz="1400" i="1"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Михаил Иванович Калинин</a:t>
            </a:r>
            <a:endParaRPr lang="ru-RU" b="1" dirty="0"/>
          </a:p>
        </p:txBody>
      </p:sp>
      <p:sp>
        <p:nvSpPr>
          <p:cNvPr id="3" name="Содержимое 2"/>
          <p:cNvSpPr>
            <a:spLocks noGrp="1"/>
          </p:cNvSpPr>
          <p:nvPr>
            <p:ph idx="1"/>
          </p:nvPr>
        </p:nvSpPr>
        <p:spPr>
          <a:xfrm>
            <a:off x="179512" y="1340768"/>
            <a:ext cx="4680520" cy="5400600"/>
          </a:xfrm>
        </p:spPr>
        <p:txBody>
          <a:bodyPr>
            <a:noAutofit/>
          </a:bodyPr>
          <a:lstStyle/>
          <a:p>
            <a:pPr indent="0" algn="just">
              <a:lnSpc>
                <a:spcPts val="2100"/>
              </a:lnSpc>
              <a:buNone/>
            </a:pPr>
            <a:r>
              <a:rPr lang="ru-RU" sz="2000" b="1" dirty="0" smtClean="0"/>
              <a:t>Михаил Иванович Калинин (19 ноября 1875 — 3 июня 1946) </a:t>
            </a:r>
            <a:r>
              <a:rPr lang="ru-RU" sz="2000" dirty="0" smtClean="0"/>
              <a:t>— русский революционер, советский государственный и партийный деятель. С 1919 по 1946 год занимал должность номинального главы государства в РСФСР, а затем и СССР.</a:t>
            </a:r>
          </a:p>
          <a:p>
            <a:pPr indent="0" algn="just">
              <a:lnSpc>
                <a:spcPts val="2100"/>
              </a:lnSpc>
              <a:buNone/>
            </a:pPr>
            <a:r>
              <a:rPr lang="ru-RU" sz="2000" dirty="0" smtClean="0"/>
              <a:t>Герой Социалистического Труда (1944).</a:t>
            </a:r>
          </a:p>
          <a:p>
            <a:pPr indent="0" algn="just">
              <a:lnSpc>
                <a:spcPts val="2100"/>
              </a:lnSpc>
              <a:buNone/>
            </a:pPr>
            <a:r>
              <a:rPr lang="ru-RU" sz="2000" dirty="0" smtClean="0"/>
              <a:t>В 1919 году Л. Д. Троцкий назвал его «всероссийским старостой», позднее его стали называть «всесоюзным старостой» и просто «дедушкой Калининым», а также «рабоче-крестьянским президентом» (поскольку на Западе Калинина называли «советский президент Калинин»).</a:t>
            </a:r>
            <a:endParaRPr lang="ru-RU" sz="2000" dirty="0"/>
          </a:p>
        </p:txBody>
      </p:sp>
      <p:pic>
        <p:nvPicPr>
          <p:cNvPr id="4" name="Рисунок 3" descr="Калинин Михаил.PNG"/>
          <p:cNvPicPr>
            <a:picLocks noChangeAspect="1"/>
          </p:cNvPicPr>
          <p:nvPr/>
        </p:nvPicPr>
        <p:blipFill>
          <a:blip r:embed="rId2" cstate="print"/>
          <a:stretch>
            <a:fillRect/>
          </a:stretch>
        </p:blipFill>
        <p:spPr>
          <a:xfrm>
            <a:off x="5004713" y="1340768"/>
            <a:ext cx="3953472" cy="4968552"/>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Киров</a:t>
            </a:r>
            <a:endParaRPr lang="ru-RU" b="1" dirty="0"/>
          </a:p>
        </p:txBody>
      </p:sp>
      <p:pic>
        <p:nvPicPr>
          <p:cNvPr id="4" name="Содержимое 3" descr="Киров.PNG"/>
          <p:cNvPicPr>
            <a:picLocks noGrp="1" noChangeAspect="1"/>
          </p:cNvPicPr>
          <p:nvPr>
            <p:ph idx="1"/>
          </p:nvPr>
        </p:nvPicPr>
        <p:blipFill>
          <a:blip r:embed="rId2" cstate="print"/>
          <a:stretch>
            <a:fillRect/>
          </a:stretch>
        </p:blipFill>
        <p:spPr>
          <a:xfrm>
            <a:off x="570251" y="1412776"/>
            <a:ext cx="8003499" cy="4857403"/>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lstStyle/>
          <a:p>
            <a:r>
              <a:rPr lang="ru-RU" b="1" dirty="0" smtClean="0"/>
              <a:t>Киров</a:t>
            </a:r>
            <a:endParaRPr lang="ru-RU" b="1" dirty="0"/>
          </a:p>
        </p:txBody>
      </p:sp>
      <p:sp>
        <p:nvSpPr>
          <p:cNvPr id="3" name="Содержимое 2"/>
          <p:cNvSpPr>
            <a:spLocks noGrp="1"/>
          </p:cNvSpPr>
          <p:nvPr>
            <p:ph idx="1"/>
          </p:nvPr>
        </p:nvSpPr>
        <p:spPr>
          <a:xfrm>
            <a:off x="-108520" y="1124744"/>
            <a:ext cx="9145016" cy="5733256"/>
          </a:xfrm>
        </p:spPr>
        <p:txBody>
          <a:bodyPr>
            <a:normAutofit fontScale="85000" lnSpcReduction="10000"/>
          </a:bodyPr>
          <a:lstStyle/>
          <a:p>
            <a:pPr indent="0" algn="just">
              <a:buNone/>
            </a:pPr>
            <a:r>
              <a:rPr lang="ru-RU" sz="2000" dirty="0" smtClean="0"/>
              <a:t>Киров – центр Кировской обл. Основан новгородцами в 1374 г. как город Вятка; название по расположению на реке Вятка. В 1457 г. в Вятке, в устье реки Хлыновица построен кремль, получивший название Хлынов. По названию кремля вскоре весь город стал называться Хлынов, хотя наряду с этим названием продолжало употребляться и название Вятка. В 1780 г. Хлынов официально переименовывается в Вятка. А в 1934 г. Вятка получает название Киров в честь сов. парт, деятеля С. М.Кирова (1886- 1934), уроженца Вятской губернии. </a:t>
            </a:r>
          </a:p>
          <a:p>
            <a:pPr indent="0" algn="just">
              <a:buNone/>
            </a:pPr>
            <a:r>
              <a:rPr lang="ru-RU" sz="1900" i="1" dirty="0" smtClean="0">
                <a:solidFill>
                  <a:schemeClr val="tx1">
                    <a:lumMod val="75000"/>
                    <a:lumOff val="25000"/>
                  </a:schemeClr>
                </a:solidFill>
              </a:rPr>
              <a:t>«Географические названия мира: Топонимический словарь». Е. М. Поспелов, 2002 г.</a:t>
            </a:r>
            <a:endParaRPr lang="ru-RU" sz="1900" dirty="0" smtClean="0">
              <a:solidFill>
                <a:schemeClr val="tx1">
                  <a:lumMod val="75000"/>
                  <a:lumOff val="25000"/>
                </a:schemeClr>
              </a:solidFill>
            </a:endParaRPr>
          </a:p>
          <a:p>
            <a:pPr indent="0" algn="just">
              <a:buNone/>
            </a:pPr>
            <a:endParaRPr lang="ru-RU" sz="2000" dirty="0" smtClean="0"/>
          </a:p>
          <a:p>
            <a:pPr indent="0" algn="just">
              <a:buNone/>
            </a:pPr>
            <a:r>
              <a:rPr lang="ru-RU" sz="2000" dirty="0" smtClean="0"/>
              <a:t>Киров – центр Кировской области, в 896 км к востоку от Москвы. Расположен на берегах реки Вятка. Крупный узел железнодорожных линий и автодорог. </a:t>
            </a:r>
          </a:p>
          <a:p>
            <a:pPr indent="0" algn="just">
              <a:buNone/>
            </a:pPr>
            <a:r>
              <a:rPr lang="ru-RU" sz="2000" dirty="0" smtClean="0"/>
              <a:t>Впервые упоминается в общерусских летописях в 1374 под названием Хлынов. В конце XIV в. находился во владении суздальско-нижегородских, в начале XV в. — галицких князей. С 1457 известен как местный центр ремесел и торговли. К Московскому государству присоединен в 1489. С 1708 в составе Симбирской губернии, с 1727 — Казанской губернии. В 1780 было образовано Вятское наместничество; Хлынов, переименованный в Вятку, стал в 1796 центром Вятской губернии. Было развито мануфактурное производство. С 1929 Вятка в составе Нижегородского края; с 1934 (с переименованием Вятки в К.) центр Кировского края; с 1936 — Кировской области.</a:t>
            </a:r>
          </a:p>
          <a:p>
            <a:pPr indent="0" algn="just">
              <a:buNone/>
            </a:pPr>
            <a:r>
              <a:rPr lang="ru-RU" sz="2000" dirty="0" smtClean="0"/>
              <a:t>С 1940-х гг. быстрыми темпами развивались машиностроение (в том числе предприятия оборонной промышленности) и металлообработка, химическая и другие отрасли промышленности. </a:t>
            </a:r>
          </a:p>
          <a:p>
            <a:pPr indent="0" algn="just">
              <a:buNone/>
            </a:pPr>
            <a:r>
              <a:rPr lang="ru-RU" sz="1900" i="1" dirty="0" smtClean="0">
                <a:solidFill>
                  <a:schemeClr val="tx1">
                    <a:lumMod val="75000"/>
                    <a:lumOff val="25000"/>
                  </a:schemeClr>
                </a:solidFill>
              </a:rPr>
              <a:t>Словарь «География России» под ред. А. П. Горкина, 1998 г.</a:t>
            </a:r>
            <a:endParaRPr lang="ru-RU" sz="1900" dirty="0" smtClean="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Киров</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0" y="1600200"/>
            <a:ext cx="4860032" cy="4525963"/>
          </a:xfrm>
        </p:spPr>
        <p:txBody>
          <a:bodyPr>
            <a:normAutofit/>
          </a:bodyPr>
          <a:lstStyle/>
          <a:p>
            <a:pPr indent="0" algn="just">
              <a:buNone/>
            </a:pPr>
            <a:r>
              <a:rPr lang="ru-RU" sz="2000" dirty="0" smtClean="0"/>
              <a:t>Первоначальное название, Вятка, дано по расположению города на реке Вятка. </a:t>
            </a:r>
          </a:p>
          <a:p>
            <a:pPr indent="0" algn="just">
              <a:buNone/>
            </a:pPr>
            <a:r>
              <a:rPr lang="ru-RU" sz="2000" dirty="0" smtClean="0"/>
              <a:t>Название Хлынов произошло, скорее всего, от прозвищного имени Хлын – «бродяга», «мошенник», «тунеядец».</a:t>
            </a:r>
          </a:p>
          <a:p>
            <a:pPr indent="0" algn="just">
              <a:buNone/>
            </a:pPr>
            <a:r>
              <a:rPr lang="ru-RU" sz="2000" dirty="0" smtClean="0"/>
              <a:t>В 1934 году город переименовывается в Киров в честь советского партийного деятеля С. М. Кирова, уроженца Вятской губернии.</a:t>
            </a:r>
            <a:endParaRPr lang="ru-RU" sz="2000" dirty="0"/>
          </a:p>
        </p:txBody>
      </p:sp>
      <p:pic>
        <p:nvPicPr>
          <p:cNvPr id="4" name="Рисунок 3" descr="Киров памятник.jpg"/>
          <p:cNvPicPr>
            <a:picLocks noChangeAspect="1"/>
          </p:cNvPicPr>
          <p:nvPr/>
        </p:nvPicPr>
        <p:blipFill>
          <a:blip r:embed="rId2" cstate="print"/>
          <a:srcRect b="4762"/>
          <a:stretch>
            <a:fillRect/>
          </a:stretch>
        </p:blipFill>
        <p:spPr>
          <a:xfrm>
            <a:off x="5004048" y="1700808"/>
            <a:ext cx="3890269" cy="4320480"/>
          </a:xfrm>
          <a:prstGeom prst="rect">
            <a:avLst/>
          </a:prstGeom>
        </p:spPr>
      </p:pic>
      <p:sp>
        <p:nvSpPr>
          <p:cNvPr id="5" name="TextBox 4"/>
          <p:cNvSpPr txBox="1"/>
          <p:nvPr/>
        </p:nvSpPr>
        <p:spPr>
          <a:xfrm>
            <a:off x="5004048" y="6093296"/>
            <a:ext cx="3672408" cy="307777"/>
          </a:xfrm>
          <a:prstGeom prst="rect">
            <a:avLst/>
          </a:prstGeom>
          <a:noFill/>
        </p:spPr>
        <p:txBody>
          <a:bodyPr wrap="square" rtlCol="0">
            <a:spAutoFit/>
          </a:bodyPr>
          <a:lstStyle/>
          <a:p>
            <a:r>
              <a:rPr lang="ru-RU" sz="1400" i="1" dirty="0" smtClean="0"/>
              <a:t>Памятник С. М. Кирову в г. Кирове</a:t>
            </a:r>
            <a:endParaRPr lang="ru-RU" sz="1400" i="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Сергей Миронович Киров</a:t>
            </a:r>
            <a:endParaRPr lang="ru-RU" b="1" dirty="0"/>
          </a:p>
        </p:txBody>
      </p:sp>
      <p:sp>
        <p:nvSpPr>
          <p:cNvPr id="3" name="Содержимое 2"/>
          <p:cNvSpPr>
            <a:spLocks noGrp="1"/>
          </p:cNvSpPr>
          <p:nvPr>
            <p:ph idx="1"/>
          </p:nvPr>
        </p:nvSpPr>
        <p:spPr>
          <a:xfrm>
            <a:off x="0" y="1196752"/>
            <a:ext cx="4932040" cy="5400600"/>
          </a:xfrm>
        </p:spPr>
        <p:txBody>
          <a:bodyPr>
            <a:noAutofit/>
          </a:bodyPr>
          <a:lstStyle/>
          <a:p>
            <a:pPr indent="0" algn="just">
              <a:lnSpc>
                <a:spcPts val="2100"/>
              </a:lnSpc>
              <a:buNone/>
            </a:pPr>
            <a:r>
              <a:rPr lang="ru-RU" sz="2000" b="1" dirty="0" smtClean="0"/>
              <a:t>Сергий Миронович Киров (фамилия при рождении — Костриков) (27 марта 1886 г. — 1 декабря 1934 г.) </a:t>
            </a:r>
            <a:r>
              <a:rPr lang="ru-RU" sz="2000" dirty="0" smtClean="0"/>
              <a:t>— русский революционер, советский государственный и политический деятель. </a:t>
            </a:r>
          </a:p>
          <a:p>
            <a:pPr indent="0" algn="just">
              <a:lnSpc>
                <a:spcPts val="2100"/>
              </a:lnSpc>
              <a:buNone/>
            </a:pPr>
            <a:r>
              <a:rPr lang="ru-RU" sz="2000" dirty="0" smtClean="0"/>
              <a:t>После Октябрьской революции партия направляла Кирова на самые ответственные участки борьбы за социализм. В 1917–1918 Киров создавал Советы на Северном Кавказе, в 1919 он организовывал оборону Астрахани, в начале 1920-х гг. возглавлял борьбу большевиков за упрочение Советской власти в Закавказье. В 1926 Киров встал у руководства ленинградской партийной организации. </a:t>
            </a:r>
          </a:p>
          <a:p>
            <a:pPr indent="0" algn="just">
              <a:lnSpc>
                <a:spcPts val="2100"/>
              </a:lnSpc>
              <a:buNone/>
            </a:pPr>
            <a:r>
              <a:rPr lang="ru-RU" sz="2000" dirty="0" smtClean="0"/>
              <a:t>1 декабря 1934 года был убит Леонидом Николаевым. </a:t>
            </a:r>
          </a:p>
          <a:p>
            <a:pPr>
              <a:lnSpc>
                <a:spcPts val="2200"/>
              </a:lnSpc>
              <a:buNone/>
            </a:pPr>
            <a:endParaRPr lang="ru-RU" sz="2400" dirty="0"/>
          </a:p>
        </p:txBody>
      </p:sp>
      <p:pic>
        <p:nvPicPr>
          <p:cNvPr id="4" name="Рисунок 3" descr="Киров Сергей.jpg"/>
          <p:cNvPicPr>
            <a:picLocks noChangeAspect="1"/>
          </p:cNvPicPr>
          <p:nvPr/>
        </p:nvPicPr>
        <p:blipFill>
          <a:blip r:embed="rId2" cstate="print"/>
          <a:srcRect l="7577" r="12101"/>
          <a:stretch>
            <a:fillRect/>
          </a:stretch>
        </p:blipFill>
        <p:spPr>
          <a:xfrm>
            <a:off x="5148064" y="1268760"/>
            <a:ext cx="3796289" cy="4790234"/>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Королёв</a:t>
            </a:r>
            <a:endParaRPr lang="ru-RU" b="1" dirty="0"/>
          </a:p>
        </p:txBody>
      </p:sp>
      <p:pic>
        <p:nvPicPr>
          <p:cNvPr id="4" name="Содержимое 3" descr="Королёв город.jpg"/>
          <p:cNvPicPr>
            <a:picLocks noGrp="1" noChangeAspect="1"/>
          </p:cNvPicPr>
          <p:nvPr>
            <p:ph idx="1"/>
          </p:nvPr>
        </p:nvPicPr>
        <p:blipFill>
          <a:blip r:embed="rId2" cstate="print"/>
          <a:stretch>
            <a:fillRect/>
          </a:stretch>
        </p:blipFill>
        <p:spPr>
          <a:xfrm>
            <a:off x="568938" y="1484784"/>
            <a:ext cx="8006125" cy="4730892"/>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147248" cy="859036"/>
          </a:xfrm>
        </p:spPr>
        <p:txBody>
          <a:bodyPr>
            <a:noAutofit/>
          </a:bodyPr>
          <a:lstStyle/>
          <a:p>
            <a:pPr algn="ctr"/>
            <a:r>
              <a:rPr lang="ru-RU" sz="4000" dirty="0" smtClean="0"/>
              <a:t>Фёдор Андреевич Сергеев</a:t>
            </a:r>
            <a:endParaRPr lang="ru-RU" sz="4000" dirty="0"/>
          </a:p>
        </p:txBody>
      </p:sp>
      <p:pic>
        <p:nvPicPr>
          <p:cNvPr id="4" name="Содержимое 3" descr="товарищ Артём.jpg"/>
          <p:cNvPicPr>
            <a:picLocks noGrp="1" noChangeAspect="1"/>
          </p:cNvPicPr>
          <p:nvPr>
            <p:ph idx="1"/>
          </p:nvPr>
        </p:nvPicPr>
        <p:blipFill>
          <a:blip r:embed="rId2" cstate="print"/>
          <a:stretch>
            <a:fillRect/>
          </a:stretch>
        </p:blipFill>
        <p:spPr>
          <a:xfrm>
            <a:off x="4643696" y="980729"/>
            <a:ext cx="4103950" cy="3744416"/>
          </a:xfrm>
        </p:spPr>
      </p:pic>
      <p:sp>
        <p:nvSpPr>
          <p:cNvPr id="6" name="Текст 5"/>
          <p:cNvSpPr>
            <a:spLocks noGrp="1"/>
          </p:cNvSpPr>
          <p:nvPr>
            <p:ph type="body" sz="half" idx="2"/>
          </p:nvPr>
        </p:nvSpPr>
        <p:spPr>
          <a:xfrm>
            <a:off x="457200" y="980728"/>
            <a:ext cx="4114800" cy="5145435"/>
          </a:xfrm>
        </p:spPr>
        <p:txBody>
          <a:bodyPr>
            <a:normAutofit fontScale="92500" lnSpcReduction="20000"/>
          </a:bodyPr>
          <a:lstStyle/>
          <a:p>
            <a:pPr algn="just"/>
            <a:r>
              <a:rPr lang="ru-RU" sz="2000" b="1" dirty="0" smtClean="0"/>
              <a:t>Фёдор Андреевич Сергеев (19 марта 1883 г. — 24 июля 1921 г.) </a:t>
            </a:r>
            <a:r>
              <a:rPr lang="ru-RU" sz="2000" dirty="0" smtClean="0"/>
              <a:t>(партийное имя – товарищ Артём) – русский революционер</a:t>
            </a:r>
            <a:r>
              <a:rPr lang="ru-RU" sz="2000" dirty="0"/>
              <a:t>, советский политический, государственный и партийный </a:t>
            </a:r>
            <a:r>
              <a:rPr lang="ru-RU" sz="2000" dirty="0" smtClean="0"/>
              <a:t>деятель.</a:t>
            </a:r>
            <a:endParaRPr lang="en-US" sz="2000" dirty="0" smtClean="0"/>
          </a:p>
          <a:p>
            <a:pPr algn="just"/>
            <a:r>
              <a:rPr lang="ru-RU" sz="2000" dirty="0" smtClean="0"/>
              <a:t>Организовывал на Донбассе подпольные организации, протесты, восстания, распространял среди рабочих идеи большевизма. </a:t>
            </a:r>
          </a:p>
          <a:p>
            <a:pPr algn="just"/>
            <a:r>
              <a:rPr lang="ru-RU" sz="2000" dirty="0" smtClean="0"/>
              <a:t>Основатель и глава Донецко-Криворожской республики, добивался её включения в состав РСФСР.</a:t>
            </a:r>
          </a:p>
          <a:p>
            <a:pPr algn="just"/>
            <a:r>
              <a:rPr lang="ru-RU" sz="2000" dirty="0" smtClean="0"/>
              <a:t>Участник гражданской войны на Украине и в Донбассе.</a:t>
            </a:r>
          </a:p>
          <a:p>
            <a:pPr algn="just"/>
            <a:r>
              <a:rPr lang="ru-RU" sz="2000" dirty="0"/>
              <a:t>24 июля 1921 года Фёдор Сергеев </a:t>
            </a:r>
            <a:r>
              <a:rPr lang="ru-RU" sz="2000" dirty="0" smtClean="0"/>
              <a:t>погиб при </a:t>
            </a:r>
            <a:r>
              <a:rPr lang="ru-RU" sz="2000" dirty="0"/>
              <a:t>испытании </a:t>
            </a:r>
            <a:r>
              <a:rPr lang="ru-RU" sz="2000" dirty="0" smtClean="0"/>
              <a:t>аэровагона, который слетел под откос. </a:t>
            </a:r>
            <a:endParaRPr lang="ru-RU" sz="20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Королёв</a:t>
            </a:r>
            <a:endParaRPr lang="ru-RU" b="1" dirty="0"/>
          </a:p>
        </p:txBody>
      </p:sp>
      <p:sp>
        <p:nvSpPr>
          <p:cNvPr id="3" name="Содержимое 2"/>
          <p:cNvSpPr>
            <a:spLocks noGrp="1"/>
          </p:cNvSpPr>
          <p:nvPr>
            <p:ph idx="1"/>
          </p:nvPr>
        </p:nvSpPr>
        <p:spPr>
          <a:xfrm>
            <a:off x="251520" y="1600200"/>
            <a:ext cx="8435280" cy="4525963"/>
          </a:xfrm>
        </p:spPr>
        <p:txBody>
          <a:bodyPr>
            <a:normAutofit fontScale="70000" lnSpcReduction="20000"/>
          </a:bodyPr>
          <a:lstStyle/>
          <a:p>
            <a:pPr indent="0" algn="just">
              <a:buNone/>
            </a:pPr>
            <a:r>
              <a:rPr lang="ru-RU" sz="2900" b="1" dirty="0" smtClean="0"/>
              <a:t>Королёв</a:t>
            </a:r>
            <a:r>
              <a:rPr lang="ru-RU" sz="2900" dirty="0" smtClean="0"/>
              <a:t> –  город в Московской области, в 19 км к северо-востоку от Москвы. Расположен близ реки Клязьма. </a:t>
            </a:r>
          </a:p>
          <a:p>
            <a:pPr indent="0" algn="just">
              <a:buNone/>
            </a:pPr>
            <a:r>
              <a:rPr lang="ru-RU" sz="2900" dirty="0" smtClean="0"/>
              <a:t>Вырос из поселка Калининский (бывшие Подлипки; назван в честь М. И. Калинина). С 1938 - г. Калининград; в 1960 в его состав включен г. Костино. В 1996 переименован в Королёв в честь ученого и конструктора в области ракетостроения и космонавтики С. П. Королёва.</a:t>
            </a:r>
          </a:p>
          <a:p>
            <a:pPr indent="0" algn="just">
              <a:buNone/>
            </a:pPr>
            <a:r>
              <a:rPr lang="ru-RU" sz="2900" dirty="0" smtClean="0"/>
              <a:t>Королёв – крупный центр космических исследований. Здесь находится Центр управления космическими полетами. Ведущие отрасли промышленности: наукоемкое машиностроение и металлообработка, текстильная, деревообрабатывающая.</a:t>
            </a:r>
          </a:p>
          <a:p>
            <a:pPr indent="0" algn="just">
              <a:buNone/>
            </a:pPr>
            <a:r>
              <a:rPr lang="ru-RU" sz="2600" i="1" dirty="0" smtClean="0">
                <a:solidFill>
                  <a:schemeClr val="tx1">
                    <a:lumMod val="75000"/>
                    <a:lumOff val="25000"/>
                  </a:schemeClr>
                </a:solidFill>
              </a:rPr>
              <a:t>Словарь «География России» под ред. А. П. Горкина, 1998 г.</a:t>
            </a:r>
            <a:endParaRPr lang="ru-RU" sz="2600" dirty="0" smtClean="0"/>
          </a:p>
          <a:p>
            <a:pPr indent="0" algn="just">
              <a:buNone/>
            </a:pPr>
            <a:endParaRPr lang="ru-RU" dirty="0" smtClean="0"/>
          </a:p>
          <a:p>
            <a:pPr indent="0" algn="just">
              <a:buNone/>
            </a:pPr>
            <a:r>
              <a:rPr lang="ru-RU" dirty="0" smtClean="0"/>
              <a:t> </a:t>
            </a:r>
            <a:br>
              <a:rPr lang="ru-RU" dirty="0" smtClean="0"/>
            </a:br>
            <a:endParaRPr lang="ru-RU" dirty="0" smtClean="0"/>
          </a:p>
          <a:p>
            <a:pPr indent="0" algn="just">
              <a:buNone/>
            </a:pPr>
            <a:endParaRPr lang="ru-RU"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Королёв</a:t>
            </a:r>
            <a:r>
              <a:rPr lang="ru-RU" b="1" dirty="0" smtClean="0"/>
              <a:t/>
            </a:r>
            <a:br>
              <a:rPr lang="ru-RU" b="1"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251520" y="1412776"/>
            <a:ext cx="8435280" cy="4525963"/>
          </a:xfrm>
        </p:spPr>
        <p:txBody>
          <a:bodyPr>
            <a:normAutofit/>
          </a:bodyPr>
          <a:lstStyle/>
          <a:p>
            <a:pPr indent="0" algn="just">
              <a:buNone/>
            </a:pPr>
            <a:r>
              <a:rPr lang="ru-RU" sz="2000" dirty="0" smtClean="0"/>
              <a:t>Название посёлка, Калининский, а затем и города Калининград дано в честь советского партийного деятеля М. И. Калинина. В 1996 году город переименовывается в Королёв в честь советского учёного С. П. Королёва.</a:t>
            </a:r>
            <a:endParaRPr lang="ru-RU" sz="2000" dirty="0"/>
          </a:p>
        </p:txBody>
      </p:sp>
      <p:pic>
        <p:nvPicPr>
          <p:cNvPr id="4" name="Рисунок 3" descr="Королёв и Гагарин.jpg"/>
          <p:cNvPicPr>
            <a:picLocks noChangeAspect="1"/>
          </p:cNvPicPr>
          <p:nvPr/>
        </p:nvPicPr>
        <p:blipFill>
          <a:blip r:embed="rId2" cstate="print"/>
          <a:srcRect l="18006" r="5814"/>
          <a:stretch>
            <a:fillRect/>
          </a:stretch>
        </p:blipFill>
        <p:spPr>
          <a:xfrm>
            <a:off x="683568" y="2924944"/>
            <a:ext cx="3960440" cy="3456384"/>
          </a:xfrm>
          <a:prstGeom prst="rect">
            <a:avLst/>
          </a:prstGeom>
        </p:spPr>
      </p:pic>
      <p:sp>
        <p:nvSpPr>
          <p:cNvPr id="7" name="TextBox 6"/>
          <p:cNvSpPr txBox="1"/>
          <p:nvPr/>
        </p:nvSpPr>
        <p:spPr>
          <a:xfrm>
            <a:off x="467544" y="6453336"/>
            <a:ext cx="4680520" cy="307777"/>
          </a:xfrm>
          <a:prstGeom prst="rect">
            <a:avLst/>
          </a:prstGeom>
          <a:noFill/>
        </p:spPr>
        <p:txBody>
          <a:bodyPr wrap="square" rtlCol="0">
            <a:spAutoFit/>
          </a:bodyPr>
          <a:lstStyle/>
          <a:p>
            <a:r>
              <a:rPr lang="ru-RU" sz="1400" i="1" dirty="0" smtClean="0"/>
              <a:t>Памятник С. П. Королёву и Ю. А. Гагарину в г. Королёве</a:t>
            </a:r>
            <a:endParaRPr lang="ru-RU" sz="1400" i="1" dirty="0"/>
          </a:p>
        </p:txBody>
      </p:sp>
      <p:pic>
        <p:nvPicPr>
          <p:cNvPr id="8" name="Рисунок 7" descr="Королёв памятник.PNG"/>
          <p:cNvPicPr>
            <a:picLocks noChangeAspect="1"/>
          </p:cNvPicPr>
          <p:nvPr/>
        </p:nvPicPr>
        <p:blipFill>
          <a:blip r:embed="rId3" cstate="print"/>
          <a:srcRect l="15740" r="18226"/>
          <a:stretch>
            <a:fillRect/>
          </a:stretch>
        </p:blipFill>
        <p:spPr>
          <a:xfrm>
            <a:off x="5148064" y="2852936"/>
            <a:ext cx="3617681" cy="3462870"/>
          </a:xfrm>
          <a:prstGeom prst="rect">
            <a:avLst/>
          </a:prstGeom>
        </p:spPr>
      </p:pic>
      <p:sp>
        <p:nvSpPr>
          <p:cNvPr id="9" name="TextBox 8"/>
          <p:cNvSpPr txBox="1"/>
          <p:nvPr/>
        </p:nvSpPr>
        <p:spPr>
          <a:xfrm>
            <a:off x="5076056" y="6453336"/>
            <a:ext cx="3672408" cy="307777"/>
          </a:xfrm>
          <a:prstGeom prst="rect">
            <a:avLst/>
          </a:prstGeom>
          <a:noFill/>
        </p:spPr>
        <p:txBody>
          <a:bodyPr wrap="square" rtlCol="0">
            <a:spAutoFit/>
          </a:bodyPr>
          <a:lstStyle/>
          <a:p>
            <a:r>
              <a:rPr lang="ru-RU" sz="1400" i="1" dirty="0" smtClean="0"/>
              <a:t>Памятник С. П. Королёву в г. Королёве</a:t>
            </a:r>
            <a:endParaRPr lang="ru-RU" sz="1400" i="1"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Сергей Павлович Королёв</a:t>
            </a:r>
            <a:endParaRPr lang="ru-RU" b="1" dirty="0"/>
          </a:p>
        </p:txBody>
      </p:sp>
      <p:sp>
        <p:nvSpPr>
          <p:cNvPr id="3" name="Содержимое 2"/>
          <p:cNvSpPr>
            <a:spLocks noGrp="1"/>
          </p:cNvSpPr>
          <p:nvPr>
            <p:ph idx="1"/>
          </p:nvPr>
        </p:nvSpPr>
        <p:spPr>
          <a:xfrm>
            <a:off x="0" y="1268760"/>
            <a:ext cx="5148064" cy="5472608"/>
          </a:xfrm>
        </p:spPr>
        <p:txBody>
          <a:bodyPr>
            <a:normAutofit fontScale="92500" lnSpcReduction="20000"/>
          </a:bodyPr>
          <a:lstStyle/>
          <a:p>
            <a:pPr indent="0" algn="just">
              <a:buNone/>
            </a:pPr>
            <a:r>
              <a:rPr lang="ru-RU" sz="2000" b="1" dirty="0" smtClean="0"/>
              <a:t>Сергей Павлович Королёв (12 января 1907 г. – 14 января 1966 г.) </a:t>
            </a:r>
            <a:r>
              <a:rPr lang="ru-RU" sz="2000" dirty="0" smtClean="0"/>
              <a:t>– советский учёный, конструктор ракетно-космических систем. Организатор (совместно с Ф. А. Цандером) и руководитель Группы изучения реактивного движения (ГИРД), которая стала центром создания ракет с жидкостным реактивным двигателем. Под руководством Королёва созданы первый ракетный планёр, первая отечественная крылатая ракета, баллистические и геофизические ракеты, первые искусственные спутники Земли, автоматические межпланетные станции, космические корабли для полёта к Луне, Венере, Марсу, Солнцу. На кораблях «Восток» и «Восход» впервые в истории совершены полёты человека в космос и выход его в космическое пространство. С именем Королёва навсегда связано одно из величайших завоеваний науки и техники – начало освоения человечеством космического пространства. </a:t>
            </a:r>
            <a:endParaRPr lang="ru-RU" sz="2000" dirty="0"/>
          </a:p>
        </p:txBody>
      </p:sp>
      <p:pic>
        <p:nvPicPr>
          <p:cNvPr id="4" name="Рисунок 3" descr="Королёв Сергей.PNG"/>
          <p:cNvPicPr>
            <a:picLocks noChangeAspect="1"/>
          </p:cNvPicPr>
          <p:nvPr/>
        </p:nvPicPr>
        <p:blipFill>
          <a:blip r:embed="rId2" cstate="print"/>
          <a:srcRect l="10444"/>
          <a:stretch>
            <a:fillRect/>
          </a:stretch>
        </p:blipFill>
        <p:spPr>
          <a:xfrm>
            <a:off x="5292080" y="1268760"/>
            <a:ext cx="3704774" cy="5085184"/>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Кропоткин</a:t>
            </a:r>
            <a:endParaRPr lang="ru-RU" b="1" dirty="0"/>
          </a:p>
        </p:txBody>
      </p:sp>
      <p:pic>
        <p:nvPicPr>
          <p:cNvPr id="4" name="Содержимое 3" descr="Кропоткин город.jpg"/>
          <p:cNvPicPr>
            <a:picLocks noGrp="1" noChangeAspect="1"/>
          </p:cNvPicPr>
          <p:nvPr>
            <p:ph idx="1"/>
          </p:nvPr>
        </p:nvPicPr>
        <p:blipFill>
          <a:blip r:embed="rId2" cstate="print"/>
          <a:stretch>
            <a:fillRect/>
          </a:stretch>
        </p:blipFill>
        <p:spPr>
          <a:xfrm>
            <a:off x="850929" y="1412776"/>
            <a:ext cx="7442142" cy="4939279"/>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Кропоткин</a:t>
            </a:r>
            <a:endParaRPr lang="ru-RU" b="1" dirty="0"/>
          </a:p>
        </p:txBody>
      </p:sp>
      <p:sp>
        <p:nvSpPr>
          <p:cNvPr id="3" name="Содержимое 2"/>
          <p:cNvSpPr>
            <a:spLocks noGrp="1"/>
          </p:cNvSpPr>
          <p:nvPr>
            <p:ph idx="1"/>
          </p:nvPr>
        </p:nvSpPr>
        <p:spPr/>
        <p:txBody>
          <a:bodyPr>
            <a:normAutofit/>
          </a:bodyPr>
          <a:lstStyle/>
          <a:p>
            <a:pPr indent="0" algn="just">
              <a:buNone/>
            </a:pPr>
            <a:r>
              <a:rPr lang="ru-RU" sz="2000" b="1" dirty="0" smtClean="0"/>
              <a:t>Кропоткин</a:t>
            </a:r>
            <a:r>
              <a:rPr lang="ru-RU" sz="2000" dirty="0" smtClean="0"/>
              <a:t> – город в Краснодарском крае, в 136 км к северо-востоку от Краснодара. Расположен на Кубано-Приазовской низменности, на правом берегу реки Кубань. </a:t>
            </a:r>
          </a:p>
          <a:p>
            <a:pPr indent="0" algn="just">
              <a:buNone/>
            </a:pPr>
            <a:r>
              <a:rPr lang="ru-RU" sz="2000" dirty="0" smtClean="0"/>
              <a:t>Основан после 1771 как крепость Кавказская на реке Кубань для защиты южной границы России. В 1792 при крепости началось строительство станицы казаками из донской станицы Романовской, по имени которой был назван пост. В конце XIX в. транспортный, затем торгово-транспортный узел. До 1921 Романовский хутор, с 1921 город Кропоткин (переименован в честь П. А. Кропоткина).</a:t>
            </a:r>
          </a:p>
          <a:p>
            <a:pPr indent="0" algn="just">
              <a:buNone/>
            </a:pPr>
            <a:r>
              <a:rPr lang="ru-RU" sz="2000" dirty="0" smtClean="0"/>
              <a:t>Кропоткин — один из центров пищевой промышленности края.</a:t>
            </a:r>
          </a:p>
          <a:p>
            <a:pPr indent="0" algn="just">
              <a:buNone/>
            </a:pPr>
            <a:r>
              <a:rPr lang="ru-RU" sz="1800" i="1" dirty="0" smtClean="0">
                <a:solidFill>
                  <a:schemeClr val="tx1">
                    <a:lumMod val="75000"/>
                    <a:lumOff val="25000"/>
                  </a:schemeClr>
                </a:solidFill>
              </a:rPr>
              <a:t>Словарь «География России» под ред. А. П. Горкина, 1998 г.</a:t>
            </a:r>
            <a:endParaRPr lang="ru-RU" sz="1800" dirty="0" smtClean="0"/>
          </a:p>
          <a:p>
            <a:pPr indent="0" algn="just">
              <a:buNone/>
            </a:pPr>
            <a:endParaRPr lang="ru-RU" sz="20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1143000"/>
          </a:xfrm>
        </p:spPr>
        <p:txBody>
          <a:bodyPr>
            <a:normAutofit fontScale="90000"/>
          </a:bodyPr>
          <a:lstStyle/>
          <a:p>
            <a:r>
              <a:rPr lang="ru-RU" sz="4900" b="1" dirty="0" smtClean="0"/>
              <a:t>Кропоткин</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0" y="1268760"/>
            <a:ext cx="5004048" cy="5328592"/>
          </a:xfrm>
        </p:spPr>
        <p:txBody>
          <a:bodyPr>
            <a:normAutofit/>
          </a:bodyPr>
          <a:lstStyle/>
          <a:p>
            <a:pPr indent="0" algn="just">
              <a:buNone/>
            </a:pPr>
            <a:r>
              <a:rPr lang="ru-RU" sz="2000" dirty="0" smtClean="0"/>
              <a:t>Город основан в 1879 году как хутор Романовский. Название Хутора принято по ранее существовавшему на его месте военному посту Романовский, на котором служили казаки, переведённые из донской станицы Романовская. В 1921 году хутор преобразован в город и переименован в Кропоткин по фамилии теоретика анархизма и географа П. А. Кропоткина.</a:t>
            </a:r>
          </a:p>
          <a:p>
            <a:pPr indent="0" algn="just">
              <a:buNone/>
            </a:pPr>
            <a:r>
              <a:rPr lang="ru-RU" sz="1800" i="1" dirty="0" smtClean="0">
                <a:solidFill>
                  <a:schemeClr val="tx1">
                    <a:lumMod val="75000"/>
                    <a:lumOff val="25000"/>
                  </a:schemeClr>
                </a:solidFill>
              </a:rPr>
              <a:t>«Географические названия мира: Топонимический словарь». Е. М. Поспелов, 2002 г.</a:t>
            </a:r>
            <a:endParaRPr lang="ru-RU" sz="1800" dirty="0" smtClean="0">
              <a:solidFill>
                <a:schemeClr val="tx1">
                  <a:lumMod val="75000"/>
                  <a:lumOff val="25000"/>
                </a:schemeClr>
              </a:solidFill>
            </a:endParaRPr>
          </a:p>
        </p:txBody>
      </p:sp>
      <p:pic>
        <p:nvPicPr>
          <p:cNvPr id="5" name="Рисунок 4" descr="Кропоткин памятник.jpg"/>
          <p:cNvPicPr>
            <a:picLocks noChangeAspect="1"/>
          </p:cNvPicPr>
          <p:nvPr/>
        </p:nvPicPr>
        <p:blipFill>
          <a:blip r:embed="rId2" cstate="print"/>
          <a:srcRect t="2681" b="2153"/>
          <a:stretch>
            <a:fillRect/>
          </a:stretch>
        </p:blipFill>
        <p:spPr>
          <a:xfrm>
            <a:off x="5364088" y="1412776"/>
            <a:ext cx="3431855" cy="4896544"/>
          </a:xfrm>
          <a:prstGeom prst="rect">
            <a:avLst/>
          </a:prstGeom>
        </p:spPr>
      </p:pic>
      <p:sp>
        <p:nvSpPr>
          <p:cNvPr id="6" name="TextBox 5"/>
          <p:cNvSpPr txBox="1"/>
          <p:nvPr/>
        </p:nvSpPr>
        <p:spPr>
          <a:xfrm>
            <a:off x="5292080" y="6381328"/>
            <a:ext cx="3672408" cy="307777"/>
          </a:xfrm>
          <a:prstGeom prst="rect">
            <a:avLst/>
          </a:prstGeom>
          <a:noFill/>
        </p:spPr>
        <p:txBody>
          <a:bodyPr wrap="square" rtlCol="0">
            <a:spAutoFit/>
          </a:bodyPr>
          <a:lstStyle/>
          <a:p>
            <a:r>
              <a:rPr lang="ru-RU" sz="1400" i="1" dirty="0" smtClean="0"/>
              <a:t>Памятник П. А. Кропоткину в г. Кропоткине</a:t>
            </a:r>
            <a:endParaRPr lang="ru-RU" sz="1400" i="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Пётр Алексеевич Кропоткин</a:t>
            </a:r>
            <a:endParaRPr lang="ru-RU" b="1" dirty="0"/>
          </a:p>
        </p:txBody>
      </p:sp>
      <p:sp>
        <p:nvSpPr>
          <p:cNvPr id="3" name="Содержимое 2"/>
          <p:cNvSpPr>
            <a:spLocks noGrp="1"/>
          </p:cNvSpPr>
          <p:nvPr>
            <p:ph idx="1"/>
          </p:nvPr>
        </p:nvSpPr>
        <p:spPr>
          <a:xfrm>
            <a:off x="0" y="1268760"/>
            <a:ext cx="5292080" cy="5328592"/>
          </a:xfrm>
        </p:spPr>
        <p:txBody>
          <a:bodyPr>
            <a:normAutofit/>
          </a:bodyPr>
          <a:lstStyle/>
          <a:p>
            <a:pPr indent="0" algn="just">
              <a:buNone/>
            </a:pPr>
            <a:r>
              <a:rPr lang="ru-RU" sz="2000" b="1" dirty="0" smtClean="0"/>
              <a:t>Пётр Алексеевич Кропоткин (9 декабря 1842 г. –  8 февраля 1921 г.) </a:t>
            </a:r>
            <a:r>
              <a:rPr lang="ru-RU" sz="2000" dirty="0" smtClean="0"/>
              <a:t>– русский революционер-анархист, географ, геолог и геоморфолог. </a:t>
            </a:r>
          </a:p>
          <a:p>
            <a:pPr indent="0" algn="just">
              <a:buNone/>
            </a:pPr>
            <a:r>
              <a:rPr lang="ru-RU" sz="2000" dirty="0" smtClean="0"/>
              <a:t>В 1860-х гг. совершил ряд экспедиций по Восточной Сибири. В начале 1870-х гг. обосновал широкое распространение древних материковых льдов в Северной и Средней Европе. В 1872-1874 член кружка "чайковцев", вел революционную пропаганду среди петербургских рабочих. В 1876-1917 в эмиграции, участник анархических организаций, член научных обществ. Автор трудов по этике, социологии, истории Великой французской революции. </a:t>
            </a:r>
            <a:endParaRPr lang="ru-RU" sz="2000" dirty="0"/>
          </a:p>
        </p:txBody>
      </p:sp>
      <p:pic>
        <p:nvPicPr>
          <p:cNvPr id="4" name="Рисунок 3" descr="Кропоткин Пётр.jpg"/>
          <p:cNvPicPr>
            <a:picLocks noChangeAspect="1"/>
          </p:cNvPicPr>
          <p:nvPr/>
        </p:nvPicPr>
        <p:blipFill>
          <a:blip r:embed="rId2" cstate="print"/>
          <a:stretch>
            <a:fillRect/>
          </a:stretch>
        </p:blipFill>
        <p:spPr>
          <a:xfrm>
            <a:off x="5580112" y="1340768"/>
            <a:ext cx="3315136" cy="4968552"/>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Куйбышев</a:t>
            </a:r>
            <a:endParaRPr lang="ru-RU" b="1" dirty="0"/>
          </a:p>
        </p:txBody>
      </p:sp>
      <p:pic>
        <p:nvPicPr>
          <p:cNvPr id="4" name="Содержимое 3" descr="КУйбышев.jpg"/>
          <p:cNvPicPr>
            <a:picLocks noGrp="1" noChangeAspect="1"/>
          </p:cNvPicPr>
          <p:nvPr>
            <p:ph idx="1"/>
          </p:nvPr>
        </p:nvPicPr>
        <p:blipFill>
          <a:blip r:embed="rId2" cstate="print"/>
          <a:stretch>
            <a:fillRect/>
          </a:stretch>
        </p:blipFill>
        <p:spPr>
          <a:xfrm>
            <a:off x="1261253" y="1484784"/>
            <a:ext cx="6621494" cy="4857403"/>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Куйбышев</a:t>
            </a:r>
            <a:endParaRPr lang="ru-RU" b="1" dirty="0"/>
          </a:p>
        </p:txBody>
      </p:sp>
      <p:sp>
        <p:nvSpPr>
          <p:cNvPr id="3" name="Содержимое 2"/>
          <p:cNvSpPr>
            <a:spLocks noGrp="1"/>
          </p:cNvSpPr>
          <p:nvPr>
            <p:ph idx="1"/>
          </p:nvPr>
        </p:nvSpPr>
        <p:spPr>
          <a:xfrm>
            <a:off x="395536" y="1600200"/>
            <a:ext cx="8291264" cy="4525963"/>
          </a:xfrm>
        </p:spPr>
        <p:txBody>
          <a:bodyPr>
            <a:normAutofit/>
          </a:bodyPr>
          <a:lstStyle/>
          <a:p>
            <a:pPr indent="0" algn="just">
              <a:buNone/>
            </a:pPr>
            <a:r>
              <a:rPr lang="ru-RU" sz="2000" b="1" dirty="0" smtClean="0"/>
              <a:t>Куйбышев</a:t>
            </a:r>
            <a:r>
              <a:rPr lang="ru-RU" sz="2000" dirty="0" smtClean="0"/>
              <a:t> – город в Новосибирской области, центр Куйбышевского района, в 315 км к западу от Новосибирска. </a:t>
            </a:r>
          </a:p>
          <a:p>
            <a:pPr indent="0" algn="just">
              <a:buNone/>
            </a:pPr>
            <a:r>
              <a:rPr lang="ru-RU" sz="2000" dirty="0" smtClean="0"/>
              <a:t>Основан в 1722 как военное укрепление Каинский Пас. Позднее слобода Каин перенесена на место нынешнего города в 1772; с 1782 уездный город Каинск Тобольского наместничества; с 1804 окружной город Томской губернии на Сибирском тракте, оживленный торговый пункт. Со строительством Сибирской железной дороги, прошедшей в 13 км южнее, значение Куйбышева заметно упало. В 1935 Куйбышев был переименован в честь революционного деятеля В. В. Куйбышева, который в 1907—1909 находился здесь в ссылке.</a:t>
            </a:r>
          </a:p>
          <a:p>
            <a:pPr indent="0" algn="just">
              <a:buNone/>
            </a:pPr>
            <a:r>
              <a:rPr lang="ru-RU" sz="2000" dirty="0" smtClean="0"/>
              <a:t>Куйбышев  — развитой промышленный центр Барабинской низменности, чему способствуют положение на Оми и связь с Транссибирской железнодорожной магистралью. </a:t>
            </a:r>
          </a:p>
          <a:p>
            <a:pPr indent="0" algn="just">
              <a:buNone/>
            </a:pPr>
            <a:endParaRPr lang="ru-RU" sz="20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Куйбышев</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457200" y="1600200"/>
            <a:ext cx="4618856" cy="4525963"/>
          </a:xfrm>
        </p:spPr>
        <p:txBody>
          <a:bodyPr>
            <a:normAutofit/>
          </a:bodyPr>
          <a:lstStyle/>
          <a:p>
            <a:pPr indent="0" algn="just">
              <a:buNone/>
            </a:pPr>
            <a:r>
              <a:rPr lang="ru-RU" sz="2000" dirty="0" smtClean="0"/>
              <a:t>Основан в 1722 г. на речке Каинке как слобода Каин (татар., «каен» – «береза»). В 1782 г. слобода преобразована в город Каинск. В 1935 г. переименован в Куйбышев по фамилии советского партийного и государственного деятеля В. В. Куйбышева.</a:t>
            </a:r>
          </a:p>
          <a:p>
            <a:pPr indent="0" algn="just">
              <a:buNone/>
            </a:pPr>
            <a:r>
              <a:rPr lang="ru-RU" sz="2000" i="1" dirty="0" smtClean="0">
                <a:solidFill>
                  <a:schemeClr val="tx1">
                    <a:lumMod val="75000"/>
                    <a:lumOff val="25000"/>
                  </a:schemeClr>
                </a:solidFill>
              </a:rPr>
              <a:t>«Географические названия мира: Топонимический словарь». Е. М. Поспелов, 2002 г.</a:t>
            </a:r>
            <a:endParaRPr lang="ru-RU" sz="2000" dirty="0" smtClean="0">
              <a:solidFill>
                <a:schemeClr val="tx1">
                  <a:lumMod val="75000"/>
                  <a:lumOff val="25000"/>
                </a:schemeClr>
              </a:solidFill>
            </a:endParaRPr>
          </a:p>
          <a:p>
            <a:pPr indent="0" algn="just">
              <a:buNone/>
            </a:pPr>
            <a:endParaRPr lang="ru-RU" sz="2000" dirty="0"/>
          </a:p>
        </p:txBody>
      </p:sp>
      <p:pic>
        <p:nvPicPr>
          <p:cNvPr id="4" name="Рисунок 3" descr="Куйбышев памятник.PNG"/>
          <p:cNvPicPr>
            <a:picLocks noChangeAspect="1"/>
          </p:cNvPicPr>
          <p:nvPr/>
        </p:nvPicPr>
        <p:blipFill>
          <a:blip r:embed="rId2" cstate="print"/>
          <a:srcRect t="4737" b="5252"/>
          <a:stretch>
            <a:fillRect/>
          </a:stretch>
        </p:blipFill>
        <p:spPr>
          <a:xfrm>
            <a:off x="5436096" y="1700808"/>
            <a:ext cx="3462394" cy="4104456"/>
          </a:xfrm>
          <a:prstGeom prst="rect">
            <a:avLst/>
          </a:prstGeom>
        </p:spPr>
      </p:pic>
      <p:sp>
        <p:nvSpPr>
          <p:cNvPr id="5" name="TextBox 4"/>
          <p:cNvSpPr txBox="1"/>
          <p:nvPr/>
        </p:nvSpPr>
        <p:spPr>
          <a:xfrm>
            <a:off x="5364088" y="5877272"/>
            <a:ext cx="3672408" cy="307777"/>
          </a:xfrm>
          <a:prstGeom prst="rect">
            <a:avLst/>
          </a:prstGeom>
          <a:noFill/>
        </p:spPr>
        <p:txBody>
          <a:bodyPr wrap="square" rtlCol="0">
            <a:spAutoFit/>
          </a:bodyPr>
          <a:lstStyle/>
          <a:p>
            <a:r>
              <a:rPr lang="ru-RU" sz="1400" i="1" dirty="0" smtClean="0"/>
              <a:t>Памятник В. В. Куйбышеву в г. Куйбышеве</a:t>
            </a:r>
            <a:endParaRPr lang="ru-RU" sz="1400" i="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b="1" dirty="0" smtClean="0"/>
              <a:t>Белинский</a:t>
            </a:r>
            <a:endParaRPr lang="ru-RU" b="1" dirty="0"/>
          </a:p>
        </p:txBody>
      </p:sp>
      <p:pic>
        <p:nvPicPr>
          <p:cNvPr id="10" name="Содержимое 9" descr="Белинский.PNG"/>
          <p:cNvPicPr>
            <a:picLocks noGrp="1" noChangeAspect="1"/>
          </p:cNvPicPr>
          <p:nvPr>
            <p:ph idx="1"/>
          </p:nvPr>
        </p:nvPicPr>
        <p:blipFill>
          <a:blip r:embed="rId2" cstate="print"/>
          <a:stretch>
            <a:fillRect/>
          </a:stretch>
        </p:blipFill>
        <p:spPr>
          <a:xfrm>
            <a:off x="1303511" y="1324148"/>
            <a:ext cx="6536979" cy="4802016"/>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Валериан Владимирович Куйбышев</a:t>
            </a:r>
            <a:endParaRPr lang="ru-RU" dirty="0"/>
          </a:p>
        </p:txBody>
      </p:sp>
      <p:sp>
        <p:nvSpPr>
          <p:cNvPr id="3" name="Содержимое 2"/>
          <p:cNvSpPr>
            <a:spLocks noGrp="1"/>
          </p:cNvSpPr>
          <p:nvPr>
            <p:ph idx="1"/>
          </p:nvPr>
        </p:nvSpPr>
        <p:spPr>
          <a:xfrm>
            <a:off x="0" y="1268760"/>
            <a:ext cx="5436096" cy="5589240"/>
          </a:xfrm>
        </p:spPr>
        <p:txBody>
          <a:bodyPr>
            <a:normAutofit/>
          </a:bodyPr>
          <a:lstStyle/>
          <a:p>
            <a:pPr indent="0" algn="just">
              <a:lnSpc>
                <a:spcPts val="2000"/>
              </a:lnSpc>
              <a:buNone/>
            </a:pPr>
            <a:r>
              <a:rPr lang="ru-RU" sz="2000" b="1" dirty="0" smtClean="0"/>
              <a:t>Валериан Владимирович Куйбышев (6 июня 1888 г. – 25 января 1935 г.) </a:t>
            </a:r>
            <a:r>
              <a:rPr lang="ru-RU" sz="2000" dirty="0" smtClean="0"/>
              <a:t>– русский революционер и советский партийный и политический деятель.</a:t>
            </a:r>
          </a:p>
          <a:p>
            <a:pPr indent="0" algn="just">
              <a:lnSpc>
                <a:spcPts val="2000"/>
              </a:lnSpc>
              <a:buNone/>
            </a:pPr>
            <a:r>
              <a:rPr lang="ru-RU" sz="2000" dirty="0" smtClean="0"/>
              <a:t>В революционном движении участвовал с 1904 г. Активный участник установления Советской власти в Самаре. Поддержав «левых» коммунистов, выступал против заключения Брестского мирного договора 1918 г. В период Гражданской войны в России в 1918—1922 гг. — политкомиссар, один из организаторов и руководителей Красной Армии. В 1923—1926 гг. — народный комиссар Рабоче-Крестьянской инспекции. С 1926 г. — председатель ВСНХ. С 1930 г. — председатель Госплана, непосредственно участвовал в составлении планов 1-й и 2-й пятилеток. </a:t>
            </a:r>
          </a:p>
          <a:p>
            <a:pPr indent="0" algn="just">
              <a:lnSpc>
                <a:spcPts val="2000"/>
              </a:lnSpc>
              <a:buNone/>
            </a:pPr>
            <a:r>
              <a:rPr lang="ru-RU" sz="2000" dirty="0" smtClean="0"/>
              <a:t>В феврале—марте 1934 г. руководил комиссией по организации спасения челюскинцев.</a:t>
            </a:r>
            <a:endParaRPr lang="ru-RU" sz="2000" dirty="0"/>
          </a:p>
        </p:txBody>
      </p:sp>
      <p:pic>
        <p:nvPicPr>
          <p:cNvPr id="4" name="Рисунок 3" descr="Куйбышев Валериан.jpg"/>
          <p:cNvPicPr>
            <a:picLocks noChangeAspect="1"/>
          </p:cNvPicPr>
          <p:nvPr/>
        </p:nvPicPr>
        <p:blipFill>
          <a:blip r:embed="rId2" cstate="print"/>
          <a:srcRect l="6047"/>
          <a:stretch>
            <a:fillRect/>
          </a:stretch>
        </p:blipFill>
        <p:spPr>
          <a:xfrm>
            <a:off x="5580112" y="1268760"/>
            <a:ext cx="3356232" cy="5193792"/>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Курчатов</a:t>
            </a:r>
            <a:endParaRPr lang="ru-RU" b="1" dirty="0"/>
          </a:p>
        </p:txBody>
      </p:sp>
      <p:pic>
        <p:nvPicPr>
          <p:cNvPr id="4" name="Содержимое 3" descr="Курчатов город.jpg"/>
          <p:cNvPicPr>
            <a:picLocks noGrp="1" noChangeAspect="1"/>
          </p:cNvPicPr>
          <p:nvPr>
            <p:ph idx="1"/>
          </p:nvPr>
        </p:nvPicPr>
        <p:blipFill>
          <a:blip r:embed="rId2" cstate="print"/>
          <a:srcRect b="3100"/>
          <a:stretch>
            <a:fillRect/>
          </a:stretch>
        </p:blipFill>
        <p:spPr>
          <a:xfrm>
            <a:off x="895372" y="1412776"/>
            <a:ext cx="7353256" cy="4752528"/>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Курчатов</a:t>
            </a:r>
            <a:endParaRPr lang="ru-RU" b="1" dirty="0"/>
          </a:p>
        </p:txBody>
      </p:sp>
      <p:sp>
        <p:nvSpPr>
          <p:cNvPr id="3" name="Содержимое 2"/>
          <p:cNvSpPr>
            <a:spLocks noGrp="1"/>
          </p:cNvSpPr>
          <p:nvPr>
            <p:ph idx="1"/>
          </p:nvPr>
        </p:nvSpPr>
        <p:spPr>
          <a:xfrm>
            <a:off x="467544" y="1600200"/>
            <a:ext cx="8208912" cy="4525963"/>
          </a:xfrm>
        </p:spPr>
        <p:txBody>
          <a:bodyPr>
            <a:normAutofit/>
          </a:bodyPr>
          <a:lstStyle/>
          <a:p>
            <a:pPr indent="0" algn="just">
              <a:buNone/>
            </a:pPr>
            <a:r>
              <a:rPr lang="ru-RU" sz="2000" dirty="0" smtClean="0"/>
              <a:t>Курчатов – город</a:t>
            </a:r>
            <a:r>
              <a:rPr lang="ru-RU" sz="2000" dirty="0" smtClean="0"/>
              <a:t>, </a:t>
            </a:r>
            <a:r>
              <a:rPr lang="ru-RU" sz="2000" dirty="0" smtClean="0"/>
              <a:t>районный центр, </a:t>
            </a:r>
            <a:r>
              <a:rPr lang="ru-RU" sz="2000" dirty="0" smtClean="0"/>
              <a:t>Курская </a:t>
            </a:r>
            <a:r>
              <a:rPr lang="ru-RU" sz="2000" dirty="0" smtClean="0"/>
              <a:t>область. </a:t>
            </a:r>
            <a:r>
              <a:rPr lang="ru-RU" sz="2000" dirty="0" smtClean="0"/>
              <a:t>Возник в 1971 г. как </a:t>
            </a:r>
            <a:r>
              <a:rPr lang="ru-RU" sz="2000" dirty="0" smtClean="0"/>
              <a:t>посёлок </a:t>
            </a:r>
            <a:r>
              <a:rPr lang="ru-RU" sz="2000" dirty="0" smtClean="0"/>
              <a:t>при строительстве Курской АЭС, названный в честь физика </a:t>
            </a:r>
            <a:r>
              <a:rPr lang="ru-RU" sz="2000" dirty="0" smtClean="0"/>
              <a:t>И.В.Курчатова. </a:t>
            </a:r>
            <a:r>
              <a:rPr lang="ru-RU" sz="2000" dirty="0" smtClean="0"/>
              <a:t>С 1983 г. </a:t>
            </a:r>
            <a:r>
              <a:rPr lang="ru-RU" sz="2000" dirty="0" smtClean="0"/>
              <a:t>город </a:t>
            </a:r>
            <a:r>
              <a:rPr lang="ru-RU" sz="2000" dirty="0" smtClean="0"/>
              <a:t>Курчатов</a:t>
            </a:r>
            <a:r>
              <a:rPr lang="ru-RU" sz="2000" dirty="0" smtClean="0"/>
              <a:t>.</a:t>
            </a:r>
          </a:p>
          <a:p>
            <a:pPr indent="0" algn="just">
              <a:buNone/>
            </a:pPr>
            <a:r>
              <a:rPr lang="ru-RU" sz="1800" i="1" dirty="0" smtClean="0">
                <a:solidFill>
                  <a:schemeClr val="tx1">
                    <a:lumMod val="75000"/>
                    <a:lumOff val="25000"/>
                  </a:schemeClr>
                </a:solidFill>
              </a:rPr>
              <a:t>«Географические названия мира: Топонимический словарь». Е. М. Поспелов, 2002 г.</a:t>
            </a:r>
            <a:endParaRPr lang="ru-RU" sz="1800" dirty="0" smtClean="0">
              <a:solidFill>
                <a:schemeClr val="tx1">
                  <a:lumMod val="75000"/>
                  <a:lumOff val="25000"/>
                </a:schemeClr>
              </a:solidFill>
            </a:endParaRPr>
          </a:p>
          <a:p>
            <a:pPr indent="0" algn="just">
              <a:buNone/>
            </a:pPr>
            <a:endParaRPr lang="ru-RU" sz="20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Курчатов</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251520" y="1600200"/>
            <a:ext cx="8435280" cy="4525963"/>
          </a:xfrm>
        </p:spPr>
        <p:txBody>
          <a:bodyPr>
            <a:normAutofit/>
          </a:bodyPr>
          <a:lstStyle/>
          <a:p>
            <a:pPr indent="0">
              <a:buNone/>
            </a:pPr>
            <a:r>
              <a:rPr lang="ru-RU" sz="2000" dirty="0" smtClean="0"/>
              <a:t>Основан в 1971 году как посёлок, назван в честь учёного И. В. Курчатова.</a:t>
            </a:r>
            <a:endParaRPr lang="ru-RU" sz="2000" dirty="0"/>
          </a:p>
        </p:txBody>
      </p:sp>
      <p:pic>
        <p:nvPicPr>
          <p:cNvPr id="4" name="Рисунок 3" descr="Курчатов памятник.jpg"/>
          <p:cNvPicPr>
            <a:picLocks noChangeAspect="1"/>
          </p:cNvPicPr>
          <p:nvPr/>
        </p:nvPicPr>
        <p:blipFill>
          <a:blip r:embed="rId2" cstate="print"/>
          <a:srcRect l="6688" r="3538" b="8677"/>
          <a:stretch>
            <a:fillRect/>
          </a:stretch>
        </p:blipFill>
        <p:spPr>
          <a:xfrm>
            <a:off x="1547664" y="2060848"/>
            <a:ext cx="6048672" cy="4104067"/>
          </a:xfrm>
          <a:prstGeom prst="rect">
            <a:avLst/>
          </a:prstGeom>
        </p:spPr>
      </p:pic>
      <p:sp>
        <p:nvSpPr>
          <p:cNvPr id="5" name="TextBox 4"/>
          <p:cNvSpPr txBox="1"/>
          <p:nvPr/>
        </p:nvSpPr>
        <p:spPr>
          <a:xfrm>
            <a:off x="2735796" y="6381328"/>
            <a:ext cx="3672408" cy="307777"/>
          </a:xfrm>
          <a:prstGeom prst="rect">
            <a:avLst/>
          </a:prstGeom>
          <a:noFill/>
        </p:spPr>
        <p:txBody>
          <a:bodyPr wrap="square" rtlCol="0">
            <a:spAutoFit/>
          </a:bodyPr>
          <a:lstStyle/>
          <a:p>
            <a:r>
              <a:rPr lang="ru-RU" sz="1400" i="1" dirty="0" smtClean="0"/>
              <a:t>Памятник </a:t>
            </a:r>
            <a:r>
              <a:rPr lang="ru-RU" sz="1400" i="1" dirty="0" smtClean="0"/>
              <a:t>И. </a:t>
            </a:r>
            <a:r>
              <a:rPr lang="ru-RU" sz="1400" i="1" dirty="0" smtClean="0"/>
              <a:t>В. </a:t>
            </a:r>
            <a:r>
              <a:rPr lang="ru-RU" sz="1400" i="1" dirty="0" smtClean="0"/>
              <a:t>Курчатову </a:t>
            </a:r>
            <a:r>
              <a:rPr lang="ru-RU" sz="1400" i="1" dirty="0" smtClean="0"/>
              <a:t>в г. </a:t>
            </a:r>
            <a:r>
              <a:rPr lang="ru-RU" sz="1400" i="1" dirty="0" smtClean="0"/>
              <a:t>Курчатове</a:t>
            </a:r>
            <a:endParaRPr lang="ru-RU" sz="1400" i="1"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lstStyle/>
          <a:p>
            <a:r>
              <a:rPr lang="ru-RU" b="1" dirty="0" smtClean="0"/>
              <a:t>Игорь Васильевич </a:t>
            </a:r>
            <a:r>
              <a:rPr lang="ru-RU" b="1" dirty="0" smtClean="0"/>
              <a:t>Курчатов</a:t>
            </a:r>
            <a:endParaRPr lang="ru-RU" b="1" dirty="0"/>
          </a:p>
        </p:txBody>
      </p:sp>
      <p:sp>
        <p:nvSpPr>
          <p:cNvPr id="3" name="Содержимое 2"/>
          <p:cNvSpPr>
            <a:spLocks noGrp="1"/>
          </p:cNvSpPr>
          <p:nvPr>
            <p:ph idx="1"/>
          </p:nvPr>
        </p:nvSpPr>
        <p:spPr>
          <a:xfrm>
            <a:off x="-108520" y="1196752"/>
            <a:ext cx="5508104" cy="5661248"/>
          </a:xfrm>
        </p:spPr>
        <p:txBody>
          <a:bodyPr>
            <a:noAutofit/>
          </a:bodyPr>
          <a:lstStyle/>
          <a:p>
            <a:pPr indent="0" algn="just">
              <a:lnSpc>
                <a:spcPts val="1900"/>
              </a:lnSpc>
              <a:buNone/>
            </a:pPr>
            <a:r>
              <a:rPr lang="ru-RU" sz="2000" dirty="0" smtClean="0"/>
              <a:t>Курчатов Игорь </a:t>
            </a:r>
            <a:r>
              <a:rPr lang="ru-RU" sz="2000" dirty="0" smtClean="0"/>
              <a:t>Васильевич (1903 </a:t>
            </a:r>
            <a:r>
              <a:rPr lang="ru-RU" sz="2000" dirty="0" smtClean="0"/>
              <a:t>– 60) </a:t>
            </a:r>
            <a:r>
              <a:rPr lang="ru-RU" sz="2000" dirty="0" smtClean="0"/>
              <a:t>– </a:t>
            </a:r>
            <a:r>
              <a:rPr lang="ru-RU" sz="2000" dirty="0" smtClean="0"/>
              <a:t>советский </a:t>
            </a:r>
            <a:r>
              <a:rPr lang="ru-RU" sz="2000" dirty="0" smtClean="0"/>
              <a:t>учёный-физик, организатор и руководитель работ по атомной физике и технике в СССР</a:t>
            </a:r>
            <a:r>
              <a:rPr lang="ru-RU" sz="2000" dirty="0" smtClean="0"/>
              <a:t>,, </a:t>
            </a:r>
            <a:r>
              <a:rPr lang="ru-RU" sz="2000" dirty="0" smtClean="0"/>
              <a:t>первый в СССР трижды Герой </a:t>
            </a:r>
            <a:r>
              <a:rPr lang="ru-RU" sz="2000" dirty="0" smtClean="0"/>
              <a:t>Социалистического Труда.</a:t>
            </a:r>
          </a:p>
          <a:p>
            <a:pPr indent="0" algn="just">
              <a:lnSpc>
                <a:spcPts val="1900"/>
              </a:lnSpc>
              <a:buNone/>
            </a:pPr>
            <a:r>
              <a:rPr lang="ru-RU" sz="2000" dirty="0" smtClean="0"/>
              <a:t>Основатель </a:t>
            </a:r>
            <a:r>
              <a:rPr lang="ru-RU" sz="2000" dirty="0" smtClean="0"/>
              <a:t>и первый директор </a:t>
            </a:r>
            <a:r>
              <a:rPr lang="ru-RU" sz="2000" dirty="0" smtClean="0"/>
              <a:t>Института </a:t>
            </a:r>
            <a:r>
              <a:rPr lang="ru-RU" sz="2000" dirty="0" smtClean="0"/>
              <a:t>атомной энергии (с 1943, с 1960 его имени). Создал </a:t>
            </a:r>
            <a:r>
              <a:rPr lang="ru-RU" sz="2000" dirty="0" smtClean="0"/>
              <a:t>новое направление в науке </a:t>
            </a:r>
            <a:r>
              <a:rPr lang="ru-RU" sz="2000" dirty="0" smtClean="0"/>
              <a:t>–</a:t>
            </a:r>
            <a:r>
              <a:rPr lang="ru-RU" sz="2000" dirty="0" smtClean="0"/>
              <a:t> </a:t>
            </a:r>
            <a:r>
              <a:rPr lang="ru-RU" sz="2000" dirty="0" smtClean="0"/>
              <a:t>учение о сегнетоэлектричестве. В 1934 – </a:t>
            </a:r>
            <a:r>
              <a:rPr lang="ru-RU" sz="2000" dirty="0" smtClean="0"/>
              <a:t>1935 </a:t>
            </a:r>
            <a:r>
              <a:rPr lang="ru-RU" sz="2000" dirty="0" smtClean="0"/>
              <a:t>обнаружил явление ядерной изомерии. Под </a:t>
            </a:r>
            <a:r>
              <a:rPr lang="ru-RU" sz="2000" dirty="0" smtClean="0"/>
              <a:t>руководством Курчатова </a:t>
            </a:r>
            <a:r>
              <a:rPr lang="ru-RU" sz="2000" dirty="0" smtClean="0"/>
              <a:t>сооружёны первые </a:t>
            </a:r>
            <a:r>
              <a:rPr lang="ru-RU" sz="2000" dirty="0" smtClean="0"/>
              <a:t>советские </a:t>
            </a:r>
            <a:r>
              <a:rPr lang="ru-RU" sz="2000" dirty="0" smtClean="0"/>
              <a:t>циклотроны (1939, 1944), открыто спонтанное деление ядер урана (1940), созданы первый в Европе </a:t>
            </a:r>
            <a:r>
              <a:rPr lang="ru-RU" sz="2000" dirty="0" smtClean="0"/>
              <a:t>ядерный </a:t>
            </a:r>
            <a:r>
              <a:rPr lang="ru-RU" sz="2000" dirty="0" smtClean="0"/>
              <a:t>реактор (1946), первая в СССР атомная бомба (испытана </a:t>
            </a:r>
            <a:r>
              <a:rPr lang="ru-RU" sz="2000" dirty="0" smtClean="0"/>
              <a:t>29 июля 1949</a:t>
            </a:r>
            <a:r>
              <a:rPr lang="ru-RU" sz="2000" dirty="0" smtClean="0"/>
              <a:t>) и первая в мире </a:t>
            </a:r>
            <a:r>
              <a:rPr lang="ru-RU" sz="2000" dirty="0" smtClean="0"/>
              <a:t>термоядерная </a:t>
            </a:r>
            <a:r>
              <a:rPr lang="ru-RU" sz="2000" dirty="0" smtClean="0"/>
              <a:t>бомба (испытана </a:t>
            </a:r>
            <a:r>
              <a:rPr lang="ru-RU" sz="2000" dirty="0" smtClean="0"/>
              <a:t>12 июля </a:t>
            </a:r>
            <a:r>
              <a:rPr lang="ru-RU" sz="2000" dirty="0" smtClean="0"/>
              <a:t>1953). При его участии построены первые в мире </a:t>
            </a:r>
            <a:r>
              <a:rPr lang="ru-RU" sz="2000" dirty="0" smtClean="0"/>
              <a:t>промышленная атомная </a:t>
            </a:r>
            <a:r>
              <a:rPr lang="ru-RU" sz="2000" dirty="0" smtClean="0"/>
              <a:t>электростанция (1954), </a:t>
            </a:r>
            <a:r>
              <a:rPr lang="ru-RU" sz="2000" dirty="0" smtClean="0"/>
              <a:t>атомный </a:t>
            </a:r>
            <a:r>
              <a:rPr lang="ru-RU" sz="2000" dirty="0" smtClean="0"/>
              <a:t>ледокол, а также созданы центры </a:t>
            </a:r>
            <a:r>
              <a:rPr lang="ru-RU" sz="2000" dirty="0" smtClean="0"/>
              <a:t>атомной </a:t>
            </a:r>
            <a:r>
              <a:rPr lang="ru-RU" sz="2000" dirty="0" smtClean="0"/>
              <a:t>науки и техники. </a:t>
            </a:r>
            <a:endParaRPr lang="ru-RU" sz="2000" dirty="0"/>
          </a:p>
        </p:txBody>
      </p:sp>
      <p:pic>
        <p:nvPicPr>
          <p:cNvPr id="4" name="Рисунок 3" descr="Курчатов Игорь.PNG"/>
          <p:cNvPicPr>
            <a:picLocks noChangeAspect="1"/>
          </p:cNvPicPr>
          <p:nvPr/>
        </p:nvPicPr>
        <p:blipFill>
          <a:blip r:embed="rId2" cstate="print"/>
          <a:srcRect l="3405" r="13179"/>
          <a:stretch>
            <a:fillRect/>
          </a:stretch>
        </p:blipFill>
        <p:spPr>
          <a:xfrm>
            <a:off x="5508104" y="1196752"/>
            <a:ext cx="3528392" cy="5085184"/>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Лермонтов</a:t>
            </a:r>
            <a:endParaRPr lang="ru-RU" b="1" dirty="0"/>
          </a:p>
        </p:txBody>
      </p:sp>
      <p:pic>
        <p:nvPicPr>
          <p:cNvPr id="4" name="Содержимое 3" descr="Лермонтов город.jpg"/>
          <p:cNvPicPr>
            <a:picLocks noGrp="1" noChangeAspect="1"/>
          </p:cNvPicPr>
          <p:nvPr>
            <p:ph idx="1"/>
          </p:nvPr>
        </p:nvPicPr>
        <p:blipFill>
          <a:blip r:embed="rId2" cstate="print"/>
          <a:stretch>
            <a:fillRect/>
          </a:stretch>
        </p:blipFill>
        <p:spPr>
          <a:xfrm>
            <a:off x="1043608" y="1412776"/>
            <a:ext cx="7056784" cy="5292588"/>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Лермонтов</a:t>
            </a:r>
            <a:endParaRPr lang="ru-RU" b="1" dirty="0"/>
          </a:p>
        </p:txBody>
      </p:sp>
      <p:sp>
        <p:nvSpPr>
          <p:cNvPr id="3" name="Содержимое 2"/>
          <p:cNvSpPr>
            <a:spLocks noGrp="1"/>
          </p:cNvSpPr>
          <p:nvPr>
            <p:ph idx="1"/>
          </p:nvPr>
        </p:nvSpPr>
        <p:spPr>
          <a:xfrm>
            <a:off x="0" y="1268760"/>
            <a:ext cx="9036496" cy="5400600"/>
          </a:xfrm>
        </p:spPr>
        <p:txBody>
          <a:bodyPr>
            <a:noAutofit/>
          </a:bodyPr>
          <a:lstStyle/>
          <a:p>
            <a:pPr indent="0" algn="just">
              <a:lnSpc>
                <a:spcPts val="2200"/>
              </a:lnSpc>
              <a:buNone/>
            </a:pPr>
            <a:r>
              <a:rPr lang="ru-RU" sz="2000" b="1" dirty="0" smtClean="0"/>
              <a:t>Лермонтов</a:t>
            </a:r>
            <a:r>
              <a:rPr lang="ru-RU" sz="2000" dirty="0" smtClean="0"/>
              <a:t> –  </a:t>
            </a:r>
            <a:r>
              <a:rPr lang="ru-RU" sz="2000" dirty="0" smtClean="0"/>
              <a:t>город, Ставропольский край. Основан в 1953 г. как </a:t>
            </a:r>
            <a:r>
              <a:rPr lang="ru-RU" sz="2000" dirty="0" smtClean="0"/>
              <a:t>рабочий посёлок </a:t>
            </a:r>
            <a:r>
              <a:rPr lang="ru-RU" sz="2000" dirty="0" smtClean="0"/>
              <a:t>Лермонтовский при объектах атомной энергетики. Название по расположению в «лермонтовских» местах Пятигорья. С 1956 г. город Лермонтовский, в 1967 г. переименован в Лермонтов</a:t>
            </a:r>
            <a:r>
              <a:rPr lang="ru-RU" sz="2000" dirty="0" smtClean="0"/>
              <a:t>.</a:t>
            </a:r>
          </a:p>
          <a:p>
            <a:pPr indent="0" algn="just">
              <a:lnSpc>
                <a:spcPts val="2200"/>
              </a:lnSpc>
              <a:buNone/>
            </a:pPr>
            <a:r>
              <a:rPr lang="ru-RU" sz="1800" i="1" dirty="0" smtClean="0">
                <a:solidFill>
                  <a:schemeClr val="tx1">
                    <a:lumMod val="75000"/>
                    <a:lumOff val="25000"/>
                  </a:schemeClr>
                </a:solidFill>
              </a:rPr>
              <a:t>«Географические названия мира: Топонимический словарь». Е. М. Поспелов, 2002 г</a:t>
            </a:r>
            <a:r>
              <a:rPr lang="ru-RU" sz="1800" i="1" dirty="0" smtClean="0">
                <a:solidFill>
                  <a:schemeClr val="tx1">
                    <a:lumMod val="75000"/>
                    <a:lumOff val="25000"/>
                  </a:schemeClr>
                </a:solidFill>
              </a:rPr>
              <a:t>.</a:t>
            </a:r>
          </a:p>
          <a:p>
            <a:pPr indent="0" algn="just">
              <a:lnSpc>
                <a:spcPts val="2200"/>
              </a:lnSpc>
              <a:buNone/>
            </a:pPr>
            <a:endParaRPr lang="ru-RU" sz="2000" dirty="0" smtClean="0">
              <a:solidFill>
                <a:schemeClr val="tx1">
                  <a:lumMod val="75000"/>
                  <a:lumOff val="25000"/>
                </a:schemeClr>
              </a:solidFill>
            </a:endParaRPr>
          </a:p>
          <a:p>
            <a:pPr indent="0" algn="just">
              <a:lnSpc>
                <a:spcPts val="2200"/>
              </a:lnSpc>
              <a:buNone/>
            </a:pPr>
            <a:r>
              <a:rPr lang="ru-RU" sz="2000" b="1" dirty="0" smtClean="0"/>
              <a:t>Лермонтов</a:t>
            </a:r>
            <a:r>
              <a:rPr lang="ru-RU" sz="2000" dirty="0" smtClean="0"/>
              <a:t> – </a:t>
            </a:r>
            <a:r>
              <a:rPr lang="ru-RU" sz="2000" dirty="0" smtClean="0"/>
              <a:t>город </a:t>
            </a:r>
            <a:r>
              <a:rPr lang="ru-RU" sz="2000" dirty="0" smtClean="0"/>
              <a:t>в Ставропольском крае, в 190 км к юго-востоку от Ставрополя. Расположен </a:t>
            </a:r>
            <a:r>
              <a:rPr lang="ru-RU" sz="2000" dirty="0" smtClean="0"/>
              <a:t>в Предкавказье, </a:t>
            </a:r>
            <a:r>
              <a:rPr lang="ru-RU" sz="2000" dirty="0" smtClean="0"/>
              <a:t>на южной окраине Ставропольской возвышенности, в центре курортов Кавказских Минеральных </a:t>
            </a:r>
            <a:r>
              <a:rPr lang="ru-RU" sz="2000" dirty="0" smtClean="0"/>
              <a:t>Вод.</a:t>
            </a:r>
            <a:endParaRPr lang="ru-RU" sz="2000" dirty="0" smtClean="0"/>
          </a:p>
          <a:p>
            <a:pPr indent="0" algn="just">
              <a:lnSpc>
                <a:spcPts val="2200"/>
              </a:lnSpc>
              <a:buNone/>
            </a:pPr>
            <a:r>
              <a:rPr lang="ru-RU" sz="2000" dirty="0" smtClean="0"/>
              <a:t>Основан в 1953 как рабочий поселок Лермонтовский для промышленных объектов атомной энергетики (добыча урановой руды, ныне ПО «Алмаз»). С 1956 </a:t>
            </a:r>
            <a:r>
              <a:rPr lang="ru-RU" sz="2000" dirty="0" smtClean="0"/>
              <a:t>город Лермонтов. В</a:t>
            </a:r>
            <a:r>
              <a:rPr lang="ru-RU" sz="2000" dirty="0" smtClean="0"/>
              <a:t> 1967 специализированное значение города утратилось, возникли новые промышленные предприятия радиоэлектронной промышленности, приборостроения, средств автоматизации и систем управления и др. </a:t>
            </a:r>
            <a:endParaRPr lang="ru-RU" sz="2000" dirty="0" smtClean="0"/>
          </a:p>
          <a:p>
            <a:pPr indent="0" algn="just">
              <a:lnSpc>
                <a:spcPts val="2200"/>
              </a:lnSpc>
              <a:buNone/>
            </a:pPr>
            <a:r>
              <a:rPr lang="ru-RU" sz="1800" i="1" dirty="0" smtClean="0">
                <a:solidFill>
                  <a:schemeClr val="tx1">
                    <a:lumMod val="75000"/>
                    <a:lumOff val="25000"/>
                  </a:schemeClr>
                </a:solidFill>
              </a:rPr>
              <a:t>Словарь </a:t>
            </a:r>
            <a:r>
              <a:rPr lang="ru-RU" sz="1800" i="1" dirty="0" smtClean="0">
                <a:solidFill>
                  <a:schemeClr val="tx1">
                    <a:lumMod val="75000"/>
                    <a:lumOff val="25000"/>
                  </a:schemeClr>
                </a:solidFill>
              </a:rPr>
              <a:t>«География России» под ред. А. П. Горкина, 1998 г</a:t>
            </a:r>
            <a:r>
              <a:rPr lang="ru-RU" sz="1800" i="1" dirty="0" smtClean="0">
                <a:solidFill>
                  <a:schemeClr val="tx1">
                    <a:lumMod val="75000"/>
                    <a:lumOff val="25000"/>
                  </a:schemeClr>
                </a:solidFill>
              </a:rPr>
              <a:t>.</a:t>
            </a:r>
            <a:endParaRPr lang="ru-RU" sz="1800" dirty="0" smtClean="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Лермонтов</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p:txBody>
          <a:bodyPr>
            <a:normAutofit/>
          </a:bodyPr>
          <a:lstStyle/>
          <a:p>
            <a:pPr indent="0" algn="just">
              <a:buNone/>
            </a:pPr>
            <a:r>
              <a:rPr lang="ru-RU" sz="2000" dirty="0" smtClean="0"/>
              <a:t>Основан как посёлок Лермонтовский, затем, с 1956 года город Лермонтовский, в 1967 году переименован в город Лермонтов в честь великого русского поэта и писателя М. Ю. Лермонтова. </a:t>
            </a:r>
            <a:endParaRPr lang="ru-RU" sz="2000" dirty="0"/>
          </a:p>
        </p:txBody>
      </p:sp>
      <p:pic>
        <p:nvPicPr>
          <p:cNvPr id="4" name="Рисунок 3" descr="Лермонтов памятник.jpg"/>
          <p:cNvPicPr>
            <a:picLocks noChangeAspect="1"/>
          </p:cNvPicPr>
          <p:nvPr/>
        </p:nvPicPr>
        <p:blipFill>
          <a:blip r:embed="rId2" cstate="print"/>
          <a:srcRect t="6948" b="6196"/>
          <a:stretch>
            <a:fillRect/>
          </a:stretch>
        </p:blipFill>
        <p:spPr>
          <a:xfrm>
            <a:off x="1432560" y="2708920"/>
            <a:ext cx="6278880" cy="3600400"/>
          </a:xfrm>
          <a:prstGeom prst="rect">
            <a:avLst/>
          </a:prstGeom>
        </p:spPr>
      </p:pic>
      <p:sp>
        <p:nvSpPr>
          <p:cNvPr id="5" name="TextBox 4"/>
          <p:cNvSpPr txBox="1"/>
          <p:nvPr/>
        </p:nvSpPr>
        <p:spPr>
          <a:xfrm>
            <a:off x="2609782" y="6381328"/>
            <a:ext cx="3924436" cy="307777"/>
          </a:xfrm>
          <a:prstGeom prst="rect">
            <a:avLst/>
          </a:prstGeom>
          <a:noFill/>
        </p:spPr>
        <p:txBody>
          <a:bodyPr wrap="square" rtlCol="0">
            <a:spAutoFit/>
          </a:bodyPr>
          <a:lstStyle/>
          <a:p>
            <a:r>
              <a:rPr lang="ru-RU" sz="1400" i="1" dirty="0" smtClean="0"/>
              <a:t>Памятник </a:t>
            </a:r>
            <a:r>
              <a:rPr lang="ru-RU" sz="1400" i="1" dirty="0" smtClean="0"/>
              <a:t>М. Ю. Лермонтову </a:t>
            </a:r>
            <a:r>
              <a:rPr lang="ru-RU" sz="1400" i="1" dirty="0" smtClean="0"/>
              <a:t>в </a:t>
            </a:r>
            <a:r>
              <a:rPr lang="ru-RU" sz="1400" i="1" dirty="0" smtClean="0"/>
              <a:t>г. </a:t>
            </a:r>
            <a:r>
              <a:rPr lang="ru-RU" sz="1400" i="1" dirty="0" smtClean="0"/>
              <a:t>Лермонтове</a:t>
            </a:r>
            <a:endParaRPr lang="ru-RU" sz="1400" i="1"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Михаил Юрьевич Лермонтов</a:t>
            </a:r>
            <a:endParaRPr lang="ru-RU" b="1" dirty="0"/>
          </a:p>
        </p:txBody>
      </p:sp>
      <p:sp>
        <p:nvSpPr>
          <p:cNvPr id="3" name="Содержимое 2"/>
          <p:cNvSpPr>
            <a:spLocks noGrp="1"/>
          </p:cNvSpPr>
          <p:nvPr>
            <p:ph idx="1"/>
          </p:nvPr>
        </p:nvSpPr>
        <p:spPr>
          <a:xfrm>
            <a:off x="0" y="1268760"/>
            <a:ext cx="5220072" cy="5400600"/>
          </a:xfrm>
        </p:spPr>
        <p:txBody>
          <a:bodyPr>
            <a:normAutofit lnSpcReduction="10000"/>
          </a:bodyPr>
          <a:lstStyle/>
          <a:p>
            <a:pPr indent="0" algn="just">
              <a:buNone/>
            </a:pPr>
            <a:r>
              <a:rPr lang="ru-RU" sz="2000" dirty="0" smtClean="0"/>
              <a:t>Михаил Юрьевич Лермонтов (</a:t>
            </a:r>
            <a:r>
              <a:rPr lang="ru-RU" sz="2000" dirty="0" smtClean="0"/>
              <a:t>15 октября 1814 </a:t>
            </a:r>
            <a:r>
              <a:rPr lang="ru-RU" sz="2000" dirty="0" smtClean="0"/>
              <a:t>г – 27 </a:t>
            </a:r>
            <a:r>
              <a:rPr lang="ru-RU" sz="2000" dirty="0" smtClean="0"/>
              <a:t>июля 1841 г</a:t>
            </a:r>
            <a:r>
              <a:rPr lang="ru-RU" sz="2000" dirty="0" smtClean="0"/>
              <a:t>.) </a:t>
            </a:r>
            <a:r>
              <a:rPr lang="ru-RU" sz="2000" dirty="0" smtClean="0"/>
              <a:t>  </a:t>
            </a:r>
            <a:r>
              <a:rPr lang="ru-RU" sz="2000" dirty="0" smtClean="0"/>
              <a:t>– русский поэт, писатель, один из значительнейших литературных деятелей </a:t>
            </a:r>
            <a:r>
              <a:rPr lang="en-US" sz="2000" dirty="0" smtClean="0"/>
              <a:t>XIX </a:t>
            </a:r>
            <a:r>
              <a:rPr lang="ru-RU" sz="2000" dirty="0" smtClean="0"/>
              <a:t>века.</a:t>
            </a:r>
          </a:p>
          <a:p>
            <a:pPr indent="0" algn="just">
              <a:buNone/>
            </a:pPr>
            <a:r>
              <a:rPr lang="ru-RU" sz="2000" dirty="0" smtClean="0"/>
              <a:t>В своей лирике Лермонтов открыл простор для самоанализа, самоуглубления, для диалектики души. Этими открытиями воспользуется потом русская поэзия и проза. Именно Лермонтов решил проблему «поэзии мысли», которую с таким трудом осваивали «любомудры» и поэты кружка Станкевича. В своей лирике он открыл путь к прямому, личностно окрашенному слову и </a:t>
            </a:r>
            <a:r>
              <a:rPr lang="ru-RU" sz="2000" dirty="0" smtClean="0"/>
              <a:t>мысли. </a:t>
            </a:r>
          </a:p>
          <a:p>
            <a:pPr indent="0" algn="just">
              <a:buNone/>
            </a:pPr>
            <a:r>
              <a:rPr lang="ru-RU" sz="2000" dirty="0" smtClean="0"/>
              <a:t>Роман Лермонтова </a:t>
            </a:r>
            <a:r>
              <a:rPr lang="ru-RU" sz="2000" dirty="0" smtClean="0"/>
              <a:t>«Герой нашего времени» открыл путь русскому психологическому и идеологическому </a:t>
            </a:r>
            <a:r>
              <a:rPr lang="ru-RU" sz="2000" dirty="0" smtClean="0"/>
              <a:t>роману.</a:t>
            </a:r>
            <a:r>
              <a:rPr lang="ru-RU" sz="2000" dirty="0" smtClean="0"/>
              <a:t> </a:t>
            </a:r>
            <a:endParaRPr lang="ru-RU" sz="2000" dirty="0"/>
          </a:p>
        </p:txBody>
      </p:sp>
      <p:pic>
        <p:nvPicPr>
          <p:cNvPr id="4" name="Рисунок 3" descr="Лермонтов.jpg"/>
          <p:cNvPicPr>
            <a:picLocks noChangeAspect="1"/>
          </p:cNvPicPr>
          <p:nvPr/>
        </p:nvPicPr>
        <p:blipFill>
          <a:blip r:embed="rId2" cstate="print"/>
          <a:stretch>
            <a:fillRect/>
          </a:stretch>
        </p:blipFill>
        <p:spPr>
          <a:xfrm>
            <a:off x="5220072" y="1340768"/>
            <a:ext cx="3669525" cy="4859341"/>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Ломоносов</a:t>
            </a:r>
            <a:endParaRPr lang="ru-RU" b="1" dirty="0"/>
          </a:p>
        </p:txBody>
      </p:sp>
      <p:pic>
        <p:nvPicPr>
          <p:cNvPr id="4" name="Содержимое 3" descr="Ломоносов город.PNG"/>
          <p:cNvPicPr>
            <a:picLocks noGrp="1" noChangeAspect="1"/>
          </p:cNvPicPr>
          <p:nvPr>
            <p:ph idx="1"/>
          </p:nvPr>
        </p:nvPicPr>
        <p:blipFill>
          <a:blip r:embed="rId2" cstate="print"/>
          <a:stretch>
            <a:fillRect/>
          </a:stretch>
        </p:blipFill>
        <p:spPr>
          <a:xfrm>
            <a:off x="786532" y="1340768"/>
            <a:ext cx="7570937" cy="5047291"/>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Белинский</a:t>
            </a:r>
            <a:endParaRPr lang="ru-RU" b="1" dirty="0"/>
          </a:p>
        </p:txBody>
      </p:sp>
      <p:sp>
        <p:nvSpPr>
          <p:cNvPr id="3" name="Содержимое 2"/>
          <p:cNvSpPr>
            <a:spLocks noGrp="1"/>
          </p:cNvSpPr>
          <p:nvPr>
            <p:ph idx="1"/>
          </p:nvPr>
        </p:nvSpPr>
        <p:spPr>
          <a:xfrm>
            <a:off x="251520" y="1412776"/>
            <a:ext cx="8435280" cy="4525963"/>
          </a:xfrm>
        </p:spPr>
        <p:txBody>
          <a:bodyPr>
            <a:noAutofit/>
          </a:bodyPr>
          <a:lstStyle/>
          <a:p>
            <a:pPr indent="0" algn="just">
              <a:buNone/>
            </a:pPr>
            <a:r>
              <a:rPr lang="ru-RU" sz="2000" b="1" dirty="0" smtClean="0"/>
              <a:t>Белинский</a:t>
            </a:r>
            <a:r>
              <a:rPr lang="ru-RU" sz="2000" dirty="0" smtClean="0"/>
              <a:t> (до 1948 Чембар) – город в Российской Федерации, Пензенская область, расположен на западной окраине Приволжской, при слиянии рек Большой и Малый Чембар (бассейн реки Дон), в 55 км к юго-западу от железнодорожной станции Белинская, в 129 км к западу от Пензы. </a:t>
            </a:r>
          </a:p>
          <a:p>
            <a:pPr indent="0" algn="just">
              <a:buNone/>
            </a:pPr>
            <a:r>
              <a:rPr lang="ru-RU" sz="2000" dirty="0" smtClean="0"/>
              <a:t>Впервые упоминается в 1713. Возник на месте небольшого села Дмитриевское - Малый Чембар в связи со строительством засечной черты. С 1780 город Чембар. В 1948 переименован в Белинский в честь русского литературного критика В. Г. Белинского, который родился и жил здесь в 1816 – 1829 гг. </a:t>
            </a:r>
          </a:p>
          <a:p>
            <a:pPr indent="0" algn="just">
              <a:buNone/>
            </a:pPr>
            <a:r>
              <a:rPr lang="ru-RU" sz="1800" i="1" dirty="0" smtClean="0">
                <a:solidFill>
                  <a:schemeClr val="tx1">
                    <a:lumMod val="75000"/>
                    <a:lumOff val="25000"/>
                  </a:schemeClr>
                </a:solidFill>
              </a:rPr>
              <a:t>Большой Российский энциклопедический словарь, 2009 г.</a:t>
            </a:r>
            <a:endParaRPr lang="ru-RU" sz="1800" i="1" dirty="0">
              <a:solidFill>
                <a:schemeClr val="tx1">
                  <a:lumMod val="75000"/>
                  <a:lumOff val="25000"/>
                </a:schemeClr>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Ломоносов</a:t>
            </a:r>
            <a:endParaRPr lang="ru-RU" b="1" dirty="0"/>
          </a:p>
        </p:txBody>
      </p:sp>
      <p:sp>
        <p:nvSpPr>
          <p:cNvPr id="3" name="Содержимое 2"/>
          <p:cNvSpPr>
            <a:spLocks noGrp="1"/>
          </p:cNvSpPr>
          <p:nvPr>
            <p:ph idx="1"/>
          </p:nvPr>
        </p:nvSpPr>
        <p:spPr>
          <a:xfrm>
            <a:off x="457200" y="1600200"/>
            <a:ext cx="8229600" cy="4781128"/>
          </a:xfrm>
        </p:spPr>
        <p:txBody>
          <a:bodyPr>
            <a:normAutofit/>
          </a:bodyPr>
          <a:lstStyle/>
          <a:p>
            <a:pPr indent="0" algn="just">
              <a:buNone/>
            </a:pPr>
            <a:r>
              <a:rPr lang="ru-RU" sz="2000" b="1" dirty="0" smtClean="0"/>
              <a:t>Ломоносов</a:t>
            </a:r>
            <a:r>
              <a:rPr lang="ru-RU" sz="2000" dirty="0" smtClean="0"/>
              <a:t> </a:t>
            </a:r>
            <a:r>
              <a:rPr lang="ru-RU" sz="2000" dirty="0" smtClean="0"/>
              <a:t>– город </a:t>
            </a:r>
            <a:r>
              <a:rPr lang="ru-RU" sz="2000" dirty="0" smtClean="0"/>
              <a:t>в Ленинградской области, центр Ломоносовского района, в 40 км к западу от Санкт-Петербурга. Расположен на южном берегу Финского </a:t>
            </a:r>
            <a:r>
              <a:rPr lang="ru-RU" sz="2000" dirty="0" smtClean="0"/>
              <a:t>залива.</a:t>
            </a:r>
            <a:endParaRPr lang="ru-RU" sz="2000" dirty="0" smtClean="0"/>
          </a:p>
          <a:p>
            <a:pPr indent="0" algn="just">
              <a:buNone/>
            </a:pPr>
            <a:r>
              <a:rPr lang="ru-RU" sz="2000" dirty="0" smtClean="0"/>
              <a:t>Возник в 1710 как слобода при строительстве усадьбы А. Д. Меншикова, назывался Ораниенбаум (позднее принадлежала царской семье) — один из наиболее значительных русских дворцово-парковых ансамблей XVIII в. (ныне музей-заповедник). </a:t>
            </a:r>
            <a:endParaRPr lang="ru-RU" sz="2000" dirty="0" smtClean="0"/>
          </a:p>
          <a:p>
            <a:pPr indent="0" algn="just">
              <a:buNone/>
            </a:pPr>
            <a:r>
              <a:rPr lang="ru-RU" sz="2000" dirty="0" smtClean="0"/>
              <a:t>С</a:t>
            </a:r>
            <a:r>
              <a:rPr lang="ru-RU" sz="2000" dirty="0" smtClean="0"/>
              <a:t> 1780 город Ораниенбаум. В 1864 связан железной дорогой с Санкт-Петербургом. В конце XIX — начале XX вв. центр подготовки кадров по стрелковому делу для русской армии; в Ораниенбаумской стрелковой школе (основана в 1882) работали оружейники С. И. Мосин, В. А. Дегтярев, Ф. В. Токарев и др. В 1948 переименован в честь М. В. Ломоносова, основавшего в 1753 неподалеку Усть-Рудицкую фабрику цветного мозаичного стекла (закрыта в 1768</a:t>
            </a:r>
            <a:r>
              <a:rPr lang="ru-RU" sz="2000" dirty="0" smtClean="0"/>
              <a:t>). </a:t>
            </a:r>
            <a:r>
              <a:rPr lang="ru-RU" sz="2000" dirty="0" smtClean="0"/>
              <a:t/>
            </a:r>
            <a:br>
              <a:rPr lang="ru-RU" sz="2000" dirty="0" smtClean="0"/>
            </a:br>
            <a:r>
              <a:rPr lang="ru-RU" sz="1800" i="1" dirty="0" smtClean="0">
                <a:solidFill>
                  <a:schemeClr val="tx1">
                    <a:lumMod val="75000"/>
                    <a:lumOff val="25000"/>
                  </a:schemeClr>
                </a:solidFill>
              </a:rPr>
              <a:t>Словарь «География России» под ред. А. П. Горкина, 1998 г</a:t>
            </a:r>
            <a:r>
              <a:rPr lang="ru-RU" sz="1800" i="1" dirty="0" smtClean="0">
                <a:solidFill>
                  <a:schemeClr val="tx1">
                    <a:lumMod val="75000"/>
                    <a:lumOff val="25000"/>
                  </a:schemeClr>
                </a:solidFill>
              </a:rPr>
              <a:t>.</a:t>
            </a:r>
            <a:endParaRPr lang="ru-RU" sz="2000" dirty="0" smtClean="0"/>
          </a:p>
          <a:p>
            <a:pPr indent="0" algn="just">
              <a:buNone/>
            </a:pPr>
            <a:endParaRPr lang="ru-RU" sz="20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Ломоносов</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0" y="1412776"/>
            <a:ext cx="5292080" cy="5328592"/>
          </a:xfrm>
        </p:spPr>
        <p:txBody>
          <a:bodyPr>
            <a:noAutofit/>
          </a:bodyPr>
          <a:lstStyle/>
          <a:p>
            <a:pPr indent="0" algn="just">
              <a:buNone/>
            </a:pPr>
            <a:r>
              <a:rPr lang="ru-RU" sz="2000" dirty="0" smtClean="0"/>
              <a:t>Основан в 1712 г. как загородный дворец А</a:t>
            </a:r>
            <a:r>
              <a:rPr lang="ru-RU" sz="2000" dirty="0" smtClean="0"/>
              <a:t>. Д. Меншикова</a:t>
            </a:r>
            <a:r>
              <a:rPr lang="ru-RU" sz="2000" dirty="0" smtClean="0"/>
              <a:t>. </a:t>
            </a:r>
            <a:r>
              <a:rPr lang="ru-RU" sz="2000" dirty="0" smtClean="0"/>
              <a:t>Немецкое </a:t>
            </a:r>
            <a:r>
              <a:rPr lang="ru-RU" sz="2000" dirty="0" smtClean="0"/>
              <a:t>название Ораниенбаум — «апельсиновое дерево» было заимствовано из топонимии Германии (</a:t>
            </a:r>
            <a:r>
              <a:rPr lang="ru-RU" sz="2000" dirty="0" smtClean="0"/>
              <a:t>княжество </a:t>
            </a:r>
            <a:r>
              <a:rPr lang="ru-RU" sz="2000" dirty="0" smtClean="0"/>
              <a:t>Анхальт) просто как «красивое» название в духе моды петровской эпохи; встречающееся в литературе указание на выращивание в оранжереях дворца апельсиновых деревьев появилось в результате перевода названия. В 1780 г. образован город Ораниенбаум. В 1948 г. переименован в Ломоносов в честь </a:t>
            </a:r>
            <a:r>
              <a:rPr lang="ru-RU" sz="2000" dirty="0" smtClean="0"/>
              <a:t>великого русского </a:t>
            </a:r>
            <a:r>
              <a:rPr lang="ru-RU" sz="2000" dirty="0" smtClean="0"/>
              <a:t>ученого и поэта </a:t>
            </a:r>
            <a:r>
              <a:rPr lang="ru-RU" sz="2000" dirty="0" smtClean="0"/>
              <a:t>М.В.Ломоносова.</a:t>
            </a:r>
          </a:p>
          <a:p>
            <a:pPr indent="0" algn="just">
              <a:buNone/>
            </a:pPr>
            <a:r>
              <a:rPr lang="ru-RU" sz="1800" i="1" dirty="0" smtClean="0">
                <a:solidFill>
                  <a:schemeClr val="tx1">
                    <a:lumMod val="75000"/>
                    <a:lumOff val="25000"/>
                  </a:schemeClr>
                </a:solidFill>
              </a:rPr>
              <a:t>«Географические названия мира: Топонимический словарь». Е. М. Поспелов, 2002 г.</a:t>
            </a:r>
          </a:p>
          <a:p>
            <a:pPr indent="0" algn="just">
              <a:buNone/>
            </a:pPr>
            <a:endParaRPr lang="ru-RU" sz="2000" dirty="0"/>
          </a:p>
        </p:txBody>
      </p:sp>
      <p:pic>
        <p:nvPicPr>
          <p:cNvPr id="4" name="Рисунок 3" descr="Ломоносов памятник.PNG"/>
          <p:cNvPicPr>
            <a:picLocks noChangeAspect="1"/>
          </p:cNvPicPr>
          <p:nvPr/>
        </p:nvPicPr>
        <p:blipFill>
          <a:blip r:embed="rId2" cstate="print"/>
          <a:stretch>
            <a:fillRect/>
          </a:stretch>
        </p:blipFill>
        <p:spPr>
          <a:xfrm>
            <a:off x="5724128" y="1484784"/>
            <a:ext cx="2799674" cy="4437112"/>
          </a:xfrm>
          <a:prstGeom prst="rect">
            <a:avLst/>
          </a:prstGeom>
        </p:spPr>
      </p:pic>
      <p:sp>
        <p:nvSpPr>
          <p:cNvPr id="5" name="TextBox 4"/>
          <p:cNvSpPr txBox="1"/>
          <p:nvPr/>
        </p:nvSpPr>
        <p:spPr>
          <a:xfrm>
            <a:off x="5436096" y="5949280"/>
            <a:ext cx="3924436" cy="307777"/>
          </a:xfrm>
          <a:prstGeom prst="rect">
            <a:avLst/>
          </a:prstGeom>
          <a:noFill/>
        </p:spPr>
        <p:txBody>
          <a:bodyPr wrap="square" rtlCol="0">
            <a:spAutoFit/>
          </a:bodyPr>
          <a:lstStyle/>
          <a:p>
            <a:r>
              <a:rPr lang="ru-RU" sz="1400" i="1" dirty="0" smtClean="0"/>
              <a:t>Памятник </a:t>
            </a:r>
            <a:r>
              <a:rPr lang="ru-RU" sz="1400" i="1" dirty="0" smtClean="0"/>
              <a:t>М. В. Ломоносову </a:t>
            </a:r>
            <a:r>
              <a:rPr lang="ru-RU" sz="1400" i="1" dirty="0" smtClean="0"/>
              <a:t>в </a:t>
            </a:r>
            <a:r>
              <a:rPr lang="ru-RU" sz="1400" i="1" dirty="0" smtClean="0"/>
              <a:t>г. </a:t>
            </a:r>
            <a:r>
              <a:rPr lang="ru-RU" sz="1400" i="1" dirty="0" smtClean="0"/>
              <a:t>Ломоносове</a:t>
            </a:r>
            <a:endParaRPr lang="ru-RU" sz="1400" i="1"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Михаил Васильевич Ломоносов</a:t>
            </a:r>
            <a:endParaRPr lang="ru-RU" b="1" dirty="0"/>
          </a:p>
        </p:txBody>
      </p:sp>
      <p:sp>
        <p:nvSpPr>
          <p:cNvPr id="3" name="Содержимое 2"/>
          <p:cNvSpPr>
            <a:spLocks noGrp="1"/>
          </p:cNvSpPr>
          <p:nvPr>
            <p:ph idx="1"/>
          </p:nvPr>
        </p:nvSpPr>
        <p:spPr>
          <a:xfrm>
            <a:off x="-180528" y="1268760"/>
            <a:ext cx="5832648" cy="5589240"/>
          </a:xfrm>
        </p:spPr>
        <p:txBody>
          <a:bodyPr>
            <a:noAutofit/>
          </a:bodyPr>
          <a:lstStyle/>
          <a:p>
            <a:pPr indent="0" algn="just">
              <a:lnSpc>
                <a:spcPts val="1600"/>
              </a:lnSpc>
              <a:buNone/>
            </a:pPr>
            <a:r>
              <a:rPr lang="ru-RU" sz="1800" b="1" dirty="0" smtClean="0"/>
              <a:t>Михаил Васильевич Ломоносов (</a:t>
            </a:r>
            <a:r>
              <a:rPr lang="ru-RU" sz="1800" b="1" dirty="0" smtClean="0"/>
              <a:t>19 ноября 1711 г</a:t>
            </a:r>
            <a:r>
              <a:rPr lang="ru-RU" sz="1800" b="1" dirty="0" smtClean="0"/>
              <a:t>. – </a:t>
            </a:r>
            <a:r>
              <a:rPr lang="ru-RU" sz="1800" b="1" dirty="0" smtClean="0"/>
              <a:t>15 апреля 1765 г</a:t>
            </a:r>
            <a:r>
              <a:rPr lang="ru-RU" sz="1800" b="1" dirty="0" smtClean="0"/>
              <a:t>.) </a:t>
            </a:r>
            <a:r>
              <a:rPr lang="ru-RU" sz="1800" dirty="0" smtClean="0"/>
              <a:t>– великий русский учёный. Проявил </a:t>
            </a:r>
            <a:r>
              <a:rPr lang="ru-RU" sz="1800" dirty="0" smtClean="0"/>
              <a:t>себя как </a:t>
            </a:r>
            <a:r>
              <a:rPr lang="ru-RU" sz="1800" dirty="0" smtClean="0"/>
              <a:t>энциклопедист,</a:t>
            </a:r>
            <a:r>
              <a:rPr lang="ru-RU" sz="1800" dirty="0" smtClean="0"/>
              <a:t> физик и химик: вошёл в </a:t>
            </a:r>
            <a:r>
              <a:rPr lang="ru-RU" sz="1800" dirty="0" smtClean="0"/>
              <a:t>историю </a:t>
            </a:r>
            <a:r>
              <a:rPr lang="ru-RU" sz="1800" dirty="0" smtClean="0"/>
              <a:t>как первый химик, </a:t>
            </a:r>
            <a:r>
              <a:rPr lang="ru-RU" sz="1800" dirty="0" smtClean="0"/>
              <a:t>давший</a:t>
            </a:r>
            <a:r>
              <a:rPr lang="ru-RU" sz="1800" dirty="0" smtClean="0"/>
              <a:t> физической химии </a:t>
            </a:r>
            <a:r>
              <a:rPr lang="ru-RU" sz="1800" dirty="0" smtClean="0"/>
              <a:t>определение, близкое </a:t>
            </a:r>
            <a:r>
              <a:rPr lang="ru-RU" sz="1800" dirty="0" smtClean="0"/>
              <a:t>к современному, и предначертал обширную программу физико-химических </a:t>
            </a:r>
            <a:r>
              <a:rPr lang="ru-RU" sz="1800" dirty="0" smtClean="0"/>
              <a:t>исследований; </a:t>
            </a:r>
            <a:r>
              <a:rPr lang="ru-RU" sz="1800" dirty="0" smtClean="0"/>
              <a:t>его молекулярно-кинетическая теория тепла во многом предвосхитила современное представление о строении материи и многие фундаментальные </a:t>
            </a:r>
            <a:r>
              <a:rPr lang="ru-RU" sz="1800" dirty="0" smtClean="0"/>
              <a:t>законы, </a:t>
            </a:r>
            <a:r>
              <a:rPr lang="ru-RU" sz="1800" dirty="0" smtClean="0"/>
              <a:t>в числе которых — одно из начал </a:t>
            </a:r>
            <a:r>
              <a:rPr lang="ru-RU" sz="1800" dirty="0" smtClean="0"/>
              <a:t>термодинамики.</a:t>
            </a:r>
            <a:endParaRPr lang="ru-RU" sz="1800" dirty="0" smtClean="0"/>
          </a:p>
          <a:p>
            <a:pPr indent="0" algn="just">
              <a:lnSpc>
                <a:spcPts val="1600"/>
              </a:lnSpc>
              <a:buNone/>
            </a:pPr>
            <a:r>
              <a:rPr lang="ru-RU" sz="1800" dirty="0" smtClean="0"/>
              <a:t>Основоположник научного мореплавания, науки о стекле. Астроном (открыл существование атмосферы у Венеры), приборостроитель, географ, металлург, геолог.</a:t>
            </a:r>
            <a:endParaRPr lang="ru-RU" sz="1800" dirty="0" smtClean="0"/>
          </a:p>
          <a:p>
            <a:pPr indent="0" algn="just">
              <a:lnSpc>
                <a:spcPts val="1600"/>
              </a:lnSpc>
              <a:buNone/>
            </a:pPr>
            <a:r>
              <a:rPr lang="ru-RU" sz="1800" dirty="0" smtClean="0"/>
              <a:t>Сыграл основополагающую роль в формировании </a:t>
            </a:r>
            <a:r>
              <a:rPr lang="ru-RU" sz="1800" dirty="0" smtClean="0"/>
              <a:t>русского литературного языка. Реформатор </a:t>
            </a:r>
            <a:r>
              <a:rPr lang="ru-RU" sz="1800" dirty="0" smtClean="0"/>
              <a:t>русского языка, определивший пути его дальнейшего развития в статусе языка национального</a:t>
            </a:r>
            <a:r>
              <a:rPr lang="ru-RU" sz="1800" dirty="0" smtClean="0"/>
              <a:t>. Автор первой русской научной грамматики, разработал торию «трёх штилей».</a:t>
            </a:r>
            <a:endParaRPr lang="ru-RU" sz="1800" dirty="0" smtClean="0"/>
          </a:p>
          <a:p>
            <a:pPr indent="0" algn="just">
              <a:lnSpc>
                <a:spcPts val="1600"/>
              </a:lnSpc>
              <a:buNone/>
            </a:pPr>
            <a:r>
              <a:rPr lang="ru-RU" sz="1800" dirty="0" smtClean="0"/>
              <a:t>Художник</a:t>
            </a:r>
            <a:r>
              <a:rPr lang="ru-RU" sz="1800" dirty="0" smtClean="0"/>
              <a:t>, генеалог, историограф; поборник развития отечественных наук, экономики, </a:t>
            </a:r>
            <a:r>
              <a:rPr lang="ru-RU" sz="1800" dirty="0" smtClean="0"/>
              <a:t>образования</a:t>
            </a:r>
            <a:r>
              <a:rPr lang="ru-RU" sz="1800" dirty="0" smtClean="0"/>
              <a:t> </a:t>
            </a:r>
            <a:r>
              <a:rPr lang="ru-RU" sz="1800" dirty="0" smtClean="0"/>
              <a:t>(разработал </a:t>
            </a:r>
            <a:r>
              <a:rPr lang="ru-RU" sz="1800" dirty="0" smtClean="0"/>
              <a:t>проект Московского университета, впоследствии названного в его честь</a:t>
            </a:r>
            <a:r>
              <a:rPr lang="ru-RU" sz="1800" dirty="0" smtClean="0"/>
              <a:t>).</a:t>
            </a:r>
            <a:endParaRPr lang="ru-RU" sz="1800" dirty="0"/>
          </a:p>
        </p:txBody>
      </p:sp>
      <p:pic>
        <p:nvPicPr>
          <p:cNvPr id="4" name="Рисунок 3" descr="Михаил Васильевич Ломоносов.jpg"/>
          <p:cNvPicPr>
            <a:picLocks noChangeAspect="1"/>
          </p:cNvPicPr>
          <p:nvPr/>
        </p:nvPicPr>
        <p:blipFill>
          <a:blip r:embed="rId2" cstate="print"/>
          <a:stretch>
            <a:fillRect/>
          </a:stretch>
        </p:blipFill>
        <p:spPr>
          <a:xfrm>
            <a:off x="5724128" y="1340768"/>
            <a:ext cx="3324461" cy="4536504"/>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Макаров</a:t>
            </a:r>
            <a:endParaRPr lang="ru-RU" b="1" dirty="0"/>
          </a:p>
        </p:txBody>
      </p:sp>
      <p:pic>
        <p:nvPicPr>
          <p:cNvPr id="4" name="Содержимое 3" descr="Макаров город.jpg"/>
          <p:cNvPicPr>
            <a:picLocks noGrp="1" noChangeAspect="1"/>
          </p:cNvPicPr>
          <p:nvPr>
            <p:ph idx="1"/>
          </p:nvPr>
        </p:nvPicPr>
        <p:blipFill>
          <a:blip r:embed="rId2" cstate="print"/>
          <a:stretch>
            <a:fillRect/>
          </a:stretch>
        </p:blipFill>
        <p:spPr>
          <a:xfrm>
            <a:off x="1215140" y="1412776"/>
            <a:ext cx="6713720" cy="5035290"/>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Макаров</a:t>
            </a:r>
            <a:endParaRPr lang="ru-RU" b="1" dirty="0"/>
          </a:p>
        </p:txBody>
      </p:sp>
      <p:sp>
        <p:nvSpPr>
          <p:cNvPr id="3" name="Содержимое 2"/>
          <p:cNvSpPr>
            <a:spLocks noGrp="1"/>
          </p:cNvSpPr>
          <p:nvPr>
            <p:ph idx="1"/>
          </p:nvPr>
        </p:nvSpPr>
        <p:spPr/>
        <p:txBody>
          <a:bodyPr>
            <a:normAutofit/>
          </a:bodyPr>
          <a:lstStyle/>
          <a:p>
            <a:pPr indent="0" algn="just">
              <a:buNone/>
            </a:pPr>
            <a:r>
              <a:rPr lang="ru-RU" sz="2000" b="1" dirty="0" smtClean="0"/>
              <a:t>Макаров</a:t>
            </a:r>
            <a:r>
              <a:rPr lang="ru-RU" sz="2000" dirty="0" smtClean="0"/>
              <a:t> </a:t>
            </a:r>
            <a:r>
              <a:rPr lang="ru-RU" sz="2000" dirty="0" smtClean="0"/>
              <a:t>– город </a:t>
            </a:r>
            <a:r>
              <a:rPr lang="ru-RU" sz="2000" dirty="0" smtClean="0"/>
              <a:t>в Сахалинской области, центр Макаровского района, в 235 км к северу от Южно-Сахалинска. Расположен на восточном побережье </a:t>
            </a:r>
            <a:r>
              <a:rPr lang="ru-RU" sz="2000" dirty="0" smtClean="0"/>
              <a:t>острова Сахалин, </a:t>
            </a:r>
            <a:r>
              <a:rPr lang="ru-RU" sz="2000" dirty="0" smtClean="0"/>
              <a:t>на берегу залива Терпения Охотского моря. </a:t>
            </a:r>
          </a:p>
          <a:p>
            <a:pPr indent="0" algn="just">
              <a:buNone/>
            </a:pPr>
            <a:r>
              <a:rPr lang="ru-RU" sz="2000" dirty="0" smtClean="0"/>
              <a:t>Основан в 1892 как село Селютора. В 1905—1945 в составе Японии. В 1945 возвращён России. До 1946 назывался Сиритору; город </a:t>
            </a:r>
            <a:r>
              <a:rPr lang="ru-RU" sz="2000" dirty="0" smtClean="0"/>
              <a:t>Макаров</a:t>
            </a:r>
            <a:r>
              <a:rPr lang="ru-RU" sz="2000" dirty="0" smtClean="0"/>
              <a:t> с 1946, назван в честь русского флотоводца и океанографа адмирала С. О. Макарова</a:t>
            </a:r>
            <a:r>
              <a:rPr lang="ru-RU" sz="2000" dirty="0" smtClean="0"/>
              <a:t>.</a:t>
            </a:r>
          </a:p>
          <a:p>
            <a:pPr indent="0" algn="just">
              <a:buNone/>
            </a:pPr>
            <a:r>
              <a:rPr lang="ru-RU" sz="1800" i="1" dirty="0" smtClean="0">
                <a:solidFill>
                  <a:schemeClr val="tx1">
                    <a:lumMod val="75000"/>
                    <a:lumOff val="25000"/>
                  </a:schemeClr>
                </a:solidFill>
              </a:rPr>
              <a:t>Словарь «География России» под ред. А. П. Горкина, 1998 г</a:t>
            </a:r>
            <a:r>
              <a:rPr lang="ru-RU" sz="1800" i="1" dirty="0" smtClean="0">
                <a:solidFill>
                  <a:schemeClr val="tx1">
                    <a:lumMod val="75000"/>
                    <a:lumOff val="25000"/>
                  </a:schemeClr>
                </a:solidFill>
              </a:rPr>
              <a:t>.</a:t>
            </a:r>
          </a:p>
          <a:p>
            <a:pPr indent="0" algn="just">
              <a:buNone/>
            </a:pPr>
            <a:r>
              <a:rPr lang="ru-RU" sz="1800" dirty="0" smtClean="0"/>
              <a:t> </a:t>
            </a:r>
            <a:r>
              <a:rPr lang="ru-RU" dirty="0" smtClean="0"/>
              <a:t/>
            </a:r>
            <a:br>
              <a:rPr lang="ru-RU" dirty="0" smtClean="0"/>
            </a:br>
            <a:endParaRPr lang="ru-RU" dirty="0" smtClean="0"/>
          </a:p>
          <a:p>
            <a:pPr>
              <a:buNone/>
            </a:pPr>
            <a:endParaRPr lang="ru-RU"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Макаров</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0" y="1484784"/>
            <a:ext cx="5004048" cy="4641379"/>
          </a:xfrm>
        </p:spPr>
        <p:txBody>
          <a:bodyPr>
            <a:normAutofit/>
          </a:bodyPr>
          <a:lstStyle/>
          <a:p>
            <a:pPr indent="0" algn="just">
              <a:buNone/>
            </a:pPr>
            <a:r>
              <a:rPr lang="ru-RU" sz="2000" dirty="0" smtClean="0"/>
              <a:t>Основан как село Селютора</a:t>
            </a:r>
            <a:r>
              <a:rPr lang="ru-RU" sz="2000" dirty="0" smtClean="0"/>
              <a:t> что в переводе с айнского обозначало «сухая деревня</a:t>
            </a:r>
            <a:r>
              <a:rPr lang="ru-RU" sz="2000" dirty="0" smtClean="0"/>
              <a:t>», «</a:t>
            </a:r>
            <a:r>
              <a:rPr lang="ru-RU" sz="2000" dirty="0" smtClean="0"/>
              <a:t>деревня</a:t>
            </a:r>
            <a:r>
              <a:rPr lang="ru-RU" sz="2000" dirty="0" smtClean="0"/>
              <a:t> на суше» </a:t>
            </a:r>
            <a:r>
              <a:rPr lang="ru-RU" sz="2000" dirty="0" smtClean="0"/>
              <a:t>(«селю» — сухая, «тора» - </a:t>
            </a:r>
            <a:r>
              <a:rPr lang="ru-RU" sz="2000" dirty="0" smtClean="0"/>
              <a:t>деревня). </a:t>
            </a:r>
          </a:p>
          <a:p>
            <a:pPr indent="0" algn="just">
              <a:buNone/>
            </a:pPr>
            <a:r>
              <a:rPr lang="ru-RU" sz="2000" dirty="0" smtClean="0"/>
              <a:t>Название Сиритору происходит от айнских слов «shiri» –  </a:t>
            </a:r>
            <a:r>
              <a:rPr lang="ru-RU" sz="2000" dirty="0" smtClean="0"/>
              <a:t>«хороший, большой», </a:t>
            </a:r>
            <a:r>
              <a:rPr lang="ru-RU" sz="2000" dirty="0" smtClean="0"/>
              <a:t>«turu» –  </a:t>
            </a:r>
            <a:r>
              <a:rPr lang="ru-RU" sz="2000" dirty="0" smtClean="0"/>
              <a:t>«земля</a:t>
            </a:r>
            <a:r>
              <a:rPr lang="ru-RU" sz="2000" dirty="0" smtClean="0"/>
              <a:t>».</a:t>
            </a:r>
          </a:p>
          <a:p>
            <a:pPr indent="0" algn="just">
              <a:buNone/>
            </a:pPr>
            <a:r>
              <a:rPr lang="ru-RU" sz="2000" dirty="0" smtClean="0"/>
              <a:t>С 1946 года – город Макаров, названный в честь </a:t>
            </a:r>
            <a:r>
              <a:rPr lang="ru-RU" sz="2000" dirty="0" smtClean="0"/>
              <a:t>русского флотоводца и </a:t>
            </a:r>
            <a:r>
              <a:rPr lang="ru-RU" sz="2000" dirty="0" smtClean="0"/>
              <a:t>океанографа С</a:t>
            </a:r>
            <a:r>
              <a:rPr lang="ru-RU" sz="2000" dirty="0" smtClean="0"/>
              <a:t>. О. Макарова.</a:t>
            </a:r>
            <a:endParaRPr lang="ru-RU" sz="2000" dirty="0"/>
          </a:p>
        </p:txBody>
      </p:sp>
      <p:pic>
        <p:nvPicPr>
          <p:cNvPr id="4" name="Рисунок 3" descr="Макаров памятник.jpg"/>
          <p:cNvPicPr>
            <a:picLocks noChangeAspect="1"/>
          </p:cNvPicPr>
          <p:nvPr/>
        </p:nvPicPr>
        <p:blipFill>
          <a:blip r:embed="rId2" cstate="print"/>
          <a:srcRect t="2717" b="7633"/>
          <a:stretch>
            <a:fillRect/>
          </a:stretch>
        </p:blipFill>
        <p:spPr>
          <a:xfrm>
            <a:off x="5292080" y="1412776"/>
            <a:ext cx="3534139" cy="4752528"/>
          </a:xfrm>
          <a:prstGeom prst="rect">
            <a:avLst/>
          </a:prstGeom>
        </p:spPr>
      </p:pic>
      <p:sp>
        <p:nvSpPr>
          <p:cNvPr id="5" name="TextBox 4"/>
          <p:cNvSpPr txBox="1"/>
          <p:nvPr/>
        </p:nvSpPr>
        <p:spPr>
          <a:xfrm>
            <a:off x="5219564" y="6165304"/>
            <a:ext cx="3924436" cy="307777"/>
          </a:xfrm>
          <a:prstGeom prst="rect">
            <a:avLst/>
          </a:prstGeom>
          <a:noFill/>
        </p:spPr>
        <p:txBody>
          <a:bodyPr wrap="square" rtlCol="0">
            <a:spAutoFit/>
          </a:bodyPr>
          <a:lstStyle/>
          <a:p>
            <a:r>
              <a:rPr lang="ru-RU" sz="1400" i="1" dirty="0" smtClean="0"/>
              <a:t>Памятник </a:t>
            </a:r>
            <a:r>
              <a:rPr lang="ru-RU" sz="1400" i="1" dirty="0" smtClean="0"/>
              <a:t>С. О. Макарову </a:t>
            </a:r>
            <a:r>
              <a:rPr lang="ru-RU" sz="1400" i="1" dirty="0" smtClean="0"/>
              <a:t>в </a:t>
            </a:r>
            <a:r>
              <a:rPr lang="ru-RU" sz="1400" i="1" dirty="0" smtClean="0"/>
              <a:t>г. </a:t>
            </a:r>
            <a:r>
              <a:rPr lang="ru-RU" sz="1400" i="1" dirty="0" smtClean="0"/>
              <a:t>Макарове</a:t>
            </a:r>
            <a:endParaRPr lang="ru-RU" sz="1400" i="1"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lstStyle/>
          <a:p>
            <a:r>
              <a:rPr lang="ru-RU" b="1" dirty="0" smtClean="0"/>
              <a:t>Степан Осипович Макаров</a:t>
            </a:r>
            <a:endParaRPr lang="ru-RU" b="1" dirty="0"/>
          </a:p>
        </p:txBody>
      </p:sp>
      <p:sp>
        <p:nvSpPr>
          <p:cNvPr id="3" name="Содержимое 2"/>
          <p:cNvSpPr>
            <a:spLocks noGrp="1"/>
          </p:cNvSpPr>
          <p:nvPr>
            <p:ph idx="1"/>
          </p:nvPr>
        </p:nvSpPr>
        <p:spPr>
          <a:xfrm>
            <a:off x="0" y="1196752"/>
            <a:ext cx="5652120" cy="5544616"/>
          </a:xfrm>
        </p:spPr>
        <p:txBody>
          <a:bodyPr>
            <a:noAutofit/>
          </a:bodyPr>
          <a:lstStyle/>
          <a:p>
            <a:pPr indent="0" algn="just">
              <a:lnSpc>
                <a:spcPts val="1700"/>
              </a:lnSpc>
              <a:buNone/>
            </a:pPr>
            <a:r>
              <a:rPr lang="ru-RU" sz="1800" b="1" dirty="0" smtClean="0"/>
              <a:t>Степан Осипович Макаров (</a:t>
            </a:r>
            <a:r>
              <a:rPr lang="ru-RU" sz="1800" b="1" dirty="0" smtClean="0"/>
              <a:t>8 января 1849 г</a:t>
            </a:r>
            <a:r>
              <a:rPr lang="ru-RU" sz="1800" b="1" dirty="0" smtClean="0"/>
              <a:t>. – </a:t>
            </a:r>
            <a:r>
              <a:rPr lang="ru-RU" sz="1800" b="1" dirty="0" smtClean="0"/>
              <a:t>31 марта 1904 г</a:t>
            </a:r>
            <a:r>
              <a:rPr lang="ru-RU" sz="1800" b="1" dirty="0" smtClean="0"/>
              <a:t>.) </a:t>
            </a:r>
            <a:r>
              <a:rPr lang="ru-RU" sz="1800" dirty="0" smtClean="0"/>
              <a:t>– </a:t>
            </a:r>
            <a:r>
              <a:rPr lang="ru-RU" sz="1800" dirty="0" smtClean="0"/>
              <a:t>Русский военно-морской деятель, герой Русско-японской войны, океанограф, полярный исследователь, кораблестроитель, вице-адмирал. Изобретатель минного транспорта, разработчик теории непотопляемости, пионер использования ледоколов. В 1895 году разработал русскую семафорную азбуку. </a:t>
            </a:r>
            <a:endParaRPr lang="ru-RU" sz="1800" dirty="0" smtClean="0"/>
          </a:p>
          <a:p>
            <a:pPr indent="0" algn="just">
              <a:lnSpc>
                <a:spcPts val="1700"/>
              </a:lnSpc>
              <a:buNone/>
            </a:pPr>
            <a:r>
              <a:rPr lang="ru-RU" sz="1800" dirty="0" smtClean="0"/>
              <a:t>В 1896 г. командовал эскадрой Балтийского флота. В 1897 г. предложил проект и построил судно для исследований в Арктике — ледокол «Ермак», на котором совершил два похода по морям </a:t>
            </a:r>
            <a:r>
              <a:rPr lang="ru-RU" sz="1800" dirty="0" smtClean="0"/>
              <a:t>Северного </a:t>
            </a:r>
            <a:r>
              <a:rPr lang="ru-RU" sz="1800" dirty="0" smtClean="0"/>
              <a:t>Ледовитого </a:t>
            </a:r>
            <a:r>
              <a:rPr lang="ru-RU" sz="1800" dirty="0" smtClean="0"/>
              <a:t>океана. </a:t>
            </a:r>
            <a:r>
              <a:rPr lang="ru-RU" sz="1800" dirty="0" smtClean="0"/>
              <a:t>С 1899 г. — главный командир Кронштадтского порта и военный губернатор Кронштадта. </a:t>
            </a:r>
            <a:r>
              <a:rPr lang="ru-RU" sz="1800" dirty="0" smtClean="0"/>
              <a:t>В 1904 </a:t>
            </a:r>
            <a:r>
              <a:rPr lang="ru-RU" sz="1800" dirty="0" smtClean="0"/>
              <a:t>г. назначен командующим Тихоокеанской эскадрой. Участвовал в организации обороны Порт-Артура. Погиб вместе со штабом на броненосце «Петропавловск», подорвавшись на японской мине. Внес большой вклад в улучшение русской морской артиллерии; в обучение и воспитание личного состава флота в мирное время; разработал тактику броненосного флота; исследовал проблемы непотопляемости и живучести кораблей. Автор более 50 научных работ по различным отраслям военно-морского дела.</a:t>
            </a:r>
            <a:endParaRPr lang="ru-RU" sz="1800" dirty="0"/>
          </a:p>
        </p:txBody>
      </p:sp>
      <p:pic>
        <p:nvPicPr>
          <p:cNvPr id="4" name="Рисунок 3" descr="Макаров Степан.jpg"/>
          <p:cNvPicPr>
            <a:picLocks noChangeAspect="1"/>
          </p:cNvPicPr>
          <p:nvPr/>
        </p:nvPicPr>
        <p:blipFill>
          <a:blip r:embed="rId2" cstate="print"/>
          <a:srcRect l="9859" r="3556"/>
          <a:stretch>
            <a:fillRect/>
          </a:stretch>
        </p:blipFill>
        <p:spPr>
          <a:xfrm>
            <a:off x="5724128" y="1196753"/>
            <a:ext cx="3312367" cy="432048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Мариинск</a:t>
            </a:r>
            <a:endParaRPr lang="ru-RU" b="1" dirty="0"/>
          </a:p>
        </p:txBody>
      </p:sp>
      <p:pic>
        <p:nvPicPr>
          <p:cNvPr id="4" name="Содержимое 3" descr="Мариинск город.PNG"/>
          <p:cNvPicPr>
            <a:picLocks noGrp="1" noChangeAspect="1"/>
          </p:cNvPicPr>
          <p:nvPr>
            <p:ph idx="1"/>
          </p:nvPr>
        </p:nvPicPr>
        <p:blipFill>
          <a:blip r:embed="rId2" cstate="print"/>
          <a:stretch>
            <a:fillRect/>
          </a:stretch>
        </p:blipFill>
        <p:spPr>
          <a:xfrm>
            <a:off x="704432" y="1412776"/>
            <a:ext cx="7735137" cy="4918820"/>
          </a:xfr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Мариинск</a:t>
            </a:r>
            <a:endParaRPr lang="ru-RU" b="1" dirty="0"/>
          </a:p>
        </p:txBody>
      </p:sp>
      <p:sp>
        <p:nvSpPr>
          <p:cNvPr id="3" name="Содержимое 2"/>
          <p:cNvSpPr>
            <a:spLocks noGrp="1"/>
          </p:cNvSpPr>
          <p:nvPr>
            <p:ph idx="1"/>
          </p:nvPr>
        </p:nvSpPr>
        <p:spPr/>
        <p:txBody>
          <a:bodyPr>
            <a:normAutofit/>
          </a:bodyPr>
          <a:lstStyle/>
          <a:p>
            <a:pPr indent="0" algn="just">
              <a:buNone/>
            </a:pPr>
            <a:r>
              <a:rPr lang="ru-RU" sz="2400" b="1" dirty="0" smtClean="0"/>
              <a:t>Мариинск</a:t>
            </a:r>
            <a:r>
              <a:rPr lang="ru-RU" sz="2400" dirty="0" smtClean="0"/>
              <a:t> </a:t>
            </a:r>
            <a:r>
              <a:rPr lang="ru-RU" sz="2400" dirty="0" smtClean="0"/>
              <a:t>– город </a:t>
            </a:r>
            <a:r>
              <a:rPr lang="ru-RU" sz="2400" dirty="0" smtClean="0"/>
              <a:t>в Кемеровской области, центр Мариинского района, в 178 км к северо-востоку </a:t>
            </a:r>
            <a:r>
              <a:rPr lang="ru-RU" sz="2400" dirty="0" smtClean="0"/>
              <a:t>от Кемерово. </a:t>
            </a:r>
            <a:r>
              <a:rPr lang="ru-RU" sz="2400" dirty="0" smtClean="0"/>
              <a:t>Расположен на левом берегу </a:t>
            </a:r>
            <a:r>
              <a:rPr lang="ru-RU" sz="2400" dirty="0" smtClean="0"/>
              <a:t>реки Кия (бассейн </a:t>
            </a:r>
            <a:r>
              <a:rPr lang="ru-RU" sz="2400" dirty="0" smtClean="0"/>
              <a:t>Оби), у пересечения её Транссибирской железнодорожной магистралью. </a:t>
            </a:r>
          </a:p>
          <a:p>
            <a:pPr indent="0" algn="just">
              <a:buNone/>
            </a:pPr>
            <a:r>
              <a:rPr lang="ru-RU" sz="2400" dirty="0" smtClean="0"/>
              <a:t>Основан в 1698 как село Кийское; город с 1856, в 1857 переименован </a:t>
            </a:r>
            <a:r>
              <a:rPr lang="ru-RU" sz="2400" dirty="0" smtClean="0"/>
              <a:t>в Мариинск</a:t>
            </a:r>
            <a:r>
              <a:rPr lang="ru-RU" sz="2400" dirty="0" smtClean="0"/>
              <a:t> Находился на главном почтовом Московско-Иркутском тракте. </a:t>
            </a:r>
            <a:endParaRPr lang="ru-RU" sz="2400" dirty="0" smtClean="0"/>
          </a:p>
          <a:p>
            <a:pPr indent="0" algn="just">
              <a:buNone/>
            </a:pPr>
            <a:r>
              <a:rPr lang="ru-RU" sz="2000" i="1" dirty="0" smtClean="0">
                <a:solidFill>
                  <a:schemeClr val="tx1">
                    <a:lumMod val="75000"/>
                    <a:lumOff val="25000"/>
                  </a:schemeClr>
                </a:solidFill>
              </a:rPr>
              <a:t>Словарь «География России» под ред. А. П. Горкина, 1998 г</a:t>
            </a:r>
            <a:r>
              <a:rPr lang="ru-RU" sz="2000" i="1" dirty="0" smtClean="0">
                <a:solidFill>
                  <a:schemeClr val="tx1">
                    <a:lumMod val="75000"/>
                    <a:lumOff val="25000"/>
                  </a:schemeClr>
                </a:solidFill>
              </a:rPr>
              <a:t>.</a:t>
            </a:r>
            <a:endParaRPr lang="ru-RU" sz="2000" i="1" dirty="0" smtClean="0">
              <a:solidFill>
                <a:schemeClr val="tx1">
                  <a:lumMod val="75000"/>
                  <a:lumOff val="25000"/>
                </a:schemeClr>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Мариинск</a:t>
            </a:r>
            <a:r>
              <a:rPr lang="ru-RU" dirty="0" smtClean="0"/>
              <a:t/>
            </a:r>
            <a:br>
              <a:rPr lang="ru-RU"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107504" y="1556792"/>
            <a:ext cx="4176464" cy="5040560"/>
          </a:xfrm>
        </p:spPr>
        <p:txBody>
          <a:bodyPr>
            <a:normAutofit/>
          </a:bodyPr>
          <a:lstStyle/>
          <a:p>
            <a:pPr indent="0" algn="just">
              <a:lnSpc>
                <a:spcPts val="2000"/>
              </a:lnSpc>
              <a:buNone/>
            </a:pPr>
            <a:r>
              <a:rPr lang="ru-RU" sz="2000" dirty="0" smtClean="0"/>
              <a:t>Возник в XVIII в. как с. Кийское; название по расположению на </a:t>
            </a:r>
            <a:r>
              <a:rPr lang="ru-RU" sz="2000" dirty="0" smtClean="0"/>
              <a:t>реке Кия. </a:t>
            </a:r>
            <a:r>
              <a:rPr lang="ru-RU" sz="2000" dirty="0" smtClean="0"/>
              <a:t>Гидроним из </a:t>
            </a:r>
            <a:r>
              <a:rPr lang="ru-RU" sz="2000" dirty="0" smtClean="0"/>
              <a:t>тюркского, «кия» –  </a:t>
            </a:r>
            <a:r>
              <a:rPr lang="ru-RU" sz="2000" dirty="0" smtClean="0"/>
              <a:t>«крутой косогор, каменистый склон, обрыв». В 1856 г. село преобразовано в </a:t>
            </a:r>
            <a:r>
              <a:rPr lang="ru-RU" sz="2000" dirty="0" smtClean="0"/>
              <a:t>город </a:t>
            </a:r>
            <a:r>
              <a:rPr lang="ru-RU" sz="2000" dirty="0" smtClean="0"/>
              <a:t>Кийск. В 1857 г. он переименован в Мариинск в честь жены Александра II императрицы Марии </a:t>
            </a:r>
            <a:r>
              <a:rPr lang="ru-RU" sz="2000" dirty="0" smtClean="0"/>
              <a:t>Александровны.</a:t>
            </a:r>
          </a:p>
          <a:p>
            <a:pPr indent="0" algn="just">
              <a:buNone/>
            </a:pPr>
            <a:r>
              <a:rPr lang="ru-RU" sz="1800" i="1" dirty="0" smtClean="0">
                <a:solidFill>
                  <a:schemeClr val="tx1">
                    <a:lumMod val="75000"/>
                    <a:lumOff val="25000"/>
                  </a:schemeClr>
                </a:solidFill>
              </a:rPr>
              <a:t>«Географические названия мира: Топонимический словарь». Е. М. Поспелов, 2002 г.</a:t>
            </a:r>
          </a:p>
          <a:p>
            <a:pPr indent="0" algn="just">
              <a:buNone/>
            </a:pPr>
            <a:endParaRPr lang="ru-RU" sz="2000" dirty="0"/>
          </a:p>
        </p:txBody>
      </p:sp>
      <p:pic>
        <p:nvPicPr>
          <p:cNvPr id="4" name="Рисунок 3" descr="Мариинск памятник.jpg"/>
          <p:cNvPicPr>
            <a:picLocks noChangeAspect="1"/>
          </p:cNvPicPr>
          <p:nvPr/>
        </p:nvPicPr>
        <p:blipFill>
          <a:blip r:embed="rId2" cstate="print"/>
          <a:srcRect l="5323" r="10846"/>
          <a:stretch>
            <a:fillRect/>
          </a:stretch>
        </p:blipFill>
        <p:spPr>
          <a:xfrm>
            <a:off x="4427984" y="1556792"/>
            <a:ext cx="4536504" cy="4058580"/>
          </a:xfrm>
          <a:prstGeom prst="rect">
            <a:avLst/>
          </a:prstGeom>
        </p:spPr>
      </p:pic>
      <p:sp>
        <p:nvSpPr>
          <p:cNvPr id="5" name="TextBox 4"/>
          <p:cNvSpPr txBox="1"/>
          <p:nvPr/>
        </p:nvSpPr>
        <p:spPr>
          <a:xfrm>
            <a:off x="4572000" y="5661248"/>
            <a:ext cx="4211960" cy="307777"/>
          </a:xfrm>
          <a:prstGeom prst="rect">
            <a:avLst/>
          </a:prstGeom>
          <a:noFill/>
        </p:spPr>
        <p:txBody>
          <a:bodyPr wrap="square" rtlCol="0">
            <a:spAutoFit/>
          </a:bodyPr>
          <a:lstStyle/>
          <a:p>
            <a:r>
              <a:rPr lang="ru-RU" sz="1400" i="1" dirty="0" smtClean="0"/>
              <a:t>Памятник </a:t>
            </a:r>
            <a:r>
              <a:rPr lang="ru-RU" sz="1400" i="1" dirty="0" smtClean="0"/>
              <a:t>Марии Александровне </a:t>
            </a:r>
            <a:r>
              <a:rPr lang="ru-RU" sz="1400" i="1" dirty="0" smtClean="0"/>
              <a:t>в </a:t>
            </a:r>
            <a:r>
              <a:rPr lang="ru-RU" sz="1400" i="1" dirty="0" smtClean="0"/>
              <a:t>г. </a:t>
            </a:r>
            <a:r>
              <a:rPr lang="ru-RU" sz="1400" i="1" dirty="0" smtClean="0"/>
              <a:t>Мариинске</a:t>
            </a:r>
            <a:endParaRPr lang="ru-RU" sz="1400" i="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38138"/>
          </a:xfrm>
        </p:spPr>
        <p:txBody>
          <a:bodyPr>
            <a:normAutofit fontScale="90000"/>
          </a:bodyPr>
          <a:lstStyle/>
          <a:p>
            <a:r>
              <a:rPr lang="ru-RU" b="1" dirty="0" smtClean="0"/>
              <a:t>Белинский</a:t>
            </a:r>
            <a:br>
              <a:rPr lang="ru-RU" b="1" dirty="0" smtClean="0"/>
            </a:br>
            <a:r>
              <a:rPr lang="ru-RU" sz="2800" dirty="0" smtClean="0"/>
              <a:t>Этимологическая справка</a:t>
            </a:r>
            <a:endParaRPr lang="ru-RU" dirty="0"/>
          </a:p>
        </p:txBody>
      </p:sp>
      <p:sp>
        <p:nvSpPr>
          <p:cNvPr id="3" name="Содержимое 2"/>
          <p:cNvSpPr>
            <a:spLocks noGrp="1"/>
          </p:cNvSpPr>
          <p:nvPr>
            <p:ph idx="1"/>
          </p:nvPr>
        </p:nvSpPr>
        <p:spPr>
          <a:xfrm>
            <a:off x="457200" y="1600200"/>
            <a:ext cx="3826768" cy="4525963"/>
          </a:xfrm>
        </p:spPr>
        <p:txBody>
          <a:bodyPr>
            <a:normAutofit/>
          </a:bodyPr>
          <a:lstStyle/>
          <a:p>
            <a:pPr indent="0" algn="just">
              <a:buNone/>
            </a:pPr>
            <a:r>
              <a:rPr lang="ru-RU" sz="2000" dirty="0" smtClean="0"/>
              <a:t>Город Белинский назван в честь русского литературного критика Виссариона Григорьевича Белинского.</a:t>
            </a:r>
          </a:p>
          <a:p>
            <a:pPr indent="0" algn="just">
              <a:buNone/>
            </a:pPr>
            <a:r>
              <a:rPr lang="ru-RU" sz="2000" dirty="0" smtClean="0"/>
              <a:t>Прежнее название, Чембар, дано по названиям рек Большой и Малый Чембар.</a:t>
            </a:r>
            <a:endParaRPr lang="ru-RU" sz="2000" dirty="0"/>
          </a:p>
        </p:txBody>
      </p:sp>
      <p:pic>
        <p:nvPicPr>
          <p:cNvPr id="4" name="Рисунок 3" descr="Белинский.jpg"/>
          <p:cNvPicPr>
            <a:picLocks noChangeAspect="1"/>
          </p:cNvPicPr>
          <p:nvPr/>
        </p:nvPicPr>
        <p:blipFill>
          <a:blip r:embed="rId2" cstate="print"/>
          <a:srcRect t="4478" b="4478"/>
          <a:stretch>
            <a:fillRect/>
          </a:stretch>
        </p:blipFill>
        <p:spPr>
          <a:xfrm>
            <a:off x="4932040" y="1673077"/>
            <a:ext cx="3764159" cy="4564235"/>
          </a:xfrm>
          <a:prstGeom prst="rect">
            <a:avLst/>
          </a:prstGeom>
        </p:spPr>
      </p:pic>
      <p:sp>
        <p:nvSpPr>
          <p:cNvPr id="5" name="TextBox 4"/>
          <p:cNvSpPr txBox="1"/>
          <p:nvPr/>
        </p:nvSpPr>
        <p:spPr>
          <a:xfrm>
            <a:off x="5004048" y="6237312"/>
            <a:ext cx="3672408" cy="307777"/>
          </a:xfrm>
          <a:prstGeom prst="rect">
            <a:avLst/>
          </a:prstGeom>
          <a:noFill/>
        </p:spPr>
        <p:txBody>
          <a:bodyPr wrap="square" rtlCol="0">
            <a:spAutoFit/>
          </a:bodyPr>
          <a:lstStyle/>
          <a:p>
            <a:r>
              <a:rPr lang="ru-RU" sz="1400" i="1" dirty="0" smtClean="0"/>
              <a:t>Памятник В. Г. Белинскому в г. Белинском</a:t>
            </a:r>
            <a:endParaRPr lang="ru-RU" sz="1400" i="1"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217024" cy="1143000"/>
          </a:xfrm>
        </p:spPr>
        <p:txBody>
          <a:bodyPr>
            <a:noAutofit/>
          </a:bodyPr>
          <a:lstStyle/>
          <a:p>
            <a:r>
              <a:rPr lang="ru-RU" sz="4000" b="1" dirty="0" smtClean="0"/>
              <a:t>Императрица Мария Александровна</a:t>
            </a:r>
            <a:endParaRPr lang="ru-RU" sz="4000" b="1" dirty="0"/>
          </a:p>
        </p:txBody>
      </p:sp>
      <p:sp>
        <p:nvSpPr>
          <p:cNvPr id="3" name="Содержимое 2"/>
          <p:cNvSpPr>
            <a:spLocks noGrp="1"/>
          </p:cNvSpPr>
          <p:nvPr>
            <p:ph idx="1"/>
          </p:nvPr>
        </p:nvSpPr>
        <p:spPr>
          <a:xfrm>
            <a:off x="179512" y="1196752"/>
            <a:ext cx="4824536" cy="4929411"/>
          </a:xfrm>
        </p:spPr>
        <p:txBody>
          <a:bodyPr>
            <a:normAutofit/>
          </a:bodyPr>
          <a:lstStyle/>
          <a:p>
            <a:pPr indent="0" algn="just">
              <a:buNone/>
            </a:pPr>
            <a:r>
              <a:rPr lang="ru-RU" sz="2000" b="1" dirty="0" smtClean="0"/>
              <a:t>Мария Александровна, урождённая </a:t>
            </a:r>
            <a:r>
              <a:rPr lang="ru-RU" sz="2000" b="1" dirty="0" smtClean="0"/>
              <a:t>Максимилиана Вильгельмина </a:t>
            </a:r>
            <a:r>
              <a:rPr lang="ru-RU" sz="2000" b="1" dirty="0" smtClean="0"/>
              <a:t>Августа </a:t>
            </a:r>
            <a:r>
              <a:rPr lang="ru-RU" sz="2000" b="1" dirty="0" smtClean="0"/>
              <a:t>София Мария Гессенская и </a:t>
            </a:r>
            <a:r>
              <a:rPr lang="ru-RU" sz="2000" b="1" dirty="0" smtClean="0"/>
              <a:t>Прирейнская (</a:t>
            </a:r>
            <a:r>
              <a:rPr lang="ru-RU" sz="2000" b="1" dirty="0" smtClean="0"/>
              <a:t>27 июля 1824 г</a:t>
            </a:r>
            <a:r>
              <a:rPr lang="ru-RU" sz="2000" b="1" dirty="0" smtClean="0"/>
              <a:t>. – </a:t>
            </a:r>
            <a:r>
              <a:rPr lang="ru-RU" sz="2000" b="1" dirty="0" smtClean="0"/>
              <a:t>22 мая 1880 г</a:t>
            </a:r>
            <a:r>
              <a:rPr lang="ru-RU" sz="2000" b="1" dirty="0" smtClean="0"/>
              <a:t>.) </a:t>
            </a:r>
            <a:r>
              <a:rPr lang="ru-RU" sz="2000" dirty="0" smtClean="0"/>
              <a:t>– русская императрица, супруга императора Александра </a:t>
            </a:r>
            <a:r>
              <a:rPr lang="en-US" sz="2000" dirty="0" smtClean="0"/>
              <a:t>II</a:t>
            </a:r>
            <a:r>
              <a:rPr lang="ru-RU" sz="2000" dirty="0" smtClean="0"/>
              <a:t>.</a:t>
            </a:r>
          </a:p>
          <a:p>
            <a:pPr indent="0" algn="just">
              <a:buNone/>
            </a:pPr>
            <a:r>
              <a:rPr lang="ru-RU" sz="2000" dirty="0" smtClean="0"/>
              <a:t>Основательница Российского Красного Креста. Положила </a:t>
            </a:r>
            <a:r>
              <a:rPr lang="ru-RU" sz="2000" dirty="0" smtClean="0"/>
              <a:t>начало новому периоду женского образования в России учреждением открытых всесословных женских учебных заведений (гимназий</a:t>
            </a:r>
            <a:r>
              <a:rPr lang="ru-RU" sz="2000" dirty="0" smtClean="0"/>
              <a:t>).</a:t>
            </a:r>
            <a:endParaRPr lang="ru-RU" sz="2000" dirty="0"/>
          </a:p>
        </p:txBody>
      </p:sp>
      <p:pic>
        <p:nvPicPr>
          <p:cNvPr id="4" name="Рисунок 3" descr="Мария Александровна.PNG"/>
          <p:cNvPicPr>
            <a:picLocks noChangeAspect="1"/>
          </p:cNvPicPr>
          <p:nvPr/>
        </p:nvPicPr>
        <p:blipFill>
          <a:blip r:embed="rId2" cstate="print"/>
          <a:stretch>
            <a:fillRect/>
          </a:stretch>
        </p:blipFill>
        <p:spPr>
          <a:xfrm>
            <a:off x="5220072" y="1268760"/>
            <a:ext cx="3778822" cy="5160262"/>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Маркс</a:t>
            </a:r>
            <a:endParaRPr lang="ru-RU" b="1" dirty="0"/>
          </a:p>
        </p:txBody>
      </p:sp>
      <p:pic>
        <p:nvPicPr>
          <p:cNvPr id="4" name="Содержимое 3" descr="Маркс город.PNG"/>
          <p:cNvPicPr>
            <a:picLocks noGrp="1" noChangeAspect="1"/>
          </p:cNvPicPr>
          <p:nvPr>
            <p:ph idx="1"/>
          </p:nvPr>
        </p:nvPicPr>
        <p:blipFill>
          <a:blip r:embed="rId2" cstate="print"/>
          <a:stretch>
            <a:fillRect/>
          </a:stretch>
        </p:blipFill>
        <p:spPr>
          <a:xfrm>
            <a:off x="693710" y="1600200"/>
            <a:ext cx="7756581" cy="4525963"/>
          </a:xfr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Маркс</a:t>
            </a:r>
            <a:endParaRPr lang="ru-RU" b="1" dirty="0"/>
          </a:p>
        </p:txBody>
      </p:sp>
      <p:sp>
        <p:nvSpPr>
          <p:cNvPr id="3" name="Содержимое 2"/>
          <p:cNvSpPr>
            <a:spLocks noGrp="1"/>
          </p:cNvSpPr>
          <p:nvPr>
            <p:ph idx="1"/>
          </p:nvPr>
        </p:nvSpPr>
        <p:spPr/>
        <p:txBody>
          <a:bodyPr>
            <a:normAutofit/>
          </a:bodyPr>
          <a:lstStyle/>
          <a:p>
            <a:pPr indent="0" algn="just">
              <a:buNone/>
            </a:pPr>
            <a:r>
              <a:rPr lang="ru-RU" sz="2000" b="1" dirty="0" smtClean="0"/>
              <a:t>Маркс</a:t>
            </a:r>
            <a:r>
              <a:rPr lang="ru-RU" sz="2000" dirty="0" smtClean="0"/>
              <a:t>, город в Саратовской области, центр Марксовского района, в 60 км к северо-востоку от Саратова. Расположен на левом берегу Волги (Волгоградское водохранилище) в 50 км от железнодорожной станции Покровск.</a:t>
            </a:r>
          </a:p>
          <a:p>
            <a:pPr indent="0" algn="just">
              <a:buNone/>
            </a:pPr>
            <a:r>
              <a:rPr lang="ru-RU" sz="2000" dirty="0" smtClean="0"/>
              <a:t>Основан в 1765 как немецкая колония голландским бароном Борегардом де Кано. Город с 1918. До 1920 назывался Баронск (или Екатериненштадт), затем — Марксштадт, с 1941 — Маркс.</a:t>
            </a:r>
          </a:p>
          <a:p>
            <a:pPr indent="0" algn="just">
              <a:buNone/>
            </a:pPr>
            <a:r>
              <a:rPr lang="ru-RU" sz="1800" i="1" dirty="0" smtClean="0">
                <a:solidFill>
                  <a:schemeClr val="tx1">
                    <a:lumMod val="75000"/>
                    <a:lumOff val="25000"/>
                  </a:schemeClr>
                </a:solidFill>
              </a:rPr>
              <a:t>Словарь «География России» под ред. А. П. Горкина, 1998 г.</a:t>
            </a:r>
            <a:endParaRPr lang="ru-RU" sz="1800" dirty="0" smtClean="0"/>
          </a:p>
          <a:p>
            <a:pPr>
              <a:buNone/>
            </a:pPr>
            <a:endParaRPr lang="ru-RU" sz="240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Маркс</a:t>
            </a:r>
            <a:r>
              <a:rPr lang="ru-RU" b="1" dirty="0" smtClean="0"/>
              <a:t/>
            </a:r>
            <a:br>
              <a:rPr lang="ru-RU" b="1" dirty="0" smtClean="0"/>
            </a:br>
            <a:r>
              <a:rPr lang="ru-RU" sz="2800" dirty="0" smtClean="0"/>
              <a:t>Этимологическая справка</a:t>
            </a:r>
            <a:endParaRPr lang="ru-RU" sz="2800" b="1" dirty="0"/>
          </a:p>
        </p:txBody>
      </p:sp>
      <p:sp>
        <p:nvSpPr>
          <p:cNvPr id="3" name="Содержимое 2"/>
          <p:cNvSpPr>
            <a:spLocks noGrp="1"/>
          </p:cNvSpPr>
          <p:nvPr>
            <p:ph idx="1"/>
          </p:nvPr>
        </p:nvSpPr>
        <p:spPr>
          <a:xfrm>
            <a:off x="-108520" y="1484784"/>
            <a:ext cx="5688632" cy="5184576"/>
          </a:xfrm>
        </p:spPr>
        <p:txBody>
          <a:bodyPr>
            <a:normAutofit/>
          </a:bodyPr>
          <a:lstStyle/>
          <a:p>
            <a:pPr indent="0" algn="just">
              <a:buNone/>
            </a:pPr>
            <a:r>
              <a:rPr lang="ru-RU" sz="2000" dirty="0" smtClean="0"/>
              <a:t>Город возник </a:t>
            </a:r>
            <a:r>
              <a:rPr lang="ru-RU" sz="2000" dirty="0" smtClean="0"/>
              <a:t>в 1767 г. как колония </a:t>
            </a:r>
            <a:r>
              <a:rPr lang="ru-RU" sz="2000" dirty="0" smtClean="0"/>
              <a:t>немецких </a:t>
            </a:r>
            <a:r>
              <a:rPr lang="ru-RU" sz="2000" dirty="0" smtClean="0"/>
              <a:t>переселенцев, основанная бароном Кано де Борегаром и получившая по его титулу название Баронск. Вскоре ее переименовали в честь российской императрицы Екатерины II </a:t>
            </a:r>
            <a:r>
              <a:rPr lang="ru-RU" sz="2000" dirty="0" smtClean="0"/>
              <a:t>Алексеевны </a:t>
            </a:r>
            <a:r>
              <a:rPr lang="ru-RU" sz="2000" dirty="0" smtClean="0"/>
              <a:t>в Екатериненштадт — «город Екатерины» (нем. </a:t>
            </a:r>
            <a:r>
              <a:rPr lang="ru-RU" sz="2000" dirty="0" smtClean="0"/>
              <a:t>«Stadt» –  </a:t>
            </a:r>
            <a:r>
              <a:rPr lang="ru-RU" sz="2000" dirty="0" smtClean="0"/>
              <a:t>«город»). В 1918 г. колония преобразована в город, который в 1920 г. переименован в Марксштадт, по фамилии теоретика коммунизма Карла </a:t>
            </a:r>
            <a:r>
              <a:rPr lang="ru-RU" sz="2000" dirty="0" smtClean="0"/>
              <a:t>Маркса. В </a:t>
            </a:r>
            <a:r>
              <a:rPr lang="ru-RU" sz="2000" dirty="0" smtClean="0"/>
              <a:t>1941 г. в ходе кампании по ликвидации </a:t>
            </a:r>
            <a:r>
              <a:rPr lang="ru-RU" sz="2000" dirty="0" smtClean="0"/>
              <a:t>немецких </a:t>
            </a:r>
            <a:r>
              <a:rPr lang="ru-RU" sz="2000" dirty="0" smtClean="0"/>
              <a:t>названий из Марксштадт был изъят </a:t>
            </a:r>
            <a:r>
              <a:rPr lang="ru-RU" sz="2000" dirty="0" smtClean="0"/>
              <a:t>немецкий </a:t>
            </a:r>
            <a:r>
              <a:rPr lang="ru-RU" sz="2000" dirty="0" smtClean="0"/>
              <a:t>элемент </a:t>
            </a:r>
            <a:r>
              <a:rPr lang="ru-RU" sz="2000" dirty="0" smtClean="0"/>
              <a:t>«штадт», </a:t>
            </a:r>
            <a:r>
              <a:rPr lang="ru-RU" sz="2000" dirty="0" smtClean="0"/>
              <a:t>и город стал называться Маркс. </a:t>
            </a:r>
            <a:endParaRPr lang="ru-RU" sz="2000" dirty="0" smtClean="0"/>
          </a:p>
          <a:p>
            <a:pPr indent="0" algn="just">
              <a:buNone/>
            </a:pPr>
            <a:r>
              <a:rPr lang="ru-RU" sz="1800" i="1" dirty="0" smtClean="0">
                <a:solidFill>
                  <a:schemeClr val="tx1">
                    <a:lumMod val="75000"/>
                    <a:lumOff val="25000"/>
                  </a:schemeClr>
                </a:solidFill>
              </a:rPr>
              <a:t>«Географические названия мира: Топонимический словарь». Е. М. Поспелов, 2002 г.</a:t>
            </a:r>
          </a:p>
          <a:p>
            <a:pPr indent="0" algn="just">
              <a:buNone/>
            </a:pPr>
            <a:endParaRPr lang="ru-RU" sz="1800" i="1" dirty="0" smtClean="0">
              <a:solidFill>
                <a:schemeClr val="tx1">
                  <a:lumMod val="75000"/>
                  <a:lumOff val="25000"/>
                </a:schemeClr>
              </a:solidFill>
            </a:endParaRPr>
          </a:p>
        </p:txBody>
      </p:sp>
      <p:pic>
        <p:nvPicPr>
          <p:cNvPr id="4" name="Рисунок 3" descr="Снимок.PNG"/>
          <p:cNvPicPr>
            <a:picLocks noChangeAspect="1"/>
          </p:cNvPicPr>
          <p:nvPr/>
        </p:nvPicPr>
        <p:blipFill>
          <a:blip r:embed="rId2" cstate="print"/>
          <a:srcRect l="53150"/>
          <a:stretch>
            <a:fillRect/>
          </a:stretch>
        </p:blipFill>
        <p:spPr>
          <a:xfrm>
            <a:off x="5796136" y="1556792"/>
            <a:ext cx="3215992" cy="4528010"/>
          </a:xfrm>
          <a:prstGeom prst="rect">
            <a:avLst/>
          </a:prstGeom>
        </p:spPr>
      </p:pic>
      <p:sp>
        <p:nvSpPr>
          <p:cNvPr id="5" name="TextBox 4"/>
          <p:cNvSpPr txBox="1"/>
          <p:nvPr/>
        </p:nvSpPr>
        <p:spPr>
          <a:xfrm>
            <a:off x="5724128" y="6165304"/>
            <a:ext cx="3312368" cy="307777"/>
          </a:xfrm>
          <a:prstGeom prst="rect">
            <a:avLst/>
          </a:prstGeom>
          <a:noFill/>
        </p:spPr>
        <p:txBody>
          <a:bodyPr wrap="square" rtlCol="0">
            <a:spAutoFit/>
          </a:bodyPr>
          <a:lstStyle/>
          <a:p>
            <a:r>
              <a:rPr lang="ru-RU" sz="1400" i="1" dirty="0" smtClean="0"/>
              <a:t>Памятник </a:t>
            </a:r>
            <a:r>
              <a:rPr lang="ru-RU" sz="1400" i="1" dirty="0" smtClean="0"/>
              <a:t>Карлу Марксу </a:t>
            </a:r>
            <a:r>
              <a:rPr lang="ru-RU" sz="1400" i="1" dirty="0" smtClean="0"/>
              <a:t>в </a:t>
            </a:r>
            <a:r>
              <a:rPr lang="ru-RU" sz="1400" i="1" dirty="0" smtClean="0"/>
              <a:t>г. </a:t>
            </a:r>
            <a:r>
              <a:rPr lang="ru-RU" sz="1400" i="1" dirty="0" smtClean="0"/>
              <a:t>Марксе</a:t>
            </a:r>
            <a:endParaRPr lang="ru-RU" sz="1400" i="1"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1143000"/>
          </a:xfrm>
        </p:spPr>
        <p:txBody>
          <a:bodyPr/>
          <a:lstStyle/>
          <a:p>
            <a:r>
              <a:rPr lang="ru-RU" b="1" dirty="0" smtClean="0"/>
              <a:t>Карл Маркс</a:t>
            </a:r>
            <a:endParaRPr lang="ru-RU" b="1" dirty="0"/>
          </a:p>
        </p:txBody>
      </p:sp>
      <p:sp>
        <p:nvSpPr>
          <p:cNvPr id="3" name="Содержимое 2"/>
          <p:cNvSpPr>
            <a:spLocks noGrp="1"/>
          </p:cNvSpPr>
          <p:nvPr>
            <p:ph idx="1"/>
          </p:nvPr>
        </p:nvSpPr>
        <p:spPr>
          <a:xfrm>
            <a:off x="0" y="1124744"/>
            <a:ext cx="5652120" cy="5472608"/>
          </a:xfrm>
        </p:spPr>
        <p:txBody>
          <a:bodyPr>
            <a:noAutofit/>
          </a:bodyPr>
          <a:lstStyle/>
          <a:p>
            <a:pPr indent="0" algn="just">
              <a:lnSpc>
                <a:spcPts val="2000"/>
              </a:lnSpc>
              <a:buNone/>
            </a:pPr>
            <a:r>
              <a:rPr lang="ru-RU" sz="2000" b="1" dirty="0" smtClean="0"/>
              <a:t>Карл Генрих Маркс  (5 мая 1818 г. – 14 марта 1883 г.) </a:t>
            </a:r>
            <a:r>
              <a:rPr lang="ru-RU" sz="2000" dirty="0" smtClean="0"/>
              <a:t>– </a:t>
            </a:r>
            <a:r>
              <a:rPr lang="ru-RU" sz="2000" dirty="0" smtClean="0"/>
              <a:t>немецкий философ, основоположник марксизма и научного социализма.</a:t>
            </a:r>
            <a:endParaRPr lang="ru-RU" sz="2000" dirty="0" smtClean="0"/>
          </a:p>
          <a:p>
            <a:pPr indent="0" algn="just">
              <a:lnSpc>
                <a:spcPts val="2000"/>
              </a:lnSpc>
              <a:buNone/>
            </a:pPr>
            <a:r>
              <a:rPr lang="ru-RU" sz="2000" dirty="0" smtClean="0"/>
              <a:t>Наиболее известными его трудами являются «Манифест Коммунистической партии» (1848 год в соавторстве с Фридрихом Энгельсом) и «Капитал. Критика политической экономии» (1867—1883). Политическая и философская мысль Маркса оказала огромное влияние на последующую интеллектуальную, экономическую и политическую историю.</a:t>
            </a:r>
          </a:p>
          <a:p>
            <a:pPr indent="0" algn="just">
              <a:lnSpc>
                <a:spcPts val="2000"/>
              </a:lnSpc>
              <a:buNone/>
            </a:pPr>
            <a:r>
              <a:rPr lang="ru-RU" sz="2000" dirty="0" smtClean="0"/>
              <a:t>Из-за своих политических публикаций с призывами революционного свержения прусской монархии Маркс вынужден был в 1843 году покинуть Германию и, став лицом без гражданства, поселился в Лондоне, где познакомился со своим будущим другом и соавтором Фридрихом Энгельсом.</a:t>
            </a:r>
          </a:p>
          <a:p>
            <a:pPr indent="0" algn="just">
              <a:lnSpc>
                <a:spcPts val="2000"/>
              </a:lnSpc>
              <a:buNone/>
            </a:pPr>
            <a:r>
              <a:rPr lang="ru-RU" sz="2000" dirty="0" smtClean="0"/>
              <a:t>Совокупно критические теории Маркса получили название «марксизм». </a:t>
            </a:r>
          </a:p>
        </p:txBody>
      </p:sp>
      <p:pic>
        <p:nvPicPr>
          <p:cNvPr id="4" name="Рисунок 3" descr="Маркс Карл.PNG"/>
          <p:cNvPicPr>
            <a:picLocks noChangeAspect="1"/>
          </p:cNvPicPr>
          <p:nvPr/>
        </p:nvPicPr>
        <p:blipFill>
          <a:blip r:embed="rId2" cstate="print"/>
          <a:srcRect l="2590" r="5008"/>
          <a:stretch>
            <a:fillRect/>
          </a:stretch>
        </p:blipFill>
        <p:spPr>
          <a:xfrm>
            <a:off x="5724128" y="1124744"/>
            <a:ext cx="3312368" cy="4869160"/>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Мичуринск</a:t>
            </a:r>
            <a:endParaRPr lang="ru-RU" b="1" dirty="0"/>
          </a:p>
        </p:txBody>
      </p:sp>
      <p:pic>
        <p:nvPicPr>
          <p:cNvPr id="4" name="Содержимое 3" descr="Мичуринск.jpg"/>
          <p:cNvPicPr>
            <a:picLocks noGrp="1" noChangeAspect="1"/>
          </p:cNvPicPr>
          <p:nvPr>
            <p:ph idx="1"/>
          </p:nvPr>
        </p:nvPicPr>
        <p:blipFill>
          <a:blip r:embed="rId2" cstate="print"/>
          <a:stretch>
            <a:fillRect/>
          </a:stretch>
        </p:blipFill>
        <p:spPr>
          <a:xfrm>
            <a:off x="911779" y="1484784"/>
            <a:ext cx="7320442" cy="4826916"/>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lstStyle/>
          <a:p>
            <a:r>
              <a:rPr lang="ru-RU" b="1" dirty="0" smtClean="0"/>
              <a:t>Мичуринск</a:t>
            </a:r>
            <a:endParaRPr lang="ru-RU" b="1" dirty="0"/>
          </a:p>
        </p:txBody>
      </p:sp>
      <p:sp>
        <p:nvSpPr>
          <p:cNvPr id="3" name="Содержимое 2"/>
          <p:cNvSpPr>
            <a:spLocks noGrp="1"/>
          </p:cNvSpPr>
          <p:nvPr>
            <p:ph idx="1"/>
          </p:nvPr>
        </p:nvSpPr>
        <p:spPr>
          <a:xfrm>
            <a:off x="179512" y="1268760"/>
            <a:ext cx="8507288" cy="5400600"/>
          </a:xfrm>
        </p:spPr>
        <p:txBody>
          <a:bodyPr>
            <a:normAutofit fontScale="55000" lnSpcReduction="20000"/>
          </a:bodyPr>
          <a:lstStyle/>
          <a:p>
            <a:pPr indent="0" algn="just">
              <a:buNone/>
            </a:pPr>
            <a:r>
              <a:rPr lang="ru-RU" sz="3600" b="1" dirty="0" smtClean="0"/>
              <a:t>Мичуринск</a:t>
            </a:r>
            <a:r>
              <a:rPr lang="ru-RU" sz="3600" dirty="0" smtClean="0"/>
              <a:t> </a:t>
            </a:r>
            <a:r>
              <a:rPr lang="ru-RU" sz="3600" dirty="0" smtClean="0"/>
              <a:t>– город </a:t>
            </a:r>
            <a:r>
              <a:rPr lang="ru-RU" sz="3600" dirty="0" smtClean="0"/>
              <a:t>в Тамбовской области, центр Мичуринского района, в 73 км к северо-востоку от Тамбова. Расположен в западной части Окско-Донской (Тамбовской) равнины, на правом берегу </a:t>
            </a:r>
            <a:r>
              <a:rPr lang="ru-RU" sz="3600" dirty="0" smtClean="0"/>
              <a:t>реки</a:t>
            </a:r>
            <a:r>
              <a:rPr lang="ru-RU" sz="3600" dirty="0" smtClean="0"/>
              <a:t> Лесной Воронеж (бассейн Дона). </a:t>
            </a:r>
          </a:p>
          <a:p>
            <a:pPr indent="0" algn="just">
              <a:buNone/>
            </a:pPr>
            <a:r>
              <a:rPr lang="ru-RU" sz="3600" dirty="0" smtClean="0"/>
              <a:t>Основан в 1635 по указу царя Михаила Романова как земляная крепость Козлов на Козловом урочище для защиты южных рубежей Русского государства от набегов крымских татар и ногайцев. С середины XVII в. Козлов был важным опорным пунктом оборонительных линий на южных границах России.</a:t>
            </a:r>
          </a:p>
          <a:p>
            <a:pPr indent="0" algn="just">
              <a:buNone/>
            </a:pPr>
            <a:r>
              <a:rPr lang="ru-RU" sz="3600" dirty="0" smtClean="0"/>
              <a:t>В XVIII в. Козлов развивался как крупный торговый центр сельскохозяйственного района. Город с 1779. В 1865 построена железная дорога от Москвы. В 1932 город переименован в честь учёного-селекционера И. В. Мичурина (жил и работал в Козлове с 1872, в 1918 создал селекционный питомник, впоследствии — Центральная генетическая лаборатория).</a:t>
            </a:r>
          </a:p>
          <a:p>
            <a:pPr indent="0" algn="just">
              <a:buNone/>
            </a:pPr>
            <a:r>
              <a:rPr lang="ru-RU" sz="3600" dirty="0" smtClean="0"/>
              <a:t>Мичуринск — </a:t>
            </a:r>
            <a:r>
              <a:rPr lang="ru-RU" sz="3600" dirty="0" smtClean="0"/>
              <a:t>второй по значению (после Тамбова) промышленный и культурный центр области. </a:t>
            </a:r>
            <a:r>
              <a:rPr lang="ru-RU" sz="3600" dirty="0" smtClean="0"/>
              <a:t> Мичуринск</a:t>
            </a:r>
            <a:r>
              <a:rPr lang="ru-RU" sz="3600" dirty="0" smtClean="0"/>
              <a:t> — общероссийский </a:t>
            </a:r>
            <a:r>
              <a:rPr lang="ru-RU" sz="3600" dirty="0" smtClean="0"/>
              <a:t>центр садоводства.</a:t>
            </a:r>
          </a:p>
          <a:p>
            <a:pPr indent="0" algn="just">
              <a:buNone/>
            </a:pPr>
            <a:r>
              <a:rPr lang="ru-RU" i="1" dirty="0" smtClean="0">
                <a:solidFill>
                  <a:schemeClr val="tx1">
                    <a:lumMod val="75000"/>
                    <a:lumOff val="25000"/>
                  </a:schemeClr>
                </a:solidFill>
              </a:rPr>
              <a:t>Словарь «География России» под ред. А. П. Горкина, 1998 г.</a:t>
            </a:r>
          </a:p>
          <a:p>
            <a:pPr indent="0" algn="just">
              <a:buNone/>
            </a:pPr>
            <a:endParaRPr lang="ru-RU" dirty="0" smtClean="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900" b="1" dirty="0" smtClean="0"/>
              <a:t>Мичуринск</a:t>
            </a:r>
            <a:r>
              <a:rPr lang="ru-RU" b="1" dirty="0" smtClean="0"/>
              <a:t/>
            </a:r>
            <a:br>
              <a:rPr lang="ru-RU" b="1" dirty="0" smtClean="0"/>
            </a:br>
            <a:r>
              <a:rPr lang="ru-RU" sz="2800" dirty="0" smtClean="0"/>
              <a:t>Этимологическая справка</a:t>
            </a:r>
            <a:endParaRPr lang="ru-RU" sz="2800" dirty="0"/>
          </a:p>
        </p:txBody>
      </p:sp>
      <p:sp>
        <p:nvSpPr>
          <p:cNvPr id="3" name="Содержимое 2"/>
          <p:cNvSpPr>
            <a:spLocks noGrp="1"/>
          </p:cNvSpPr>
          <p:nvPr>
            <p:ph idx="1"/>
          </p:nvPr>
        </p:nvSpPr>
        <p:spPr>
          <a:xfrm>
            <a:off x="0" y="1600200"/>
            <a:ext cx="5436096" cy="4525963"/>
          </a:xfrm>
        </p:spPr>
        <p:txBody>
          <a:bodyPr>
            <a:normAutofit/>
          </a:bodyPr>
          <a:lstStyle/>
          <a:p>
            <a:pPr indent="0" algn="just">
              <a:buNone/>
            </a:pPr>
            <a:r>
              <a:rPr lang="ru-RU" sz="2000" dirty="0" smtClean="0"/>
              <a:t>Город возник в </a:t>
            </a:r>
            <a:r>
              <a:rPr lang="ru-RU" sz="2000" dirty="0" smtClean="0"/>
              <a:t>1636 г. как укрепление близ стана </a:t>
            </a:r>
            <a:r>
              <a:rPr lang="ru-RU" sz="2000" dirty="0" smtClean="0"/>
              <a:t>русского </a:t>
            </a:r>
            <a:r>
              <a:rPr lang="ru-RU" sz="2000" dirty="0" smtClean="0"/>
              <a:t>поселенца Семена Козлова. По его имени выросший при укреплении </a:t>
            </a:r>
            <a:r>
              <a:rPr lang="ru-RU" sz="2000" dirty="0" smtClean="0"/>
              <a:t>посёлок </a:t>
            </a:r>
            <a:r>
              <a:rPr lang="ru-RU" sz="2000" dirty="0" smtClean="0"/>
              <a:t>получил название Козлов. Это же название сохранил и город, образованный из поселка в 1779 г. В 1932 г. переименован в Мичуринск в честь известного селекционера-опытника </a:t>
            </a:r>
            <a:r>
              <a:rPr lang="ru-RU" sz="2000" dirty="0" smtClean="0"/>
              <a:t>И.В.Мичурина, </a:t>
            </a:r>
            <a:r>
              <a:rPr lang="ru-RU" sz="2000" dirty="0" smtClean="0"/>
              <a:t>который жил в этом городе. </a:t>
            </a:r>
            <a:endParaRPr lang="ru-RU" sz="2000" dirty="0" smtClean="0"/>
          </a:p>
          <a:p>
            <a:pPr indent="0" algn="just">
              <a:buNone/>
            </a:pPr>
            <a:r>
              <a:rPr lang="ru-RU" sz="1800" i="1" dirty="0" smtClean="0">
                <a:solidFill>
                  <a:schemeClr val="tx1">
                    <a:lumMod val="75000"/>
                    <a:lumOff val="25000"/>
                  </a:schemeClr>
                </a:solidFill>
              </a:rPr>
              <a:t>«Географические названия мира: Топонимический словарь». Е. М. Поспелов, 2002 г.</a:t>
            </a:r>
          </a:p>
          <a:p>
            <a:pPr indent="0" algn="just">
              <a:buNone/>
            </a:pPr>
            <a:endParaRPr lang="ru-RU" sz="2000" dirty="0" smtClean="0"/>
          </a:p>
          <a:p>
            <a:pPr indent="0" algn="just">
              <a:buNone/>
            </a:pPr>
            <a:endParaRPr lang="ru-RU" sz="2000" dirty="0"/>
          </a:p>
        </p:txBody>
      </p:sp>
      <p:pic>
        <p:nvPicPr>
          <p:cNvPr id="4" name="Рисунок 3" descr="Мичуринск памятник.PNG"/>
          <p:cNvPicPr>
            <a:picLocks noChangeAspect="1"/>
          </p:cNvPicPr>
          <p:nvPr/>
        </p:nvPicPr>
        <p:blipFill>
          <a:blip r:embed="rId2" cstate="print"/>
          <a:stretch>
            <a:fillRect/>
          </a:stretch>
        </p:blipFill>
        <p:spPr>
          <a:xfrm>
            <a:off x="5652120" y="1700808"/>
            <a:ext cx="3188123" cy="4423658"/>
          </a:xfrm>
          <a:prstGeom prst="rect">
            <a:avLst/>
          </a:prstGeom>
        </p:spPr>
      </p:pic>
      <p:sp>
        <p:nvSpPr>
          <p:cNvPr id="5" name="TextBox 4"/>
          <p:cNvSpPr txBox="1"/>
          <p:nvPr/>
        </p:nvSpPr>
        <p:spPr>
          <a:xfrm>
            <a:off x="5508104" y="6165304"/>
            <a:ext cx="3744416" cy="307777"/>
          </a:xfrm>
          <a:prstGeom prst="rect">
            <a:avLst/>
          </a:prstGeom>
          <a:noFill/>
        </p:spPr>
        <p:txBody>
          <a:bodyPr wrap="square" rtlCol="0">
            <a:spAutoFit/>
          </a:bodyPr>
          <a:lstStyle/>
          <a:p>
            <a:r>
              <a:rPr lang="ru-RU" sz="1400" i="1" dirty="0" smtClean="0"/>
              <a:t>Памятник </a:t>
            </a:r>
            <a:r>
              <a:rPr lang="ru-RU" sz="1400" i="1" dirty="0" smtClean="0"/>
              <a:t>И. В. Мичурину </a:t>
            </a:r>
            <a:r>
              <a:rPr lang="ru-RU" sz="1400" i="1" dirty="0" smtClean="0"/>
              <a:t>в </a:t>
            </a:r>
            <a:r>
              <a:rPr lang="ru-RU" sz="1400" i="1" dirty="0" smtClean="0"/>
              <a:t>г. </a:t>
            </a:r>
            <a:r>
              <a:rPr lang="ru-RU" sz="1400" i="1" dirty="0" smtClean="0"/>
              <a:t>Мичуринске</a:t>
            </a:r>
            <a:endParaRPr lang="ru-RU" sz="1400" i="1"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Иван Владимирович Мичурин</a:t>
            </a:r>
            <a:endParaRPr lang="ru-RU" b="1" dirty="0"/>
          </a:p>
        </p:txBody>
      </p:sp>
      <p:sp>
        <p:nvSpPr>
          <p:cNvPr id="3" name="Содержимое 2"/>
          <p:cNvSpPr>
            <a:spLocks noGrp="1"/>
          </p:cNvSpPr>
          <p:nvPr>
            <p:ph idx="1"/>
          </p:nvPr>
        </p:nvSpPr>
        <p:spPr>
          <a:xfrm>
            <a:off x="-108520" y="1196752"/>
            <a:ext cx="5400600" cy="5544616"/>
          </a:xfrm>
        </p:spPr>
        <p:txBody>
          <a:bodyPr>
            <a:normAutofit fontScale="85000" lnSpcReduction="10000"/>
          </a:bodyPr>
          <a:lstStyle/>
          <a:p>
            <a:pPr indent="0" algn="just">
              <a:lnSpc>
                <a:spcPts val="1900"/>
              </a:lnSpc>
              <a:buNone/>
            </a:pPr>
            <a:r>
              <a:rPr lang="ru-RU" sz="2000" b="1" dirty="0" smtClean="0"/>
              <a:t>Иван Владимирович </a:t>
            </a:r>
            <a:r>
              <a:rPr lang="ru-RU" sz="2000" b="1" dirty="0" smtClean="0"/>
              <a:t>Мичурин (</a:t>
            </a:r>
            <a:r>
              <a:rPr lang="ru-RU" sz="2000" b="1" dirty="0" smtClean="0"/>
              <a:t>27 сентября 1855 г</a:t>
            </a:r>
            <a:r>
              <a:rPr lang="ru-RU" sz="2000" b="1" dirty="0" smtClean="0"/>
              <a:t>. – </a:t>
            </a:r>
            <a:r>
              <a:rPr lang="ru-RU" sz="2000" b="1" dirty="0" smtClean="0"/>
              <a:t>7 июня 1935 г</a:t>
            </a:r>
            <a:r>
              <a:rPr lang="ru-RU" sz="2000" b="1" dirty="0" smtClean="0"/>
              <a:t>.) </a:t>
            </a:r>
            <a:r>
              <a:rPr lang="ru-RU" sz="2000" dirty="0" smtClean="0"/>
              <a:t>– русский</a:t>
            </a:r>
            <a:r>
              <a:rPr lang="ru-RU" sz="2000" dirty="0" smtClean="0"/>
              <a:t>, советский биолог и селекционер, автор многих сортов плодово-ягодных культур, доктор биологии. </a:t>
            </a:r>
            <a:endParaRPr lang="ru-RU" sz="2000" dirty="0" smtClean="0"/>
          </a:p>
          <a:p>
            <a:pPr indent="0" algn="just">
              <a:lnSpc>
                <a:spcPts val="1900"/>
              </a:lnSpc>
              <a:buNone/>
            </a:pPr>
            <a:r>
              <a:rPr lang="ru-RU" sz="2000" dirty="0" smtClean="0"/>
              <a:t>Мичурин внёс большой вклад в развитие генетики, в особенности плодовых и ягодных культур. Мичурин изучал наследственность в связи с закономерностями онтогенеза и внешними условиями, создал учение о доминантности. В своих работах он обосновал возможность изменения генотипа под влиянием внешних условий.</a:t>
            </a:r>
          </a:p>
          <a:p>
            <a:pPr indent="0" algn="just">
              <a:lnSpc>
                <a:spcPts val="1900"/>
              </a:lnSpc>
              <a:buNone/>
            </a:pPr>
            <a:r>
              <a:rPr lang="ru-RU" sz="2000" dirty="0" smtClean="0"/>
              <a:t>Мичурин — один из основоположников научной селекции сельскохозяйственных культур. Важнейшие вопросы, разработанные Мичуриным: межсортовая и отдалённая гибридизация, методы воспитания гибридов в связи с закономерностями онтогенеза, управление доминированием, ментора метод, оценка и отбор сеянцев, ускорение селекционного процесса с помощью физических и химических факторов. Мичурин создал теорию подбора исходных форм для скрещивания. </a:t>
            </a:r>
          </a:p>
          <a:p>
            <a:pPr indent="0" algn="just">
              <a:buNone/>
            </a:pPr>
            <a:endParaRPr lang="ru-RU" sz="2000" dirty="0"/>
          </a:p>
        </p:txBody>
      </p:sp>
      <p:pic>
        <p:nvPicPr>
          <p:cNvPr id="4" name="Рисунок 3" descr="Мичурин.jpg"/>
          <p:cNvPicPr>
            <a:picLocks noChangeAspect="1"/>
          </p:cNvPicPr>
          <p:nvPr/>
        </p:nvPicPr>
        <p:blipFill>
          <a:blip r:embed="rId2" cstate="print"/>
          <a:srcRect l="5854" r="4377" b="6173"/>
          <a:stretch>
            <a:fillRect/>
          </a:stretch>
        </p:blipFill>
        <p:spPr>
          <a:xfrm>
            <a:off x="5436096" y="1268760"/>
            <a:ext cx="3528392" cy="460225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Ногинск</a:t>
            </a:r>
            <a:endParaRPr lang="ru-RU" b="1" dirty="0"/>
          </a:p>
        </p:txBody>
      </p:sp>
      <p:pic>
        <p:nvPicPr>
          <p:cNvPr id="4" name="Содержимое 3" descr="Ногинск город.PNG"/>
          <p:cNvPicPr>
            <a:picLocks noGrp="1" noChangeAspect="1"/>
          </p:cNvPicPr>
          <p:nvPr>
            <p:ph idx="1"/>
          </p:nvPr>
        </p:nvPicPr>
        <p:blipFill>
          <a:blip r:embed="rId2" cstate="print"/>
          <a:stretch>
            <a:fillRect/>
          </a:stretch>
        </p:blipFill>
        <p:spPr>
          <a:xfrm>
            <a:off x="863588" y="1473764"/>
            <a:ext cx="7416824" cy="4940432"/>
          </a:xfrm>
        </p:spPr>
      </p:pic>
    </p:spTree>
  </p:cSld>
  <p:clrMapOvr>
    <a:masterClrMapping/>
  </p:clrMapOvr>
</p:sld>
</file>

<file path=ppt/theme/theme1.xml><?xml version="1.0" encoding="utf-8"?>
<a:theme xmlns:a="http://schemas.openxmlformats.org/drawingml/2006/main" name="Тема Office">
  <a:themeElements>
    <a:clrScheme name="Другая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2506</TotalTime>
  <Words>6453</Words>
  <Application>Microsoft Office PowerPoint</Application>
  <PresentationFormat>Экран (4:3)</PresentationFormat>
  <Paragraphs>529</Paragraphs>
  <Slides>146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146</vt:i4>
      </vt:variant>
    </vt:vector>
  </HeadingPairs>
  <TitlesOfParts>
    <vt:vector size="147" baseType="lpstr">
      <vt:lpstr>Тема Office</vt:lpstr>
      <vt:lpstr>Словарь эпонимов «Города России»</vt:lpstr>
      <vt:lpstr>Содержание</vt:lpstr>
      <vt:lpstr>Артём</vt:lpstr>
      <vt:lpstr>Артём</vt:lpstr>
      <vt:lpstr>Артём Этимологическая справка</vt:lpstr>
      <vt:lpstr>Фёдор Андреевич Сергеев</vt:lpstr>
      <vt:lpstr>Белинский</vt:lpstr>
      <vt:lpstr>Белинский</vt:lpstr>
      <vt:lpstr>Белинский Этимологическая справка</vt:lpstr>
      <vt:lpstr>Виссарион Григорьевич Белинский</vt:lpstr>
      <vt:lpstr>Будённовск</vt:lpstr>
      <vt:lpstr>Будённовск</vt:lpstr>
      <vt:lpstr>Будённовск Этимологическая справка</vt:lpstr>
      <vt:lpstr>Семён Михайлович Будённый</vt:lpstr>
      <vt:lpstr>Бутурлиновка</vt:lpstr>
      <vt:lpstr>Бутурлиновка</vt:lpstr>
      <vt:lpstr>Бутурлиновка Этимологическая справка</vt:lpstr>
      <vt:lpstr>Александр Борисович Бутурлин</vt:lpstr>
      <vt:lpstr>Гагарин</vt:lpstr>
      <vt:lpstr>Гагарин</vt:lpstr>
      <vt:lpstr>Гагарин Этимологическая справка</vt:lpstr>
      <vt:lpstr>Юрий Алексеевич Гагарин</vt:lpstr>
      <vt:lpstr>Губкин</vt:lpstr>
      <vt:lpstr>Губкин</vt:lpstr>
      <vt:lpstr>Губкин Этимологическая справка</vt:lpstr>
      <vt:lpstr>Иван Михайлович Губкин</vt:lpstr>
      <vt:lpstr>Гусев</vt:lpstr>
      <vt:lpstr>Гусев</vt:lpstr>
      <vt:lpstr>Гусев Этимологическая справка</vt:lpstr>
      <vt:lpstr>Сергей Иванович Гусев</vt:lpstr>
      <vt:lpstr>Демидов</vt:lpstr>
      <vt:lpstr>Демидов</vt:lpstr>
      <vt:lpstr>Демидов Этимологическая справка</vt:lpstr>
      <vt:lpstr>Яков Ермолаевич Демидов</vt:lpstr>
      <vt:lpstr>Дзержинск</vt:lpstr>
      <vt:lpstr>Дзержинск</vt:lpstr>
      <vt:lpstr>Дзержинск Этимологическая справка</vt:lpstr>
      <vt:lpstr>Феликс Эдмундович Дзержинский</vt:lpstr>
      <vt:lpstr>Дмитровград</vt:lpstr>
      <vt:lpstr>Димитровград</vt:lpstr>
      <vt:lpstr>Димитровград Этимологическая справка</vt:lpstr>
      <vt:lpstr>Георгий Михайлович Димитров</vt:lpstr>
      <vt:lpstr>Жуковский</vt:lpstr>
      <vt:lpstr>Жуковский</vt:lpstr>
      <vt:lpstr>Жуковский Этимологическая справка</vt:lpstr>
      <vt:lpstr>Николай Егорович Жуковский</vt:lpstr>
      <vt:lpstr>Екатеринбург</vt:lpstr>
      <vt:lpstr>Екатеринбург</vt:lpstr>
      <vt:lpstr>Екатеринбург Этимологическая справка</vt:lpstr>
      <vt:lpstr>Императрица Екатерина I</vt:lpstr>
      <vt:lpstr>Калининград</vt:lpstr>
      <vt:lpstr>Калининград</vt:lpstr>
      <vt:lpstr>Калининград Этимологическая справка</vt:lpstr>
      <vt:lpstr>Михаил Иванович Калинин</vt:lpstr>
      <vt:lpstr>Киров</vt:lpstr>
      <vt:lpstr>Киров</vt:lpstr>
      <vt:lpstr>Киров Этимологическая справка</vt:lpstr>
      <vt:lpstr>Сергей Миронович Киров</vt:lpstr>
      <vt:lpstr>Королёв</vt:lpstr>
      <vt:lpstr>Королёв</vt:lpstr>
      <vt:lpstr>Королёв Этимологическая справка</vt:lpstr>
      <vt:lpstr>Сергей Павлович Королёв</vt:lpstr>
      <vt:lpstr>Кропоткин</vt:lpstr>
      <vt:lpstr>Кропоткин</vt:lpstr>
      <vt:lpstr>Кропоткин Этимологическая справка</vt:lpstr>
      <vt:lpstr>Пётр Алексеевич Кропоткин</vt:lpstr>
      <vt:lpstr>Куйбышев</vt:lpstr>
      <vt:lpstr>Куйбышев</vt:lpstr>
      <vt:lpstr>Куйбышев Этимологическая справка</vt:lpstr>
      <vt:lpstr>Валериан Владимирович Куйбышев</vt:lpstr>
      <vt:lpstr>Курчатов</vt:lpstr>
      <vt:lpstr>Курчатов</vt:lpstr>
      <vt:lpstr>Курчатов Этимологическая справка</vt:lpstr>
      <vt:lpstr>Игорь Васильевич Курчатов</vt:lpstr>
      <vt:lpstr>Лермонтов</vt:lpstr>
      <vt:lpstr>Лермонтов</vt:lpstr>
      <vt:lpstr>Лермонтов Этимологическая справка</vt:lpstr>
      <vt:lpstr>Михаил Юрьевич Лермонтов</vt:lpstr>
      <vt:lpstr>Ломоносов</vt:lpstr>
      <vt:lpstr>Ломоносов</vt:lpstr>
      <vt:lpstr>Ломоносов Этимологическая справка</vt:lpstr>
      <vt:lpstr>Михаил Васильевич Ломоносов</vt:lpstr>
      <vt:lpstr>Макаров</vt:lpstr>
      <vt:lpstr>Макаров</vt:lpstr>
      <vt:lpstr>Макаров Этимологическая справка</vt:lpstr>
      <vt:lpstr>Степан Осипович Макаров</vt:lpstr>
      <vt:lpstr>Мариинск</vt:lpstr>
      <vt:lpstr>Мариинск</vt:lpstr>
      <vt:lpstr>Мариинск Этимологическая справка</vt:lpstr>
      <vt:lpstr>Императрица Мария Александровна</vt:lpstr>
      <vt:lpstr>Маркс</vt:lpstr>
      <vt:lpstr>Маркс</vt:lpstr>
      <vt:lpstr>Маркс Этимологическая справка</vt:lpstr>
      <vt:lpstr>Карл Маркс</vt:lpstr>
      <vt:lpstr>Мичуринск</vt:lpstr>
      <vt:lpstr>Мичуринск</vt:lpstr>
      <vt:lpstr>Мичуринск Этимологическая справка</vt:lpstr>
      <vt:lpstr>Иван Владимирович Мичурин</vt:lpstr>
      <vt:lpstr>Ногинск</vt:lpstr>
      <vt:lpstr>Ногинск</vt:lpstr>
      <vt:lpstr>Ногинск Этимологическая справка</vt:lpstr>
      <vt:lpstr>Виктор Павлович Ногин</vt:lpstr>
      <vt:lpstr>Петрозаводск</vt:lpstr>
      <vt:lpstr>Петрозаводск</vt:lpstr>
      <vt:lpstr>Петрозаводск Этимологическая справка</vt:lpstr>
      <vt:lpstr>Пётр I Великий</vt:lpstr>
      <vt:lpstr>Пугачёв</vt:lpstr>
      <vt:lpstr>Пугачёв</vt:lpstr>
      <vt:lpstr>Пугачёв Этимологическая справка</vt:lpstr>
      <vt:lpstr>Емельян Иванович Пугачёв</vt:lpstr>
      <vt:lpstr>Пушкин</vt:lpstr>
      <vt:lpstr>Пушкин</vt:lpstr>
      <vt:lpstr>Пушкин Этимологическая справка</vt:lpstr>
      <vt:lpstr>Александр Сергеевич Пушкин</vt:lpstr>
      <vt:lpstr>Тольятти</vt:lpstr>
      <vt:lpstr>Тольятти</vt:lpstr>
      <vt:lpstr>Тольятти Этимологическая справка</vt:lpstr>
      <vt:lpstr>Пальмиро Тольятти</vt:lpstr>
      <vt:lpstr>Ульяновск</vt:lpstr>
      <vt:lpstr>Ульяновск</vt:lpstr>
      <vt:lpstr>Ульяновск Этимологическая справка</vt:lpstr>
      <vt:lpstr>Владимир Ильич Ленин(Ульянов)</vt:lpstr>
      <vt:lpstr>Хабаровск</vt:lpstr>
      <vt:lpstr>Хабаровск</vt:lpstr>
      <vt:lpstr>Хабаровск Этимологическая справка</vt:lpstr>
      <vt:lpstr>Ерофей Павлович Хабаров</vt:lpstr>
      <vt:lpstr>Чекалин</vt:lpstr>
      <vt:lpstr>Чекалин</vt:lpstr>
      <vt:lpstr>Чекалин Этимологическая справка</vt:lpstr>
      <vt:lpstr>Александр Павлович Чекалин</vt:lpstr>
      <vt:lpstr>Чехов</vt:lpstr>
      <vt:lpstr>Чехов</vt:lpstr>
      <vt:lpstr>Чехов Этимологическая справка</vt:lpstr>
      <vt:lpstr>Антон Павлович Чехов</vt:lpstr>
      <vt:lpstr>Чкаловск</vt:lpstr>
      <vt:lpstr>Чкаловск</vt:lpstr>
      <vt:lpstr>Чкаловск Этимологическая справка</vt:lpstr>
      <vt:lpstr>Валерий Павлович Чкалов</vt:lpstr>
      <vt:lpstr>Энгельс</vt:lpstr>
      <vt:lpstr>Энгельс</vt:lpstr>
      <vt:lpstr>Энгельс Этимологическая справка</vt:lpstr>
      <vt:lpstr>Фридрих Энгельс</vt:lpstr>
      <vt:lpstr>Ярославль</vt:lpstr>
      <vt:lpstr>Ярославль</vt:lpstr>
      <vt:lpstr>Ярославль Этимологическая справка</vt:lpstr>
      <vt:lpstr>Ярослав Мудрый</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Словарь эпонимов «Города России»</dc:title>
  <dc:creator>S</dc:creator>
  <cp:lastModifiedBy>S</cp:lastModifiedBy>
  <cp:revision>251</cp:revision>
  <dcterms:created xsi:type="dcterms:W3CDTF">2023-04-08T15:55:19Z</dcterms:created>
  <dcterms:modified xsi:type="dcterms:W3CDTF">2023-04-19T22:23:40Z</dcterms:modified>
</cp:coreProperties>
</file>