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319" r:id="rId6"/>
    <p:sldId id="260" r:id="rId7"/>
    <p:sldId id="320" r:id="rId8"/>
    <p:sldId id="279" r:id="rId9"/>
    <p:sldId id="321" r:id="rId10"/>
    <p:sldId id="322" r:id="rId11"/>
    <p:sldId id="278" r:id="rId12"/>
    <p:sldId id="323" r:id="rId13"/>
    <p:sldId id="281" r:id="rId14"/>
    <p:sldId id="325" r:id="rId15"/>
    <p:sldId id="280" r:id="rId16"/>
    <p:sldId id="326" r:id="rId17"/>
    <p:sldId id="282" r:id="rId18"/>
    <p:sldId id="327" r:id="rId19"/>
    <p:sldId id="328" r:id="rId20"/>
    <p:sldId id="283" r:id="rId21"/>
    <p:sldId id="329" r:id="rId22"/>
    <p:sldId id="284" r:id="rId23"/>
    <p:sldId id="333" r:id="rId24"/>
    <p:sldId id="332" r:id="rId25"/>
    <p:sldId id="285" r:id="rId26"/>
    <p:sldId id="330" r:id="rId27"/>
    <p:sldId id="331" r:id="rId28"/>
    <p:sldId id="286" r:id="rId29"/>
    <p:sldId id="334" r:id="rId30"/>
    <p:sldId id="287" r:id="rId31"/>
    <p:sldId id="335" r:id="rId32"/>
    <p:sldId id="288" r:id="rId33"/>
    <p:sldId id="336" r:id="rId34"/>
    <p:sldId id="337" r:id="rId35"/>
    <p:sldId id="263" r:id="rId36"/>
    <p:sldId id="264" r:id="rId37"/>
    <p:sldId id="266" r:id="rId38"/>
    <p:sldId id="267" r:id="rId39"/>
    <p:sldId id="269" r:id="rId40"/>
    <p:sldId id="270" r:id="rId41"/>
    <p:sldId id="271" r:id="rId42"/>
    <p:sldId id="272" r:id="rId43"/>
    <p:sldId id="273" r:id="rId44"/>
    <p:sldId id="274" r:id="rId45"/>
    <p:sldId id="275" r:id="rId46"/>
    <p:sldId id="276" r:id="rId47"/>
    <p:sldId id="277" r:id="rId48"/>
    <p:sldId id="324" r:id="rId49"/>
    <p:sldId id="318" r:id="rId50"/>
  </p:sldIdLst>
  <p:sldSz cx="9144000" cy="6858000" type="screen4x3"/>
  <p:notesSz cx="6858000" cy="9144000"/>
  <p:custShowLst>
    <p:custShow name="Произвольный показ 1" id="0">
      <p:sldLst>
        <p:sld r:id="rId3"/>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4923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914" autoAdjust="0"/>
    <p:restoredTop sz="94713" autoAdjust="0"/>
  </p:normalViewPr>
  <p:slideViewPr>
    <p:cSldViewPr>
      <p:cViewPr varScale="1">
        <p:scale>
          <a:sx n="66" d="100"/>
          <a:sy n="66" d="100"/>
        </p:scale>
        <p:origin x="-100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9B8E7-372B-41D2-A33F-B14F09EFE58A}" type="datetimeFigureOut">
              <a:rPr lang="ru-RU" smtClean="0"/>
              <a:pPr/>
              <a:t>26.12.2016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F189DD-8E6E-4A19-9945-7DB5C60DA30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43</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44</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45</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46</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47</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48</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49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3F189DD-8E6E-4A19-9945-7DB5C60DA309}"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050AF5-CD4C-4D6A-9E68-42633C86E386}" type="datetimeFigureOut">
              <a:rPr lang="ru-RU" smtClean="0"/>
              <a:pPr/>
              <a:t>26.12.2016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6369E7-7089-417A-A0BD-7C84C6B71C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50AF5-CD4C-4D6A-9E68-42633C86E386}" type="datetimeFigureOut">
              <a:rPr lang="ru-RU" smtClean="0"/>
              <a:pPr/>
              <a:t>26.12.2016</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369E7-7089-417A-A0BD-7C84C6B71C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8.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jpeg"/><Relationship Id="rId7" Type="http://schemas.openxmlformats.org/officeDocument/2006/relationships/slide" Target="slide3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0.jpeg"/><Relationship Id="rId18" Type="http://schemas.openxmlformats.org/officeDocument/2006/relationships/slide" Target="slide20.xml"/><Relationship Id="rId26" Type="http://schemas.openxmlformats.org/officeDocument/2006/relationships/slide" Target="slide32.xml"/><Relationship Id="rId3" Type="http://schemas.openxmlformats.org/officeDocument/2006/relationships/image" Target="../media/image3.jpeg"/><Relationship Id="rId21" Type="http://schemas.openxmlformats.org/officeDocument/2006/relationships/image" Target="../media/image14.jpeg"/><Relationship Id="rId7" Type="http://schemas.openxmlformats.org/officeDocument/2006/relationships/image" Target="../media/image7.png"/><Relationship Id="rId12" Type="http://schemas.openxmlformats.org/officeDocument/2006/relationships/slide" Target="slide15.xml"/><Relationship Id="rId17" Type="http://schemas.openxmlformats.org/officeDocument/2006/relationships/image" Target="../media/image12.jpeg"/><Relationship Id="rId25" Type="http://schemas.openxmlformats.org/officeDocument/2006/relationships/image" Target="../media/image16.jpeg"/><Relationship Id="rId2" Type="http://schemas.openxmlformats.org/officeDocument/2006/relationships/notesSlide" Target="../notesSlides/notesSlide3.xml"/><Relationship Id="rId16" Type="http://schemas.openxmlformats.org/officeDocument/2006/relationships/slide" Target="slide17.xml"/><Relationship Id="rId20" Type="http://schemas.openxmlformats.org/officeDocument/2006/relationships/slide" Target="slide22.xm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9.jpeg"/><Relationship Id="rId24" Type="http://schemas.openxmlformats.org/officeDocument/2006/relationships/slide" Target="slide28.xml"/><Relationship Id="rId5" Type="http://schemas.openxmlformats.org/officeDocument/2006/relationships/image" Target="../media/image6.jpeg"/><Relationship Id="rId15" Type="http://schemas.openxmlformats.org/officeDocument/2006/relationships/image" Target="../media/image11.jpeg"/><Relationship Id="rId23" Type="http://schemas.openxmlformats.org/officeDocument/2006/relationships/image" Target="../media/image15.jpeg"/><Relationship Id="rId28" Type="http://schemas.openxmlformats.org/officeDocument/2006/relationships/slide" Target="slide2.xml"/><Relationship Id="rId10" Type="http://schemas.openxmlformats.org/officeDocument/2006/relationships/slide" Target="slide8.xml"/><Relationship Id="rId19" Type="http://schemas.openxmlformats.org/officeDocument/2006/relationships/image" Target="../media/image13.jpeg"/><Relationship Id="rId4" Type="http://schemas.openxmlformats.org/officeDocument/2006/relationships/slide" Target="slide4.xml"/><Relationship Id="rId9" Type="http://schemas.openxmlformats.org/officeDocument/2006/relationships/image" Target="../media/image8.jpeg"/><Relationship Id="rId14" Type="http://schemas.openxmlformats.org/officeDocument/2006/relationships/slide" Target="slide13.xml"/><Relationship Id="rId22" Type="http://schemas.openxmlformats.org/officeDocument/2006/relationships/slide" Target="slide25.xml"/><Relationship Id="rId27"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image" Target="../media/image62.jpeg"/><Relationship Id="rId18" Type="http://schemas.openxmlformats.org/officeDocument/2006/relationships/slide" Target="slide43.xml"/><Relationship Id="rId26" Type="http://schemas.openxmlformats.org/officeDocument/2006/relationships/image" Target="../media/image68.png"/><Relationship Id="rId3" Type="http://schemas.openxmlformats.org/officeDocument/2006/relationships/image" Target="../media/image57.jpeg"/><Relationship Id="rId21" Type="http://schemas.openxmlformats.org/officeDocument/2006/relationships/slide" Target="slide45.xml"/><Relationship Id="rId7" Type="http://schemas.openxmlformats.org/officeDocument/2006/relationships/image" Target="../media/image59.jpeg"/><Relationship Id="rId12" Type="http://schemas.openxmlformats.org/officeDocument/2006/relationships/slide" Target="slide40.xml"/><Relationship Id="rId17" Type="http://schemas.openxmlformats.org/officeDocument/2006/relationships/image" Target="../media/image64.png"/><Relationship Id="rId25" Type="http://schemas.openxmlformats.org/officeDocument/2006/relationships/slide" Target="slide47.xml"/><Relationship Id="rId2" Type="http://schemas.openxmlformats.org/officeDocument/2006/relationships/notesSlide" Target="../notesSlides/notesSlide34.xml"/><Relationship Id="rId16" Type="http://schemas.openxmlformats.org/officeDocument/2006/relationships/slide" Target="slide42.xml"/><Relationship Id="rId20"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slide" Target="slide37.xml"/><Relationship Id="rId11" Type="http://schemas.openxmlformats.org/officeDocument/2006/relationships/image" Target="../media/image61.jpeg"/><Relationship Id="rId24" Type="http://schemas.openxmlformats.org/officeDocument/2006/relationships/image" Target="../media/image67.png"/><Relationship Id="rId5" Type="http://schemas.openxmlformats.org/officeDocument/2006/relationships/image" Target="../media/image58.jpeg"/><Relationship Id="rId15" Type="http://schemas.openxmlformats.org/officeDocument/2006/relationships/image" Target="../media/image63.jpeg"/><Relationship Id="rId23" Type="http://schemas.openxmlformats.org/officeDocument/2006/relationships/slide" Target="slide46.xml"/><Relationship Id="rId10" Type="http://schemas.openxmlformats.org/officeDocument/2006/relationships/slide" Target="slide39.xml"/><Relationship Id="rId19" Type="http://schemas.openxmlformats.org/officeDocument/2006/relationships/image" Target="../media/image65.jpeg"/><Relationship Id="rId4" Type="http://schemas.openxmlformats.org/officeDocument/2006/relationships/slide" Target="slide35.xml"/><Relationship Id="rId9" Type="http://schemas.openxmlformats.org/officeDocument/2006/relationships/image" Target="../media/image60.png"/><Relationship Id="rId14" Type="http://schemas.openxmlformats.org/officeDocument/2006/relationships/slide" Target="slide41.xml"/><Relationship Id="rId22"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4.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0.pn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4.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4.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4.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62.jpeg"/><Relationship Id="rId4" Type="http://schemas.openxmlformats.org/officeDocument/2006/relationships/image" Target="../media/image71.jpeg"/></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4.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72.jpe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4.xml"/><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70.png"/><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66.jpeg"/><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67.png"/><Relationship Id="rId4" Type="http://schemas.openxmlformats.org/officeDocument/2006/relationships/image" Target="../media/image74.jpeg"/></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4.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63888" y="2708920"/>
            <a:ext cx="5320680" cy="3096344"/>
          </a:xfrm>
        </p:spPr>
        <p:txBody>
          <a:bodyPr>
            <a:normAutofit/>
          </a:bodyPr>
          <a:lstStyle/>
          <a:p>
            <a:r>
              <a:rPr lang="ru-RU" dirty="0" smtClean="0">
                <a:ln w="3175">
                  <a:solidFill>
                    <a:srgbClr val="C00000"/>
                  </a:solidFill>
                  <a:prstDash val="solid"/>
                </a:ln>
                <a:solidFill>
                  <a:schemeClr val="tx1"/>
                </a:solidFill>
              </a:rPr>
              <a:t>Словарь подготовили :</a:t>
            </a:r>
          </a:p>
          <a:p>
            <a:endParaRPr lang="ru-RU" dirty="0" smtClean="0">
              <a:ln w="3175">
                <a:solidFill>
                  <a:srgbClr val="C00000"/>
                </a:solidFill>
                <a:prstDash val="solid"/>
              </a:ln>
              <a:solidFill>
                <a:schemeClr val="tx1"/>
              </a:solidFill>
            </a:endParaRPr>
          </a:p>
          <a:p>
            <a:r>
              <a:rPr lang="ru-RU" sz="2600" i="1" dirty="0" smtClean="0">
                <a:ln w="3175">
                  <a:solidFill>
                    <a:schemeClr val="tx1"/>
                  </a:solidFill>
                  <a:prstDash val="solid"/>
                </a:ln>
                <a:solidFill>
                  <a:schemeClr val="tx1"/>
                </a:solidFill>
              </a:rPr>
              <a:t>Ильиных Софья</a:t>
            </a:r>
          </a:p>
          <a:p>
            <a:r>
              <a:rPr lang="ru-RU" sz="2600" i="1" dirty="0" smtClean="0">
                <a:ln w="3175">
                  <a:solidFill>
                    <a:schemeClr val="tx1"/>
                  </a:solidFill>
                  <a:prstDash val="solid"/>
                </a:ln>
                <a:solidFill>
                  <a:schemeClr val="tx1"/>
                </a:solidFill>
              </a:rPr>
              <a:t>Брянцев Степан</a:t>
            </a:r>
          </a:p>
          <a:p>
            <a:r>
              <a:rPr lang="ru-RU" sz="2600" i="1" dirty="0" smtClean="0">
                <a:ln w="3175">
                  <a:solidFill>
                    <a:schemeClr val="tx1"/>
                  </a:solidFill>
                  <a:prstDash val="solid"/>
                </a:ln>
                <a:solidFill>
                  <a:schemeClr val="tx1"/>
                </a:solidFill>
              </a:rPr>
              <a:t>Кремлёва Эвелина</a:t>
            </a:r>
          </a:p>
          <a:p>
            <a:r>
              <a:rPr lang="ru-RU" sz="2600" i="1" dirty="0" smtClean="0">
                <a:ln w="3175">
                  <a:solidFill>
                    <a:schemeClr val="tx1"/>
                  </a:solidFill>
                  <a:prstDash val="solid"/>
                </a:ln>
                <a:solidFill>
                  <a:schemeClr val="tx1"/>
                </a:solidFill>
              </a:rPr>
              <a:t>Рябов Андрей</a:t>
            </a:r>
          </a:p>
          <a:p>
            <a:endParaRPr lang="ru-RU" dirty="0" smtClean="0">
              <a:ln w="3175">
                <a:solidFill>
                  <a:schemeClr val="bg1"/>
                </a:solidFill>
                <a:prstDash val="solid"/>
              </a:ln>
              <a:solidFill>
                <a:schemeClr val="tx1"/>
              </a:solidFill>
            </a:endParaRPr>
          </a:p>
        </p:txBody>
      </p:sp>
      <p:pic>
        <p:nvPicPr>
          <p:cNvPr id="5" name="Рисунок 4" descr="Боги_(надпись).png"/>
          <p:cNvPicPr>
            <a:picLocks noChangeAspect="1"/>
          </p:cNvPicPr>
          <p:nvPr/>
        </p:nvPicPr>
        <p:blipFill>
          <a:blip r:embed="rId4" cstate="print"/>
          <a:stretch>
            <a:fillRect/>
          </a:stretch>
        </p:blipFill>
        <p:spPr>
          <a:xfrm>
            <a:off x="251522" y="548680"/>
            <a:ext cx="4507937" cy="800000"/>
          </a:xfrm>
          <a:prstGeom prst="rect">
            <a:avLst/>
          </a:prstGeom>
        </p:spPr>
      </p:pic>
    </p:spTree>
  </p:cSld>
  <p:clrMapOvr>
    <a:masterClrMapping/>
  </p:clrMapOvr>
  <p:transition advTm="112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Users\Гость1\Pictures\Рисунок2.jpg"/>
          <p:cNvPicPr>
            <a:picLocks noChangeAspect="1" noChangeArrowheads="1"/>
          </p:cNvPicPr>
          <p:nvPr/>
        </p:nvPicPr>
        <p:blipFill>
          <a:blip r:embed="rId3" cstate="print"/>
          <a:srcRect/>
          <a:stretch>
            <a:fillRect/>
          </a:stretch>
        </p:blipFill>
        <p:spPr bwMode="auto">
          <a:xfrm>
            <a:off x="1" y="0"/>
            <a:ext cx="9143999" cy="6858000"/>
          </a:xfrm>
          <a:prstGeom prst="rect">
            <a:avLst/>
          </a:prstGeom>
          <a:noFill/>
        </p:spPr>
      </p:pic>
      <p:pic>
        <p:nvPicPr>
          <p:cNvPr id="3" name="Picture 3" descr="Картинки по запросу персефона и аид миф"/>
          <p:cNvPicPr>
            <a:picLocks noChangeAspect="1" noChangeArrowheads="1"/>
          </p:cNvPicPr>
          <p:nvPr/>
        </p:nvPicPr>
        <p:blipFill>
          <a:blip r:embed="rId4" cstate="print"/>
          <a:srcRect r="10526"/>
          <a:stretch>
            <a:fillRect/>
          </a:stretch>
        </p:blipFill>
        <p:spPr bwMode="auto">
          <a:xfrm>
            <a:off x="179512" y="752361"/>
            <a:ext cx="3672408" cy="5628967"/>
          </a:xfrm>
          <a:prstGeom prst="rect">
            <a:avLst/>
          </a:prstGeom>
          <a:noFill/>
        </p:spPr>
      </p:pic>
      <p:sp>
        <p:nvSpPr>
          <p:cNvPr id="4" name="Прямоугольник 3"/>
          <p:cNvSpPr/>
          <p:nvPr/>
        </p:nvSpPr>
        <p:spPr>
          <a:xfrm>
            <a:off x="4211960" y="476672"/>
            <a:ext cx="4572000" cy="5760640"/>
          </a:xfrm>
          <a:prstGeom prst="rect">
            <a:avLst/>
          </a:prstGeom>
        </p:spPr>
        <p:txBody>
          <a:bodyPr wrap="square">
            <a:spAutoFit/>
          </a:bodyPr>
          <a:lstStyle/>
          <a:p>
            <a:r>
              <a:rPr lang="ru-RU" dirty="0" err="1" smtClean="0">
                <a:solidFill>
                  <a:schemeClr val="bg1"/>
                </a:solidFill>
              </a:rPr>
              <a:t>Персефона-грозная</a:t>
            </a:r>
            <a:r>
              <a:rPr lang="ru-RU" dirty="0" smtClean="0">
                <a:solidFill>
                  <a:schemeClr val="bg1"/>
                </a:solidFill>
              </a:rPr>
              <a:t> повелительница над тенями умерших. С разрешения Зевса, но без ведома Деметры, она была увезена Аидом на колеснице, запряженной конями, в то время, как собирала цветы на лугу. Деметра в гневе за это запретила земле производить плоды, и Зевс должен был послать Гермеса в подземное царство за Персефоной. Аид отпустил ее, дав ей проглотить гранатовую косточку — символ брака, а потому Персефона могла оставаться с матерью лишь две трети года, а последнюю треть проводить со своим мрачным супругом. Эта связь с матерью придает Персефоне несколько более мягкий характер, чем у Аида. В этом мифе Персефона является символом растительности, которая ежегодно выходит из земли, а также — в мистериях Деметры — символом бессмертия души. </a:t>
            </a:r>
            <a:endParaRPr lang="ru-RU" dirty="0">
              <a:solidFill>
                <a:schemeClr val="bg1"/>
              </a:solidFill>
            </a:endParaRPr>
          </a:p>
        </p:txBody>
      </p:sp>
      <p:sp>
        <p:nvSpPr>
          <p:cNvPr id="5" name="Прямоугольник 4"/>
          <p:cNvSpPr/>
          <p:nvPr/>
        </p:nvSpPr>
        <p:spPr>
          <a:xfrm>
            <a:off x="4283968" y="6165304"/>
            <a:ext cx="3752630" cy="461665"/>
          </a:xfrm>
          <a:prstGeom prst="rect">
            <a:avLst/>
          </a:prstGeom>
        </p:spPr>
        <p:txBody>
          <a:bodyPr wrap="none">
            <a:spAutoFit/>
          </a:bodyPr>
          <a:lstStyle/>
          <a:p>
            <a:r>
              <a:rPr lang="ru-RU" sz="2400" dirty="0" smtClean="0">
                <a:solidFill>
                  <a:schemeClr val="bg1"/>
                </a:solidFill>
                <a:effectLst>
                  <a:glow rad="228600">
                    <a:schemeClr val="accent3">
                      <a:satMod val="175000"/>
                      <a:alpha val="40000"/>
                    </a:schemeClr>
                  </a:glow>
                </a:effectLst>
              </a:rPr>
              <a:t>-Энциклопедия мифологии</a:t>
            </a:r>
            <a:endParaRPr lang="ru-RU" sz="2400" dirty="0">
              <a:solidFill>
                <a:schemeClr val="bg1"/>
              </a:solidFill>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Аполлон</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2699792" y="1268760"/>
            <a:ext cx="6264696" cy="4813995"/>
          </a:xfrm>
        </p:spPr>
        <p:txBody>
          <a:bodyPr>
            <a:noAutofit/>
          </a:bodyPr>
          <a:lstStyle/>
          <a:p>
            <a:pPr algn="just">
              <a:buNone/>
            </a:pPr>
            <a:r>
              <a:rPr lang="ru-RU" sz="2000" b="1" dirty="0" smtClean="0">
                <a:solidFill>
                  <a:schemeClr val="bg1"/>
                </a:solidFill>
                <a:latin typeface="Comic Sans MS" pitchFamily="66" charset="0"/>
              </a:rPr>
              <a:t>   </a:t>
            </a:r>
            <a:r>
              <a:rPr lang="ru-RU" sz="2000" b="1" dirty="0" err="1" smtClean="0">
                <a:solidFill>
                  <a:schemeClr val="bg1"/>
                </a:solidFill>
                <a:latin typeface="+mj-lt"/>
              </a:rPr>
              <a:t>Аполло́н</a:t>
            </a:r>
            <a:r>
              <a:rPr lang="ru-RU" sz="2000" dirty="0" smtClean="0">
                <a:solidFill>
                  <a:schemeClr val="bg1"/>
                </a:solidFill>
                <a:latin typeface="+mj-lt"/>
              </a:rPr>
              <a:t> (др.-греч. </a:t>
            </a:r>
            <a:r>
              <a:rPr lang="ru-RU" sz="2000" dirty="0" err="1" smtClean="0">
                <a:solidFill>
                  <a:schemeClr val="bg1"/>
                </a:solidFill>
                <a:latin typeface="+mj-lt"/>
              </a:rPr>
              <a:t>Ἀπόλλων</a:t>
            </a:r>
            <a:r>
              <a:rPr lang="ru-RU" sz="2000" dirty="0" smtClean="0">
                <a:solidFill>
                  <a:schemeClr val="bg1"/>
                </a:solidFill>
                <a:latin typeface="+mj-lt"/>
              </a:rPr>
              <a:t>), по прозвищу </a:t>
            </a:r>
            <a:r>
              <a:rPr lang="ru-RU" sz="2000" b="1" dirty="0" smtClean="0">
                <a:solidFill>
                  <a:schemeClr val="bg1"/>
                </a:solidFill>
                <a:latin typeface="+mj-lt"/>
              </a:rPr>
              <a:t>Феб</a:t>
            </a:r>
            <a:r>
              <a:rPr lang="ru-RU" sz="2000" dirty="0" smtClean="0">
                <a:solidFill>
                  <a:schemeClr val="bg1"/>
                </a:solidFill>
                <a:latin typeface="+mj-lt"/>
              </a:rPr>
              <a:t> (др.-греч. </a:t>
            </a:r>
            <a:r>
              <a:rPr lang="ru-RU" sz="2000" dirty="0" err="1" smtClean="0">
                <a:solidFill>
                  <a:schemeClr val="bg1"/>
                </a:solidFill>
                <a:latin typeface="+mj-lt"/>
              </a:rPr>
              <a:t>Φοῖβος</a:t>
            </a:r>
            <a:r>
              <a:rPr lang="ru-RU" sz="2000" dirty="0" smtClean="0">
                <a:solidFill>
                  <a:schemeClr val="bg1"/>
                </a:solidFill>
                <a:latin typeface="+mj-lt"/>
              </a:rPr>
              <a:t>)  — «лучезарный, сияющий») — в древнегреческой мифологии златокудрый </a:t>
            </a:r>
            <a:r>
              <a:rPr lang="ru-RU" sz="2000" dirty="0" err="1" smtClean="0">
                <a:solidFill>
                  <a:schemeClr val="bg1"/>
                </a:solidFill>
                <a:latin typeface="+mj-lt"/>
              </a:rPr>
              <a:t>сребролукий</a:t>
            </a:r>
            <a:r>
              <a:rPr lang="ru-RU" sz="2000" dirty="0" smtClean="0">
                <a:solidFill>
                  <a:schemeClr val="bg1"/>
                </a:solidFill>
                <a:latin typeface="+mj-lt"/>
              </a:rPr>
              <a:t> бог света (солнечный свет символизируется его золотыми стрелами), покровитель искусств, предводитель и покровитель муз (за что его называли </a:t>
            </a:r>
            <a:r>
              <a:rPr lang="ru-RU" sz="2000" i="1" dirty="0" smtClean="0">
                <a:solidFill>
                  <a:schemeClr val="bg1"/>
                </a:solidFill>
                <a:latin typeface="+mj-lt"/>
              </a:rPr>
              <a:t>Мусагет</a:t>
            </a:r>
            <a:r>
              <a:rPr lang="ru-RU" sz="2000" dirty="0" smtClean="0">
                <a:solidFill>
                  <a:schemeClr val="bg1"/>
                </a:solidFill>
                <a:latin typeface="+mj-lt"/>
              </a:rPr>
              <a:t> (</a:t>
            </a:r>
            <a:r>
              <a:rPr lang="ru-RU" sz="2000" dirty="0" err="1" smtClean="0">
                <a:solidFill>
                  <a:schemeClr val="bg1"/>
                </a:solidFill>
                <a:latin typeface="+mj-lt"/>
              </a:rPr>
              <a:t>Μουσηγέτης</a:t>
            </a:r>
            <a:r>
              <a:rPr lang="ru-RU" sz="2000" dirty="0" smtClean="0">
                <a:solidFill>
                  <a:schemeClr val="bg1"/>
                </a:solidFill>
                <a:latin typeface="+mj-lt"/>
              </a:rPr>
              <a:t>)), предсказатель будущего, бог-врачеватель, покровитель переселенцев и основывающихся древнегреческих колоний, также очищал людей, совершивших убийство</a:t>
            </a:r>
          </a:p>
          <a:p>
            <a:pPr algn="just">
              <a:buNone/>
            </a:pPr>
            <a:r>
              <a:rPr lang="ru-RU" sz="2000" dirty="0" smtClean="0">
                <a:solidFill>
                  <a:schemeClr val="bg1"/>
                </a:solidFill>
                <a:latin typeface="+mj-lt"/>
              </a:rPr>
              <a:t>      В философии Ницше </a:t>
            </a:r>
            <a:r>
              <a:rPr lang="ru-RU" sz="2000" dirty="0" err="1" smtClean="0">
                <a:solidFill>
                  <a:schemeClr val="bg1"/>
                </a:solidFill>
                <a:latin typeface="+mj-lt"/>
              </a:rPr>
              <a:t>Аполлоническое</a:t>
            </a:r>
            <a:r>
              <a:rPr lang="ru-RU" sz="2000" dirty="0" smtClean="0">
                <a:solidFill>
                  <a:schemeClr val="bg1"/>
                </a:solidFill>
                <a:latin typeface="+mj-lt"/>
              </a:rPr>
              <a:t> начало является одним из компонентов греческой культуры, символизирующим порядок, ясность и свет. Противоположное начало выражено в образе Диониса.</a:t>
            </a:r>
            <a:endParaRPr lang="ru-RU" sz="2000" dirty="0">
              <a:solidFill>
                <a:schemeClr val="bg1"/>
              </a:solidFill>
              <a:latin typeface="+mj-lt"/>
            </a:endParaRPr>
          </a:p>
        </p:txBody>
      </p:sp>
      <p:sp>
        <p:nvSpPr>
          <p:cNvPr id="7" name="Солнце 6"/>
          <p:cNvSpPr/>
          <p:nvPr/>
        </p:nvSpPr>
        <p:spPr>
          <a:xfrm>
            <a:off x="395536" y="0"/>
            <a:ext cx="914400" cy="914400"/>
          </a:xfrm>
          <a:prstGeom prst="sun">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Солнце 7"/>
          <p:cNvSpPr/>
          <p:nvPr/>
        </p:nvSpPr>
        <p:spPr>
          <a:xfrm>
            <a:off x="7596336" y="188640"/>
            <a:ext cx="914400" cy="914400"/>
          </a:xfrm>
          <a:prstGeom prst="sun">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9" name="Рисунок 8" descr="vJm4x_aCQ3A.jpg"/>
          <p:cNvPicPr>
            <a:picLocks noChangeAspect="1"/>
          </p:cNvPicPr>
          <p:nvPr/>
        </p:nvPicPr>
        <p:blipFill>
          <a:blip r:embed="rId4" cstate="print"/>
          <a:stretch>
            <a:fillRect/>
          </a:stretch>
        </p:blipFill>
        <p:spPr>
          <a:xfrm>
            <a:off x="107504" y="1628800"/>
            <a:ext cx="2890796" cy="4063739"/>
          </a:xfrm>
          <a:prstGeom prst="rect">
            <a:avLst/>
          </a:prstGeom>
        </p:spPr>
      </p:pic>
      <p:pic>
        <p:nvPicPr>
          <p:cNvPr id="10" name="Рисунок 9"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Users\Гость1\Pictures\Рисунок2.jpg"/>
          <p:cNvPicPr>
            <a:picLocks noChangeAspect="1" noChangeArrowheads="1"/>
          </p:cNvPicPr>
          <p:nvPr/>
        </p:nvPicPr>
        <p:blipFill>
          <a:blip r:embed="rId3" cstate="print"/>
          <a:srcRect/>
          <a:stretch>
            <a:fillRect/>
          </a:stretch>
        </p:blipFill>
        <p:spPr bwMode="auto">
          <a:xfrm>
            <a:off x="0" y="-24595"/>
            <a:ext cx="9144000" cy="6882595"/>
          </a:xfrm>
          <a:prstGeom prst="rect">
            <a:avLst/>
          </a:prstGeom>
          <a:noFill/>
        </p:spPr>
      </p:pic>
      <p:sp>
        <p:nvSpPr>
          <p:cNvPr id="3" name="Прямоугольник 2"/>
          <p:cNvSpPr/>
          <p:nvPr/>
        </p:nvSpPr>
        <p:spPr>
          <a:xfrm>
            <a:off x="323528" y="548680"/>
            <a:ext cx="4176464" cy="5324535"/>
          </a:xfrm>
          <a:prstGeom prst="rect">
            <a:avLst/>
          </a:prstGeom>
        </p:spPr>
        <p:txBody>
          <a:bodyPr wrap="square">
            <a:spAutoFit/>
          </a:bodyPr>
          <a:lstStyle/>
          <a:p>
            <a:r>
              <a:rPr lang="ru-RU" sz="2000" dirty="0" smtClean="0">
                <a:solidFill>
                  <a:schemeClr val="bg1"/>
                </a:solidFill>
              </a:rPr>
              <a:t>Аполлон-божество солнца, сын Зевса и Лето (</a:t>
            </a:r>
            <a:r>
              <a:rPr lang="ru-RU" sz="2000" dirty="0" err="1" smtClean="0">
                <a:solidFill>
                  <a:schemeClr val="bg1"/>
                </a:solidFill>
              </a:rPr>
              <a:t>Латоны</a:t>
            </a:r>
            <a:r>
              <a:rPr lang="ru-RU" sz="2000" dirty="0" smtClean="0">
                <a:solidFill>
                  <a:schemeClr val="bg1"/>
                </a:solidFill>
              </a:rPr>
              <a:t>), брат-близнец богини Артемиды. Аполлон считался также богом музыки и искусств, богом прорицания и покровителем стад и скота. Он принимает живое участие в основании городов и управлении ими и карает преступников, почему и изображается с луком и стрелами. Как бог солнца — Аполлон часто называется Гелиосом. К римлянам почитание Аполлона перешло от греков, и в Риме ему поклонялись главным образом как божеству, спасающему от мора (</a:t>
            </a:r>
            <a:r>
              <a:rPr lang="ru-RU" sz="2000" dirty="0" err="1" smtClean="0">
                <a:solidFill>
                  <a:schemeClr val="bg1"/>
                </a:solidFill>
              </a:rPr>
              <a:t>Apollo</a:t>
            </a:r>
            <a:r>
              <a:rPr lang="ru-RU" sz="2000" dirty="0" smtClean="0">
                <a:solidFill>
                  <a:schemeClr val="bg1"/>
                </a:solidFill>
              </a:rPr>
              <a:t> </a:t>
            </a:r>
            <a:r>
              <a:rPr lang="ru-RU" sz="2000" dirty="0" err="1" smtClean="0">
                <a:solidFill>
                  <a:schemeClr val="bg1"/>
                </a:solidFill>
              </a:rPr>
              <a:t>Medicus</a:t>
            </a:r>
            <a:r>
              <a:rPr lang="ru-RU" sz="2000" dirty="0" smtClean="0">
                <a:solidFill>
                  <a:schemeClr val="bg1"/>
                </a:solidFill>
              </a:rPr>
              <a:t>). </a:t>
            </a:r>
            <a:endParaRPr lang="ru-RU" sz="2000" dirty="0">
              <a:solidFill>
                <a:schemeClr val="bg1"/>
              </a:solidFill>
            </a:endParaRPr>
          </a:p>
        </p:txBody>
      </p:sp>
      <p:pic>
        <p:nvPicPr>
          <p:cNvPr id="145412" name="Picture 4" descr="Картинки по запросу аполлон."/>
          <p:cNvPicPr>
            <a:picLocks noChangeAspect="1" noChangeArrowheads="1"/>
          </p:cNvPicPr>
          <p:nvPr/>
        </p:nvPicPr>
        <p:blipFill>
          <a:blip r:embed="rId4" cstate="print"/>
          <a:srcRect/>
          <a:stretch>
            <a:fillRect/>
          </a:stretch>
        </p:blipFill>
        <p:spPr bwMode="auto">
          <a:xfrm>
            <a:off x="4725568" y="692696"/>
            <a:ext cx="3792420" cy="5688632"/>
          </a:xfrm>
          <a:prstGeom prst="rect">
            <a:avLst/>
          </a:prstGeom>
          <a:noFill/>
        </p:spPr>
      </p:pic>
      <p:sp>
        <p:nvSpPr>
          <p:cNvPr id="6" name="Прямоугольник 5"/>
          <p:cNvSpPr/>
          <p:nvPr/>
        </p:nvSpPr>
        <p:spPr>
          <a:xfrm>
            <a:off x="251520" y="6093296"/>
            <a:ext cx="4608512" cy="523220"/>
          </a:xfrm>
          <a:prstGeom prst="rect">
            <a:avLst/>
          </a:prstGeom>
        </p:spPr>
        <p:txBody>
          <a:bodyPr wrap="square">
            <a:spAutoFit/>
          </a:bodyPr>
          <a:lstStyle/>
          <a:p>
            <a:r>
              <a:rPr lang="ru-RU" sz="2800" b="1" dirty="0" smtClean="0">
                <a:solidFill>
                  <a:schemeClr val="bg1"/>
                </a:solidFill>
                <a:effectLst>
                  <a:glow rad="228600">
                    <a:schemeClr val="accent3">
                      <a:satMod val="175000"/>
                      <a:alpha val="40000"/>
                    </a:schemeClr>
                  </a:glow>
                </a:effectLst>
              </a:rPr>
              <a:t>Энциклопедия мифологии</a:t>
            </a:r>
            <a:endParaRPr lang="ru-RU"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Афродита</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0" y="1196752"/>
            <a:ext cx="6336704" cy="4525963"/>
          </a:xfrm>
        </p:spPr>
        <p:txBody>
          <a:bodyPr>
            <a:normAutofit/>
          </a:bodyPr>
          <a:lstStyle/>
          <a:p>
            <a:pPr>
              <a:buNone/>
            </a:pPr>
            <a:r>
              <a:rPr lang="ru-RU" sz="2400" b="1" dirty="0" err="1" smtClean="0">
                <a:solidFill>
                  <a:schemeClr val="bg1"/>
                </a:solidFill>
              </a:rPr>
              <a:t>Афроди́та</a:t>
            </a:r>
            <a:r>
              <a:rPr lang="ru-RU" sz="2400" dirty="0" smtClean="0">
                <a:solidFill>
                  <a:schemeClr val="bg1"/>
                </a:solidFill>
              </a:rPr>
              <a:t>  (греч. </a:t>
            </a:r>
            <a:r>
              <a:rPr lang="ru-RU" sz="2400" dirty="0" err="1" smtClean="0">
                <a:solidFill>
                  <a:schemeClr val="bg1"/>
                </a:solidFill>
              </a:rPr>
              <a:t>Aphrodite</a:t>
            </a:r>
            <a:r>
              <a:rPr lang="ru-RU" sz="2400" dirty="0" smtClean="0">
                <a:solidFill>
                  <a:schemeClr val="bg1"/>
                </a:solidFill>
              </a:rPr>
              <a:t>, от </a:t>
            </a:r>
            <a:r>
              <a:rPr lang="ru-RU" sz="2400" dirty="0" err="1" smtClean="0">
                <a:solidFill>
                  <a:schemeClr val="bg1"/>
                </a:solidFill>
              </a:rPr>
              <a:t>aphros</a:t>
            </a:r>
            <a:r>
              <a:rPr lang="ru-RU" sz="2400" dirty="0" smtClean="0">
                <a:solidFill>
                  <a:schemeClr val="bg1"/>
                </a:solidFill>
              </a:rPr>
              <a:t> - морская пена, и </a:t>
            </a:r>
            <a:r>
              <a:rPr lang="ru-RU" sz="2400" dirty="0" err="1" smtClean="0">
                <a:solidFill>
                  <a:schemeClr val="bg1"/>
                </a:solidFill>
              </a:rPr>
              <a:t>dyomai</a:t>
            </a:r>
            <a:r>
              <a:rPr lang="ru-RU" sz="2400" dirty="0" smtClean="0">
                <a:solidFill>
                  <a:schemeClr val="bg1"/>
                </a:solidFill>
              </a:rPr>
              <a:t> -выхожу). Название свое получила оттого, что, по мифологии греков, она родилась из морской пены, богиня красоты и любви, включавшаяся в число двенадцати великих олимпийских богов. Она также богиня плодородия, вечной весны и жизни. Ей соответствует римская Венера.</a:t>
            </a:r>
          </a:p>
          <a:p>
            <a:pPr>
              <a:buNone/>
            </a:pPr>
            <a:r>
              <a:rPr lang="ru-RU" sz="2400" i="1" dirty="0" smtClean="0">
                <a:solidFill>
                  <a:schemeClr val="bg1"/>
                </a:solidFill>
              </a:rPr>
              <a:t>-Словарь иностранных слов, вошедших в состав русского языка </a:t>
            </a:r>
            <a:r>
              <a:rPr lang="ru-RU" sz="2400" i="1" dirty="0" err="1" smtClean="0">
                <a:solidFill>
                  <a:schemeClr val="bg1"/>
                </a:solidFill>
              </a:rPr>
              <a:t>Чудинова</a:t>
            </a:r>
            <a:r>
              <a:rPr lang="ru-RU" sz="2400" i="1" dirty="0" smtClean="0">
                <a:solidFill>
                  <a:schemeClr val="bg1"/>
                </a:solidFill>
              </a:rPr>
              <a:t> А.Н., 1910.</a:t>
            </a:r>
          </a:p>
        </p:txBody>
      </p:sp>
      <p:sp>
        <p:nvSpPr>
          <p:cNvPr id="7" name="Солнце 6"/>
          <p:cNvSpPr/>
          <p:nvPr/>
        </p:nvSpPr>
        <p:spPr>
          <a:xfrm rot="4114921">
            <a:off x="7443685" y="135383"/>
            <a:ext cx="914400" cy="914400"/>
          </a:xfrm>
          <a:prstGeom prst="sun">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Солнце 7"/>
          <p:cNvSpPr/>
          <p:nvPr/>
        </p:nvSpPr>
        <p:spPr>
          <a:xfrm>
            <a:off x="683568" y="188640"/>
            <a:ext cx="914400" cy="914400"/>
          </a:xfrm>
          <a:prstGeom prst="sun">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9" name="Рисунок 8" descr="назад.png">
            <a:hlinkClick r:id="rId4" action="ppaction://hlinksldjump"/>
          </p:cNvPr>
          <p:cNvPicPr>
            <a:picLocks noChangeAspect="1"/>
          </p:cNvPicPr>
          <p:nvPr/>
        </p:nvPicPr>
        <p:blipFill>
          <a:blip r:embed="rId5" cstate="print">
            <a:duotone>
              <a:prstClr val="black"/>
              <a:schemeClr val="accent1">
                <a:tint val="45000"/>
                <a:satMod val="400000"/>
              </a:schemeClr>
            </a:duotone>
          </a:blip>
          <a:stretch>
            <a:fillRect/>
          </a:stretch>
        </p:blipFill>
        <p:spPr>
          <a:xfrm>
            <a:off x="8507338" y="6221338"/>
            <a:ext cx="636662" cy="636662"/>
          </a:xfrm>
          <a:prstGeom prst="rect">
            <a:avLst/>
          </a:prstGeom>
        </p:spPr>
      </p:pic>
      <p:sp>
        <p:nvSpPr>
          <p:cNvPr id="14" name="Прямоугольник 13"/>
          <p:cNvSpPr/>
          <p:nvPr/>
        </p:nvSpPr>
        <p:spPr>
          <a:xfrm>
            <a:off x="0" y="5661248"/>
            <a:ext cx="8208912" cy="954107"/>
          </a:xfrm>
          <a:prstGeom prst="rect">
            <a:avLst/>
          </a:prstGeom>
        </p:spPr>
        <p:txBody>
          <a:bodyPr wrap="square">
            <a:spAutoFit/>
          </a:bodyPr>
          <a:lstStyle/>
          <a:p>
            <a:pPr>
              <a:buNone/>
            </a:pPr>
            <a:r>
              <a:rPr lang="ru-RU" sz="2800" dirty="0" smtClean="0">
                <a:solidFill>
                  <a:schemeClr val="bg1"/>
                </a:solidFill>
              </a:rPr>
              <a:t>Ей посвящены IV, VI и X гимны Гомера. </a:t>
            </a:r>
          </a:p>
          <a:p>
            <a:pPr>
              <a:buNone/>
            </a:pPr>
            <a:r>
              <a:rPr lang="ru-RU" sz="2800" dirty="0" smtClean="0">
                <a:solidFill>
                  <a:schemeClr val="bg1"/>
                </a:solidFill>
              </a:rPr>
              <a:t>Действующее лицо трагедии Еврипида «Ипполит».</a:t>
            </a:r>
            <a:endParaRPr lang="ru-RU" sz="2800" dirty="0">
              <a:solidFill>
                <a:schemeClr val="bg1"/>
              </a:solidFill>
            </a:endParaRPr>
          </a:p>
        </p:txBody>
      </p:sp>
      <p:pic>
        <p:nvPicPr>
          <p:cNvPr id="110594" name="Picture 2" descr="Картинки по запросу афродита скульптура"/>
          <p:cNvPicPr>
            <a:picLocks noChangeAspect="1" noChangeArrowheads="1"/>
          </p:cNvPicPr>
          <p:nvPr/>
        </p:nvPicPr>
        <p:blipFill>
          <a:blip r:embed="rId6" cstate="print"/>
          <a:srcRect/>
          <a:stretch>
            <a:fillRect/>
          </a:stretch>
        </p:blipFill>
        <p:spPr bwMode="auto">
          <a:xfrm>
            <a:off x="6732240" y="1412776"/>
            <a:ext cx="2095500" cy="3143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 name="Рисунок 1" descr="52siSDEuytE.jpg"/>
          <p:cNvPicPr>
            <a:picLocks noChangeAspect="1"/>
          </p:cNvPicPr>
          <p:nvPr/>
        </p:nvPicPr>
        <p:blipFill>
          <a:blip r:embed="rId4" cstate="print"/>
          <a:srcRect r="11594"/>
          <a:stretch>
            <a:fillRect/>
          </a:stretch>
        </p:blipFill>
        <p:spPr>
          <a:xfrm>
            <a:off x="323528" y="3143149"/>
            <a:ext cx="5220072" cy="3714851"/>
          </a:xfrm>
          <a:prstGeom prst="rect">
            <a:avLst/>
          </a:prstGeom>
        </p:spPr>
      </p:pic>
      <p:sp>
        <p:nvSpPr>
          <p:cNvPr id="5" name="Прямоугольник 4"/>
          <p:cNvSpPr/>
          <p:nvPr/>
        </p:nvSpPr>
        <p:spPr>
          <a:xfrm>
            <a:off x="4716016" y="404664"/>
            <a:ext cx="4572000" cy="2554545"/>
          </a:xfrm>
          <a:prstGeom prst="rect">
            <a:avLst/>
          </a:prstGeom>
        </p:spPr>
        <p:txBody>
          <a:bodyPr>
            <a:spAutoFit/>
          </a:bodyPr>
          <a:lstStyle/>
          <a:p>
            <a:r>
              <a:rPr lang="ru-RU" sz="2000" dirty="0" smtClean="0">
                <a:solidFill>
                  <a:schemeClr val="bg1"/>
                </a:solidFill>
              </a:rPr>
              <a:t>Изображения Афродиты, из мрамора и на полотне, представляют собой одни из замечательнейших произведений древнего искусства. Таковы: Афродита, выходящая из волн, </a:t>
            </a:r>
            <a:r>
              <a:rPr lang="ru-RU" sz="2000" dirty="0" err="1" smtClean="0">
                <a:solidFill>
                  <a:schemeClr val="bg1"/>
                </a:solidFill>
              </a:rPr>
              <a:t>Апеллеса</a:t>
            </a:r>
            <a:r>
              <a:rPr lang="ru-RU" sz="2000" dirty="0" smtClean="0">
                <a:solidFill>
                  <a:schemeClr val="bg1"/>
                </a:solidFill>
              </a:rPr>
              <a:t>; Венера </a:t>
            </a:r>
            <a:r>
              <a:rPr lang="ru-RU" sz="2000" dirty="0" err="1" smtClean="0">
                <a:solidFill>
                  <a:schemeClr val="bg1"/>
                </a:solidFill>
              </a:rPr>
              <a:t>Книдская</a:t>
            </a:r>
            <a:r>
              <a:rPr lang="ru-RU" sz="2000" dirty="0" smtClean="0">
                <a:solidFill>
                  <a:schemeClr val="bg1"/>
                </a:solidFill>
              </a:rPr>
              <a:t>, работы скульптора Праксителя, стоявшая в </a:t>
            </a:r>
            <a:r>
              <a:rPr lang="ru-RU" sz="2000" dirty="0" err="1" smtClean="0">
                <a:solidFill>
                  <a:schemeClr val="bg1"/>
                </a:solidFill>
              </a:rPr>
              <a:t>Книде</a:t>
            </a:r>
            <a:r>
              <a:rPr lang="ru-RU" sz="2000" dirty="0" smtClean="0">
                <a:solidFill>
                  <a:schemeClr val="bg1"/>
                </a:solidFill>
              </a:rPr>
              <a:t>, </a:t>
            </a:r>
            <a:r>
              <a:rPr lang="ru-RU" sz="2000" dirty="0" err="1" smtClean="0">
                <a:solidFill>
                  <a:schemeClr val="bg1"/>
                </a:solidFill>
              </a:rPr>
              <a:t>в</a:t>
            </a:r>
            <a:r>
              <a:rPr lang="ru-RU" sz="2000" dirty="0" smtClean="0">
                <a:solidFill>
                  <a:schemeClr val="bg1"/>
                </a:solidFill>
              </a:rPr>
              <a:t> храме Афродиты.</a:t>
            </a:r>
            <a:endParaRPr lang="ru-RU" sz="2000" dirty="0">
              <a:solidFill>
                <a:schemeClr val="bg1"/>
              </a:solidFill>
            </a:endParaRPr>
          </a:p>
        </p:txBody>
      </p:sp>
      <p:sp>
        <p:nvSpPr>
          <p:cNvPr id="6" name="Прямоугольник 5"/>
          <p:cNvSpPr/>
          <p:nvPr/>
        </p:nvSpPr>
        <p:spPr>
          <a:xfrm>
            <a:off x="179512" y="476672"/>
            <a:ext cx="4572000" cy="2554545"/>
          </a:xfrm>
          <a:prstGeom prst="rect">
            <a:avLst/>
          </a:prstGeom>
        </p:spPr>
        <p:txBody>
          <a:bodyPr>
            <a:spAutoFit/>
          </a:bodyPr>
          <a:lstStyle/>
          <a:p>
            <a:r>
              <a:rPr lang="ru-RU" dirty="0" smtClean="0">
                <a:solidFill>
                  <a:schemeClr val="bg1"/>
                </a:solidFill>
              </a:rPr>
              <a:t> </a:t>
            </a:r>
            <a:r>
              <a:rPr lang="ru-RU" sz="2000" dirty="0" smtClean="0">
                <a:solidFill>
                  <a:schemeClr val="bg1"/>
                </a:solidFill>
              </a:rPr>
              <a:t>Парис объявил ее самой красивой из богинь и отдал ей известное яблоко раздора. Всякий, кто надевал на себя ее волшебный пояс, тотчас же делался красивым и становился предметом любви. Обыкновенно ее сопровождает сын Эрот. Апрель считался священным месяцем Афродиты.</a:t>
            </a:r>
            <a:r>
              <a:rPr lang="ru-RU" sz="2000" dirty="0" smtClean="0"/>
              <a:t> </a:t>
            </a:r>
            <a:endParaRPr lang="ru-RU" sz="2000" dirty="0">
              <a:solidFill>
                <a:schemeClr val="bg1"/>
              </a:solidFill>
            </a:endParaRPr>
          </a:p>
        </p:txBody>
      </p:sp>
      <p:sp>
        <p:nvSpPr>
          <p:cNvPr id="7" name="Прямоугольник 6"/>
          <p:cNvSpPr/>
          <p:nvPr/>
        </p:nvSpPr>
        <p:spPr>
          <a:xfrm>
            <a:off x="1763688" y="6334780"/>
            <a:ext cx="9324528" cy="523220"/>
          </a:xfrm>
          <a:prstGeom prst="rect">
            <a:avLst/>
          </a:prstGeom>
        </p:spPr>
        <p:txBody>
          <a:bodyPr wrap="square">
            <a:spAutoFit/>
          </a:bodyPr>
          <a:lstStyle/>
          <a:p>
            <a:r>
              <a:rPr lang="ru-RU" sz="2800" b="1" i="1" dirty="0" smtClean="0">
                <a:solidFill>
                  <a:schemeClr val="bg1"/>
                </a:solidFill>
              </a:rPr>
              <a:t>«Краткий словарь мифологии и древностей»</a:t>
            </a:r>
            <a:endParaRPr lang="ru-RU" sz="2800" b="1" dirty="0">
              <a:solidFill>
                <a:schemeClr val="bg1"/>
              </a:solidFill>
            </a:endParaRPr>
          </a:p>
        </p:txBody>
      </p:sp>
      <p:pic>
        <p:nvPicPr>
          <p:cNvPr id="147460" name="Picture 4" descr="Картинки по запросу венера книдская"/>
          <p:cNvPicPr>
            <a:picLocks noChangeAspect="1" noChangeArrowheads="1"/>
          </p:cNvPicPr>
          <p:nvPr/>
        </p:nvPicPr>
        <p:blipFill>
          <a:blip r:embed="rId5" cstate="print"/>
          <a:srcRect/>
          <a:stretch>
            <a:fillRect/>
          </a:stretch>
        </p:blipFill>
        <p:spPr bwMode="auto">
          <a:xfrm>
            <a:off x="6588224" y="2924944"/>
            <a:ext cx="1639069" cy="32781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9000" r="-1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chemeClr val="bg1">
                    <a:lumMod val="95000"/>
                  </a:schemeClr>
                </a:solidFill>
                <a:effectLst>
                  <a:glow rad="228600">
                    <a:schemeClr val="accent1">
                      <a:satMod val="175000"/>
                      <a:alpha val="40000"/>
                    </a:schemeClr>
                  </a:glow>
                </a:effectLst>
              </a:rPr>
              <a:t>Аид</a:t>
            </a:r>
            <a:endParaRPr lang="ru-RU" dirty="0">
              <a:solidFill>
                <a:schemeClr val="bg1">
                  <a:lumMod val="95000"/>
                </a:schemeClr>
              </a:solidFill>
              <a:effectLst>
                <a:glow rad="228600">
                  <a:schemeClr val="accent1">
                    <a:satMod val="175000"/>
                    <a:alpha val="40000"/>
                  </a:schemeClr>
                </a:glow>
              </a:effectLst>
            </a:endParaRPr>
          </a:p>
        </p:txBody>
      </p:sp>
      <p:sp>
        <p:nvSpPr>
          <p:cNvPr id="5" name="Содержимое 4"/>
          <p:cNvSpPr>
            <a:spLocks noGrp="1"/>
          </p:cNvSpPr>
          <p:nvPr>
            <p:ph idx="1"/>
          </p:nvPr>
        </p:nvSpPr>
        <p:spPr>
          <a:xfrm>
            <a:off x="3851920" y="1484784"/>
            <a:ext cx="5292080" cy="5112568"/>
          </a:xfrm>
        </p:spPr>
        <p:txBody>
          <a:bodyPr anchor="ctr">
            <a:noAutofit/>
          </a:bodyPr>
          <a:lstStyle/>
          <a:p>
            <a:pPr algn="just">
              <a:buNone/>
            </a:pPr>
            <a:r>
              <a:rPr lang="ru-RU" sz="2000" b="1" dirty="0" err="1" smtClean="0">
                <a:solidFill>
                  <a:schemeClr val="bg1"/>
                </a:solidFill>
              </a:rPr>
              <a:t>Аи́д</a:t>
            </a:r>
            <a:r>
              <a:rPr lang="ru-RU" sz="2000" dirty="0" smtClean="0">
                <a:solidFill>
                  <a:schemeClr val="bg1"/>
                </a:solidFill>
              </a:rPr>
              <a:t> (др.-греч. </a:t>
            </a:r>
            <a:r>
              <a:rPr lang="ru-RU" sz="2000" dirty="0" err="1" smtClean="0">
                <a:solidFill>
                  <a:schemeClr val="bg1"/>
                </a:solidFill>
              </a:rPr>
              <a:t>Ἀΐδης </a:t>
            </a:r>
            <a:r>
              <a:rPr lang="ru-RU" sz="2000" dirty="0" smtClean="0">
                <a:solidFill>
                  <a:schemeClr val="bg1"/>
                </a:solidFill>
              </a:rPr>
              <a:t>или </a:t>
            </a:r>
            <a:r>
              <a:rPr lang="ru-RU" sz="2000" dirty="0" err="1" smtClean="0">
                <a:solidFill>
                  <a:schemeClr val="bg1"/>
                </a:solidFill>
              </a:rPr>
              <a:t>ᾍδης</a:t>
            </a:r>
            <a:r>
              <a:rPr lang="ru-RU" sz="2000" dirty="0" smtClean="0">
                <a:solidFill>
                  <a:schemeClr val="bg1"/>
                </a:solidFill>
              </a:rPr>
              <a:t>, </a:t>
            </a:r>
            <a:r>
              <a:rPr lang="ru-RU" sz="2000" dirty="0" err="1" smtClean="0">
                <a:solidFill>
                  <a:schemeClr val="bg1"/>
                </a:solidFill>
              </a:rPr>
              <a:t>или</a:t>
            </a:r>
            <a:r>
              <a:rPr lang="ru-RU" sz="2000" dirty="0" smtClean="0">
                <a:solidFill>
                  <a:schemeClr val="bg1"/>
                </a:solidFill>
              </a:rPr>
              <a:t> </a:t>
            </a:r>
            <a:r>
              <a:rPr lang="ru-RU" sz="2000" b="1" dirty="0" err="1" smtClean="0">
                <a:solidFill>
                  <a:schemeClr val="bg1"/>
                </a:solidFill>
              </a:rPr>
              <a:t>Га́дес</a:t>
            </a:r>
            <a:r>
              <a:rPr lang="ru-RU" sz="2000" dirty="0" smtClean="0">
                <a:solidFill>
                  <a:schemeClr val="bg1"/>
                </a:solidFill>
              </a:rPr>
              <a:t>; у римлян </a:t>
            </a:r>
            <a:r>
              <a:rPr lang="ru-RU" sz="2000" b="1" dirty="0" err="1" smtClean="0">
                <a:solidFill>
                  <a:schemeClr val="bg1"/>
                </a:solidFill>
              </a:rPr>
              <a:t>Плуто́н</a:t>
            </a:r>
            <a:r>
              <a:rPr lang="ru-RU" sz="2000" dirty="0" smtClean="0">
                <a:solidFill>
                  <a:schemeClr val="bg1"/>
                </a:solidFill>
              </a:rPr>
              <a:t>, др.-греч. </a:t>
            </a:r>
            <a:r>
              <a:rPr lang="ru-RU" sz="2000" dirty="0" err="1" smtClean="0">
                <a:solidFill>
                  <a:schemeClr val="bg1"/>
                </a:solidFill>
              </a:rPr>
              <a:t>Πλούτων</a:t>
            </a:r>
            <a:r>
              <a:rPr lang="ru-RU" sz="2000" dirty="0" smtClean="0">
                <a:solidFill>
                  <a:schemeClr val="bg1"/>
                </a:solidFill>
              </a:rPr>
              <a:t>) — в древнегреческой мифологии бог подземного </a:t>
            </a:r>
            <a:r>
              <a:rPr lang="ru-RU" sz="2000" b="1" dirty="0" smtClean="0">
                <a:solidFill>
                  <a:schemeClr val="bg1"/>
                </a:solidFill>
              </a:rPr>
              <a:t>царства мёртвых</a:t>
            </a:r>
            <a:r>
              <a:rPr lang="ru-RU" sz="2000" dirty="0" smtClean="0">
                <a:solidFill>
                  <a:schemeClr val="bg1"/>
                </a:solidFill>
              </a:rPr>
              <a:t> и название самого царства мёртвых. </a:t>
            </a:r>
          </a:p>
          <a:p>
            <a:pPr algn="just">
              <a:buNone/>
            </a:pPr>
            <a:r>
              <a:rPr lang="ru-RU" sz="2000" b="1" dirty="0" smtClean="0">
                <a:solidFill>
                  <a:schemeClr val="bg1"/>
                </a:solidFill>
              </a:rPr>
              <a:t>В литературе</a:t>
            </a:r>
            <a:endParaRPr lang="ru-RU" sz="2000" dirty="0" smtClean="0">
              <a:solidFill>
                <a:schemeClr val="bg1"/>
              </a:solidFill>
            </a:endParaRPr>
          </a:p>
          <a:p>
            <a:pPr algn="just">
              <a:buNone/>
            </a:pPr>
            <a:r>
              <a:rPr lang="ru-RU" sz="2000" dirty="0" smtClean="0">
                <a:solidFill>
                  <a:schemeClr val="bg1"/>
                </a:solidFill>
              </a:rPr>
              <a:t>Аид — действующее лицо комедии Аристофана «Лягушки».</a:t>
            </a:r>
          </a:p>
          <a:p>
            <a:pPr algn="just">
              <a:buNone/>
            </a:pPr>
            <a:r>
              <a:rPr lang="ru-RU" sz="2000" dirty="0" smtClean="0">
                <a:solidFill>
                  <a:schemeClr val="bg1"/>
                </a:solidFill>
              </a:rPr>
              <a:t>Поздняя античная литература (Лукиан) создала пародийно-гротескное представление об Аиде.</a:t>
            </a:r>
          </a:p>
          <a:p>
            <a:pPr algn="just">
              <a:buNone/>
            </a:pPr>
            <a:r>
              <a:rPr lang="ru-RU" sz="2000" dirty="0" smtClean="0">
                <a:solidFill>
                  <a:schemeClr val="bg1"/>
                </a:solidFill>
              </a:rPr>
              <a:t>Аид также упоминается в серии фантастических романов </a:t>
            </a:r>
            <a:r>
              <a:rPr lang="ru-RU" sz="2000" dirty="0" err="1" smtClean="0">
                <a:solidFill>
                  <a:schemeClr val="bg1"/>
                </a:solidFill>
              </a:rPr>
              <a:t>Рика</a:t>
            </a:r>
            <a:r>
              <a:rPr lang="ru-RU" sz="2000" dirty="0" smtClean="0">
                <a:solidFill>
                  <a:schemeClr val="bg1"/>
                </a:solidFill>
              </a:rPr>
              <a:t> </a:t>
            </a:r>
            <a:r>
              <a:rPr lang="ru-RU" sz="2000" dirty="0" err="1" smtClean="0">
                <a:solidFill>
                  <a:schemeClr val="bg1"/>
                </a:solidFill>
              </a:rPr>
              <a:t>Риордана</a:t>
            </a:r>
            <a:r>
              <a:rPr lang="ru-RU" sz="2000" dirty="0" smtClean="0">
                <a:solidFill>
                  <a:schemeClr val="bg1"/>
                </a:solidFill>
              </a:rPr>
              <a:t> «Перси Джексон и Олимпийцы».</a:t>
            </a:r>
          </a:p>
          <a:p>
            <a:pPr algn="just">
              <a:buNone/>
            </a:pPr>
            <a:endParaRPr lang="ru-RU" sz="1900" dirty="0">
              <a:solidFill>
                <a:schemeClr val="bg1"/>
              </a:solidFill>
            </a:endParaRPr>
          </a:p>
        </p:txBody>
      </p:sp>
      <p:pic>
        <p:nvPicPr>
          <p:cNvPr id="8" name="Рисунок 7" descr="1217324797_monstr1.jpg"/>
          <p:cNvPicPr>
            <a:picLocks noChangeAspect="1"/>
          </p:cNvPicPr>
          <p:nvPr/>
        </p:nvPicPr>
        <p:blipFill>
          <a:blip r:embed="rId4" cstate="print"/>
          <a:srcRect b="8929"/>
          <a:stretch>
            <a:fillRect/>
          </a:stretch>
        </p:blipFill>
        <p:spPr>
          <a:xfrm>
            <a:off x="323528" y="1628800"/>
            <a:ext cx="3358950" cy="3888432"/>
          </a:xfrm>
          <a:prstGeom prst="rect">
            <a:avLst/>
          </a:prstGeom>
        </p:spPr>
      </p:pic>
      <p:pic>
        <p:nvPicPr>
          <p:cNvPr id="6" name="Рисунок 5"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C:\Users\Гость1\Pictures\Рисунок3.jpg"/>
          <p:cNvPicPr>
            <a:picLocks noChangeAspect="1" noChangeArrowheads="1"/>
          </p:cNvPicPr>
          <p:nvPr/>
        </p:nvPicPr>
        <p:blipFill>
          <a:blip r:embed="rId3" cstate="print"/>
          <a:srcRect/>
          <a:stretch>
            <a:fillRect/>
          </a:stretch>
        </p:blipFill>
        <p:spPr bwMode="auto">
          <a:xfrm>
            <a:off x="0" y="0"/>
            <a:ext cx="9144000" cy="7119590"/>
          </a:xfrm>
          <a:prstGeom prst="rect">
            <a:avLst/>
          </a:prstGeom>
          <a:noFill/>
        </p:spPr>
      </p:pic>
      <p:sp>
        <p:nvSpPr>
          <p:cNvPr id="151555" name="Rectangle 3"/>
          <p:cNvSpPr>
            <a:spLocks noChangeArrowheads="1"/>
          </p:cNvSpPr>
          <p:nvPr/>
        </p:nvSpPr>
        <p:spPr bwMode="auto">
          <a:xfrm>
            <a:off x="0" y="404664"/>
            <a:ext cx="896448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Образ Аида в искусстве</a:t>
            </a:r>
            <a:endParaRPr kumimoji="0" lang="ru-RU"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Изображения Аида сравнительно редки; большая их часть относится к позднейшему времени. Он изображается сходно с Зевсом </a:t>
            </a:r>
            <a:r>
              <a:rPr kumimoji="0" lang="ru-RU" sz="2000" b="0" i="0" u="none" strike="noStrike" cap="none" normalizeH="0" baseline="0" dirty="0" smtClean="0">
                <a:ln>
                  <a:noFill/>
                </a:ln>
                <a:solidFill>
                  <a:schemeClr val="bg1"/>
                </a:solidFill>
                <a:effectLst/>
                <a:latin typeface="Calibri"/>
                <a:ea typeface="Times New Roman" pitchFamily="18" charset="0"/>
                <a:cs typeface="Arial" pitchFamily="34" charset="0"/>
              </a:rPr>
              <a:t>—</a:t>
            </a: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могучим, зрелым мужем, восседающим на троне, с двузубцем или</a:t>
            </a:r>
            <a:r>
              <a:rPr kumimoji="0" lang="ru-RU" sz="2000" b="0" i="0" u="none" strike="noStrike" cap="none" normalizeH="0" baseline="0" dirty="0" smtClean="0">
                <a:ln>
                  <a:noFill/>
                </a:ln>
                <a:solidFill>
                  <a:schemeClr val="bg1"/>
                </a:solidFill>
                <a:effectLst/>
                <a:latin typeface="Calibri"/>
                <a:ea typeface="Times New Roman" pitchFamily="18" charset="0"/>
                <a:cs typeface="Arial" pitchFamily="34" charset="0"/>
              </a:rPr>
              <a:t> </a:t>
            </a: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жезлом</a:t>
            </a:r>
            <a:r>
              <a:rPr lang="ru-RU" sz="2000" dirty="0" smtClean="0">
                <a:solidFill>
                  <a:schemeClr val="bg1"/>
                </a:solidFill>
                <a:latin typeface="Calibri"/>
                <a:ea typeface="Times New Roman" pitchFamily="18" charset="0"/>
                <a:cs typeface="Arial" pitchFamily="34" charset="0"/>
              </a:rPr>
              <a:t> </a:t>
            </a: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в </a:t>
            </a: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руке, иногда с</a:t>
            </a:r>
            <a:r>
              <a:rPr kumimoji="0" lang="ru-RU" sz="2000" b="0" i="0" u="none" strike="noStrike" cap="none" normalizeH="0" baseline="0" dirty="0" smtClean="0">
                <a:ln>
                  <a:noFill/>
                </a:ln>
                <a:solidFill>
                  <a:schemeClr val="bg1"/>
                </a:solidFill>
                <a:effectLst/>
                <a:latin typeface="Calibri"/>
                <a:ea typeface="Times New Roman" pitchFamily="18" charset="0"/>
                <a:cs typeface="Arial" pitchFamily="34" charset="0"/>
              </a:rPr>
              <a:t> </a:t>
            </a: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рогом изобилия, иногда рядом с ним Персефона. У ног Аида обычно лежит </a:t>
            </a: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Цербер</a:t>
            </a:r>
            <a:r>
              <a:rPr lang="ru-RU" sz="2000" dirty="0" smtClean="0">
                <a:solidFill>
                  <a:schemeClr val="bg1"/>
                </a:solidFill>
                <a:latin typeface="Calibri"/>
                <a:ea typeface="Times New Roman" pitchFamily="18" charset="0"/>
                <a:cs typeface="Arial" pitchFamily="34" charset="0"/>
              </a:rPr>
              <a:t> </a:t>
            </a: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(на </a:t>
            </a: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одной статуе Цербер сидит).</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04450" name="Picture 2" descr="Картинки по запросу аид бог"/>
          <p:cNvPicPr>
            <a:picLocks noChangeAspect="1" noChangeArrowheads="1"/>
          </p:cNvPicPr>
          <p:nvPr/>
        </p:nvPicPr>
        <p:blipFill>
          <a:blip r:embed="rId4" cstate="print"/>
          <a:srcRect/>
          <a:stretch>
            <a:fillRect/>
          </a:stretch>
        </p:blipFill>
        <p:spPr bwMode="auto">
          <a:xfrm>
            <a:off x="4644008" y="2571750"/>
            <a:ext cx="4067175" cy="4286250"/>
          </a:xfrm>
          <a:prstGeom prst="rect">
            <a:avLst/>
          </a:prstGeom>
          <a:noFill/>
        </p:spPr>
      </p:pic>
      <p:sp>
        <p:nvSpPr>
          <p:cNvPr id="5" name="Прямоугольник 4"/>
          <p:cNvSpPr/>
          <p:nvPr/>
        </p:nvSpPr>
        <p:spPr>
          <a:xfrm>
            <a:off x="0" y="2636912"/>
            <a:ext cx="4572000" cy="3416320"/>
          </a:xfrm>
          <a:prstGeom prst="rect">
            <a:avLst/>
          </a:prstGeom>
        </p:spPr>
        <p:txBody>
          <a:bodyPr>
            <a:spAutoFit/>
          </a:bodyPr>
          <a:lstStyle/>
          <a:p>
            <a:r>
              <a:rPr lang="ru-RU" dirty="0" smtClean="0">
                <a:solidFill>
                  <a:srgbClr val="FFFF00"/>
                </a:solidFill>
              </a:rPr>
              <a:t>«</a:t>
            </a:r>
            <a:r>
              <a:rPr lang="ru-RU" dirty="0" smtClean="0">
                <a:solidFill>
                  <a:schemeClr val="bg1"/>
                </a:solidFill>
              </a:rPr>
              <a:t> </a:t>
            </a:r>
            <a:r>
              <a:rPr lang="ru-RU" dirty="0" smtClean="0">
                <a:solidFill>
                  <a:schemeClr val="bg1"/>
                </a:solidFill>
              </a:rPr>
              <a:t>Бог подземного мира, сын </a:t>
            </a:r>
            <a:r>
              <a:rPr lang="ru-RU" dirty="0" err="1" smtClean="0">
                <a:solidFill>
                  <a:schemeClr val="bg1"/>
                </a:solidFill>
              </a:rPr>
              <a:t>Кроноса</a:t>
            </a:r>
            <a:r>
              <a:rPr lang="ru-RU" dirty="0" smtClean="0">
                <a:solidFill>
                  <a:schemeClr val="bg1"/>
                </a:solidFill>
              </a:rPr>
              <a:t> и Реи, брат Зевса. Со своей супругой Персефоной он царствует в преисподней над тенями умерших; власть над адом он получил при разделе управления миром между Зевсом, Посейдоном и Аидом после победы над титанами. Аида называли Плутоном (</a:t>
            </a:r>
            <a:r>
              <a:rPr lang="ru-RU" dirty="0" err="1" smtClean="0">
                <a:solidFill>
                  <a:schemeClr val="bg1"/>
                </a:solidFill>
              </a:rPr>
              <a:t>πλοοτος </a:t>
            </a:r>
            <a:r>
              <a:rPr lang="ru-RU" dirty="0" smtClean="0">
                <a:solidFill>
                  <a:schemeClr val="bg1"/>
                </a:solidFill>
              </a:rPr>
              <a:t>— богатство), так как он властвует над глубиной земли, откуда человек получает все богатства — металлы, и хлебные растения, произрастающие из </a:t>
            </a:r>
            <a:r>
              <a:rPr lang="ru-RU" dirty="0" smtClean="0">
                <a:solidFill>
                  <a:schemeClr val="bg1"/>
                </a:solidFill>
              </a:rPr>
              <a:t>земли</a:t>
            </a:r>
            <a:r>
              <a:rPr lang="ru-RU" dirty="0" smtClean="0">
                <a:solidFill>
                  <a:srgbClr val="FFFF00"/>
                </a:solidFill>
              </a:rPr>
              <a:t> »</a:t>
            </a:r>
            <a:endParaRPr lang="ru-RU" dirty="0">
              <a:solidFill>
                <a:srgbClr val="FFFF00"/>
              </a:solidFill>
            </a:endParaRPr>
          </a:p>
        </p:txBody>
      </p:sp>
      <p:sp>
        <p:nvSpPr>
          <p:cNvPr id="6" name="Прямоугольник 5"/>
          <p:cNvSpPr/>
          <p:nvPr/>
        </p:nvSpPr>
        <p:spPr>
          <a:xfrm>
            <a:off x="0" y="6027003"/>
            <a:ext cx="4572000" cy="830997"/>
          </a:xfrm>
          <a:prstGeom prst="rect">
            <a:avLst/>
          </a:prstGeom>
        </p:spPr>
        <p:txBody>
          <a:bodyPr>
            <a:spAutoFit/>
          </a:bodyPr>
          <a:lstStyle/>
          <a:p>
            <a:r>
              <a:rPr lang="ru-RU" sz="2400" i="1" dirty="0" smtClean="0">
                <a:solidFill>
                  <a:srgbClr val="FFFF00"/>
                </a:solidFill>
              </a:rPr>
              <a:t>«Краткий словарь мифологии и </a:t>
            </a:r>
            <a:r>
              <a:rPr lang="ru-RU" sz="2400" i="1" dirty="0" smtClean="0">
                <a:solidFill>
                  <a:srgbClr val="FFFF00"/>
                </a:solidFill>
              </a:rPr>
              <a:t>древностей</a:t>
            </a:r>
            <a:r>
              <a:rPr lang="ru-RU" sz="2400" i="1" dirty="0" smtClean="0">
                <a:solidFill>
                  <a:srgbClr val="FFFF00"/>
                </a:solidFill>
              </a:rPr>
              <a:t>»</a:t>
            </a:r>
            <a:endParaRPr lang="ru-RU" sz="24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lstStyle/>
          <a:p>
            <a:r>
              <a:rPr lang="ru-RU" dirty="0" err="1" smtClean="0">
                <a:solidFill>
                  <a:schemeClr val="tx2">
                    <a:lumMod val="20000"/>
                    <a:lumOff val="80000"/>
                  </a:schemeClr>
                </a:solidFill>
                <a:effectLst>
                  <a:glow rad="228600">
                    <a:schemeClr val="accent1">
                      <a:satMod val="175000"/>
                      <a:alpha val="40000"/>
                    </a:schemeClr>
                  </a:glow>
                </a:effectLst>
              </a:rPr>
              <a:t>Деме́тра</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419872" y="1268760"/>
            <a:ext cx="4978896" cy="4525963"/>
          </a:xfrm>
        </p:spPr>
        <p:txBody>
          <a:bodyPr>
            <a:noAutofit/>
          </a:bodyPr>
          <a:lstStyle/>
          <a:p>
            <a:pPr>
              <a:buNone/>
            </a:pPr>
            <a:r>
              <a:rPr lang="ru-RU" sz="2000" b="1" dirty="0" err="1" smtClean="0">
                <a:solidFill>
                  <a:schemeClr val="bg1"/>
                </a:solidFill>
              </a:rPr>
              <a:t>Деме́тра</a:t>
            </a:r>
            <a:r>
              <a:rPr lang="ru-RU" sz="2000" dirty="0" smtClean="0">
                <a:solidFill>
                  <a:schemeClr val="bg1"/>
                </a:solidFill>
              </a:rPr>
              <a:t> (др.-греч. </a:t>
            </a:r>
            <a:r>
              <a:rPr lang="ru-RU" sz="2000" dirty="0" err="1" smtClean="0">
                <a:solidFill>
                  <a:schemeClr val="bg1"/>
                </a:solidFill>
              </a:rPr>
              <a:t>Δημήτηρ, </a:t>
            </a:r>
            <a:r>
              <a:rPr lang="ru-RU" sz="2000" dirty="0" smtClean="0">
                <a:solidFill>
                  <a:schemeClr val="bg1"/>
                </a:solidFill>
              </a:rPr>
              <a:t>также </a:t>
            </a:r>
            <a:r>
              <a:rPr lang="ru-RU" sz="2000" dirty="0" err="1" smtClean="0">
                <a:solidFill>
                  <a:schemeClr val="bg1"/>
                </a:solidFill>
              </a:rPr>
              <a:t>Δηώ</a:t>
            </a:r>
            <a:r>
              <a:rPr lang="ru-RU" sz="2000" dirty="0" smtClean="0">
                <a:solidFill>
                  <a:schemeClr val="bg1"/>
                </a:solidFill>
              </a:rPr>
              <a:t>, «Мать-земля») — в древнегреческой мифологии богиня плодородия, покровительница земледелия. Одна из наиболее почитаемых божеств олимпийского пантеона. В римской мифологии аналогом Деметры была Церера, богиня плодородной нивы.</a:t>
            </a:r>
          </a:p>
          <a:p>
            <a:pPr>
              <a:buNone/>
            </a:pPr>
            <a:r>
              <a:rPr lang="ru-RU" sz="2000" dirty="0" smtClean="0">
                <a:solidFill>
                  <a:schemeClr val="bg1"/>
                </a:solidFill>
              </a:rPr>
              <a:t>В гомеровской «Одиссее» упоминается миф о Деметре и критском божестве земледелия </a:t>
            </a:r>
            <a:r>
              <a:rPr lang="ru-RU" sz="2000" u="sng" dirty="0" err="1" smtClean="0">
                <a:solidFill>
                  <a:schemeClr val="bg1"/>
                </a:solidFill>
              </a:rPr>
              <a:t>Иасионе</a:t>
            </a:r>
            <a:endParaRPr lang="ru-RU" sz="2000" dirty="0" smtClean="0">
              <a:solidFill>
                <a:schemeClr val="bg1"/>
              </a:solidFill>
            </a:endParaRPr>
          </a:p>
          <a:p>
            <a:pPr>
              <a:buNone/>
            </a:pPr>
            <a:r>
              <a:rPr lang="ru-RU" sz="2000" dirty="0" smtClean="0">
                <a:solidFill>
                  <a:schemeClr val="bg1"/>
                </a:solidFill>
              </a:rPr>
              <a:t>Ей </a:t>
            </a:r>
            <a:r>
              <a:rPr lang="ru-RU" sz="2000" dirty="0" smtClean="0">
                <a:solidFill>
                  <a:schemeClr val="bg1"/>
                </a:solidFill>
              </a:rPr>
              <a:t>посвящены V и XIII гимны Гомера, VI гимн </a:t>
            </a:r>
            <a:r>
              <a:rPr lang="ru-RU" sz="2000" dirty="0" err="1" smtClean="0">
                <a:solidFill>
                  <a:schemeClr val="bg1"/>
                </a:solidFill>
              </a:rPr>
              <a:t>Каллимаха</a:t>
            </a:r>
            <a:r>
              <a:rPr lang="ru-RU" sz="2000" dirty="0" smtClean="0">
                <a:solidFill>
                  <a:schemeClr val="bg1"/>
                </a:solidFill>
              </a:rPr>
              <a:t>, XL орфический гимн. Упомянута в гомеровской «Одиссее» (V 125). Была пьеса </a:t>
            </a:r>
            <a:r>
              <a:rPr lang="ru-RU" sz="2000" dirty="0" err="1" smtClean="0">
                <a:solidFill>
                  <a:schemeClr val="bg1"/>
                </a:solidFill>
              </a:rPr>
              <a:t>Аристия</a:t>
            </a:r>
            <a:r>
              <a:rPr lang="ru-RU" sz="2000" dirty="0" smtClean="0">
                <a:solidFill>
                  <a:schemeClr val="bg1"/>
                </a:solidFill>
              </a:rPr>
              <a:t> «Деметра».</a:t>
            </a:r>
            <a:endParaRPr lang="ru-RU" sz="2000" dirty="0">
              <a:solidFill>
                <a:schemeClr val="bg1"/>
              </a:solidFill>
            </a:endParaRPr>
          </a:p>
        </p:txBody>
      </p:sp>
      <p:pic>
        <p:nvPicPr>
          <p:cNvPr id="9" name="Рисунок 8" descr="NWIswRe-QMs.jpg"/>
          <p:cNvPicPr>
            <a:picLocks noChangeAspect="1"/>
          </p:cNvPicPr>
          <p:nvPr/>
        </p:nvPicPr>
        <p:blipFill>
          <a:blip r:embed="rId4" cstate="print"/>
          <a:stretch>
            <a:fillRect/>
          </a:stretch>
        </p:blipFill>
        <p:spPr>
          <a:xfrm>
            <a:off x="539552" y="884916"/>
            <a:ext cx="2592288" cy="5355966"/>
          </a:xfrm>
          <a:prstGeom prst="rect">
            <a:avLst/>
          </a:prstGeom>
        </p:spPr>
      </p:pic>
      <p:pic>
        <p:nvPicPr>
          <p:cNvPr id="6" name="Рисунок 5"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Прямоугольник 1"/>
          <p:cNvSpPr/>
          <p:nvPr/>
        </p:nvSpPr>
        <p:spPr>
          <a:xfrm>
            <a:off x="179512" y="260648"/>
            <a:ext cx="8784976" cy="1938992"/>
          </a:xfrm>
          <a:prstGeom prst="rect">
            <a:avLst/>
          </a:prstGeom>
        </p:spPr>
        <p:txBody>
          <a:bodyPr wrap="square">
            <a:spAutoFit/>
          </a:bodyPr>
          <a:lstStyle/>
          <a:p>
            <a:pPr>
              <a:buNone/>
            </a:pPr>
            <a:r>
              <a:rPr lang="ru-RU" sz="2400" dirty="0" smtClean="0">
                <a:solidFill>
                  <a:schemeClr val="bg1"/>
                </a:solidFill>
              </a:rPr>
              <a:t>В искусстве древних Деметра изображалась в двух ипостасях: как благостная людям богиня в виде юной девушки в венке из колосьев, и как несчастная, скорбящая мать, разыскивающая свою похищенную Аидом дочь, — в облике зрелой женщины в покрывале.</a:t>
            </a:r>
            <a:endParaRPr lang="ru-RU" sz="2400" dirty="0" smtClean="0">
              <a:solidFill>
                <a:schemeClr val="bg1"/>
              </a:solidFill>
            </a:endParaRPr>
          </a:p>
        </p:txBody>
      </p:sp>
      <p:pic>
        <p:nvPicPr>
          <p:cNvPr id="154630" name="Picture 6" descr="Картинки по запросу деметра  скорбящая"/>
          <p:cNvPicPr>
            <a:picLocks noChangeAspect="1" noChangeArrowheads="1"/>
          </p:cNvPicPr>
          <p:nvPr/>
        </p:nvPicPr>
        <p:blipFill>
          <a:blip r:embed="rId4" cstate="print"/>
          <a:srcRect l="3530" r="9992" b="4251"/>
          <a:stretch>
            <a:fillRect/>
          </a:stretch>
        </p:blipFill>
        <p:spPr bwMode="auto">
          <a:xfrm>
            <a:off x="467544" y="2276872"/>
            <a:ext cx="3528392" cy="4248472"/>
          </a:xfrm>
          <a:prstGeom prst="rect">
            <a:avLst/>
          </a:prstGeom>
          <a:noFill/>
        </p:spPr>
      </p:pic>
      <p:pic>
        <p:nvPicPr>
          <p:cNvPr id="154632" name="Picture 8" descr="Похожее изображение"/>
          <p:cNvPicPr>
            <a:picLocks noChangeAspect="1" noChangeArrowheads="1"/>
          </p:cNvPicPr>
          <p:nvPr/>
        </p:nvPicPr>
        <p:blipFill>
          <a:blip r:embed="rId5" cstate="print"/>
          <a:srcRect l="6376" t="6159" r="8604" b="2316"/>
          <a:stretch>
            <a:fillRect/>
          </a:stretch>
        </p:blipFill>
        <p:spPr bwMode="auto">
          <a:xfrm>
            <a:off x="5220072" y="1902430"/>
            <a:ext cx="3024336" cy="48389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Users\Гость1\Pictures\Рисунок2.jpg"/>
          <p:cNvPicPr>
            <a:picLocks noChangeAspect="1" noChangeArrowheads="1"/>
          </p:cNvPicPr>
          <p:nvPr/>
        </p:nvPicPr>
        <p:blipFill>
          <a:blip r:embed="rId3" cstate="print"/>
          <a:srcRect/>
          <a:stretch>
            <a:fillRect/>
          </a:stretch>
        </p:blipFill>
        <p:spPr bwMode="auto">
          <a:xfrm>
            <a:off x="0" y="0"/>
            <a:ext cx="9147321" cy="6858000"/>
          </a:xfrm>
          <a:prstGeom prst="rect">
            <a:avLst/>
          </a:prstGeom>
          <a:noFill/>
        </p:spPr>
      </p:pic>
      <p:sp>
        <p:nvSpPr>
          <p:cNvPr id="4" name="Прямоугольник 3"/>
          <p:cNvSpPr/>
          <p:nvPr/>
        </p:nvSpPr>
        <p:spPr>
          <a:xfrm>
            <a:off x="179512" y="620688"/>
            <a:ext cx="5472608" cy="5262979"/>
          </a:xfrm>
          <a:prstGeom prst="rect">
            <a:avLst/>
          </a:prstGeom>
        </p:spPr>
        <p:txBody>
          <a:bodyPr wrap="square">
            <a:spAutoFit/>
          </a:bodyPr>
          <a:lstStyle/>
          <a:p>
            <a:r>
              <a:rPr lang="ru-RU" sz="2800" dirty="0" smtClean="0">
                <a:solidFill>
                  <a:schemeClr val="bg1"/>
                </a:solidFill>
              </a:rPr>
              <a:t>Деметра-богиня </a:t>
            </a:r>
            <a:r>
              <a:rPr lang="ru-RU" sz="2800" dirty="0" smtClean="0">
                <a:solidFill>
                  <a:schemeClr val="bg1"/>
                </a:solidFill>
              </a:rPr>
              <a:t>земледелия, главным образом покровительница хлебных плодов. Деметра считалась милостивой, благодатной богиней, кормилицей людей. Отчасти через посредство </a:t>
            </a:r>
            <a:r>
              <a:rPr lang="ru-RU" sz="2800" dirty="0" err="1" smtClean="0">
                <a:solidFill>
                  <a:schemeClr val="bg1"/>
                </a:solidFill>
              </a:rPr>
              <a:t>Триптолема</a:t>
            </a:r>
            <a:r>
              <a:rPr lang="ru-RU" sz="2800" dirty="0" smtClean="0">
                <a:solidFill>
                  <a:schemeClr val="bg1"/>
                </a:solidFill>
              </a:rPr>
              <a:t>, отчасти сама она научила людей земледелию. В честь ее были установлены так называемые </a:t>
            </a:r>
            <a:r>
              <a:rPr lang="ru-RU" sz="2800" dirty="0" err="1" smtClean="0">
                <a:solidFill>
                  <a:schemeClr val="bg1"/>
                </a:solidFill>
              </a:rPr>
              <a:t>элевзинские</a:t>
            </a:r>
            <a:r>
              <a:rPr lang="ru-RU" sz="2800" dirty="0" smtClean="0">
                <a:solidFill>
                  <a:schemeClr val="bg1"/>
                </a:solidFill>
              </a:rPr>
              <a:t> мистерии. </a:t>
            </a:r>
            <a:endParaRPr lang="ru-RU" sz="2800" dirty="0">
              <a:solidFill>
                <a:schemeClr val="bg1"/>
              </a:solidFill>
            </a:endParaRPr>
          </a:p>
        </p:txBody>
      </p:sp>
      <p:sp>
        <p:nvSpPr>
          <p:cNvPr id="7" name="Прямоугольник 6"/>
          <p:cNvSpPr/>
          <p:nvPr/>
        </p:nvSpPr>
        <p:spPr>
          <a:xfrm>
            <a:off x="251520" y="6021288"/>
            <a:ext cx="4974439" cy="584775"/>
          </a:xfrm>
          <a:prstGeom prst="rect">
            <a:avLst/>
          </a:prstGeom>
        </p:spPr>
        <p:txBody>
          <a:bodyPr wrap="none">
            <a:spAutoFit/>
          </a:bodyPr>
          <a:lstStyle/>
          <a:p>
            <a:r>
              <a:rPr lang="ru-RU" sz="3200" b="1" dirty="0" smtClean="0">
                <a:solidFill>
                  <a:schemeClr val="bg1"/>
                </a:solidFill>
                <a:effectLst>
                  <a:glow rad="228600">
                    <a:schemeClr val="accent3">
                      <a:satMod val="175000"/>
                      <a:alpha val="40000"/>
                    </a:schemeClr>
                  </a:glow>
                </a:effectLst>
              </a:rPr>
              <a:t>Энциклопедия мифологии</a:t>
            </a:r>
            <a:endParaRPr lang="ru-RU" sz="3200" b="1" dirty="0"/>
          </a:p>
        </p:txBody>
      </p:sp>
      <p:pic>
        <p:nvPicPr>
          <p:cNvPr id="156678" name="Picture 6" descr="Похожее изображение"/>
          <p:cNvPicPr>
            <a:picLocks noChangeAspect="1" noChangeArrowheads="1"/>
          </p:cNvPicPr>
          <p:nvPr/>
        </p:nvPicPr>
        <p:blipFill>
          <a:blip r:embed="rId4" cstate="print"/>
          <a:srcRect/>
          <a:stretch>
            <a:fillRect/>
          </a:stretch>
        </p:blipFill>
        <p:spPr bwMode="auto">
          <a:xfrm>
            <a:off x="5220072" y="836712"/>
            <a:ext cx="3745046" cy="49685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Боги_(надпись).png"/>
          <p:cNvPicPr>
            <a:picLocks noChangeAspect="1"/>
          </p:cNvPicPr>
          <p:nvPr/>
        </p:nvPicPr>
        <p:blipFill>
          <a:blip r:embed="rId4" cstate="print"/>
          <a:stretch>
            <a:fillRect/>
          </a:stretch>
        </p:blipFill>
        <p:spPr>
          <a:xfrm>
            <a:off x="2195738" y="0"/>
            <a:ext cx="4507937" cy="800000"/>
          </a:xfrm>
          <a:prstGeom prst="rect">
            <a:avLst/>
          </a:prstGeom>
        </p:spPr>
      </p:pic>
      <p:sp>
        <p:nvSpPr>
          <p:cNvPr id="5" name="TextBox 4"/>
          <p:cNvSpPr txBox="1"/>
          <p:nvPr/>
        </p:nvSpPr>
        <p:spPr>
          <a:xfrm>
            <a:off x="467544" y="1412776"/>
            <a:ext cx="3672408" cy="707886"/>
          </a:xfrm>
          <a:prstGeom prst="rect">
            <a:avLst/>
          </a:prstGeom>
          <a:noFill/>
        </p:spPr>
        <p:txBody>
          <a:bodyPr wrap="square" rtlCol="0">
            <a:spAutoFit/>
          </a:bodyPr>
          <a:lstStyle/>
          <a:p>
            <a:r>
              <a:rPr lang="ru-RU" sz="4000" dirty="0" smtClean="0">
                <a:ln>
                  <a:solidFill>
                    <a:srgbClr val="FF0000"/>
                  </a:solidFill>
                </a:ln>
                <a:hlinkClick r:id="rId5" action="ppaction://hlinksldjump"/>
              </a:rPr>
              <a:t>Греко-римские</a:t>
            </a:r>
            <a:endParaRPr lang="ru-RU" sz="4000" dirty="0">
              <a:ln>
                <a:solidFill>
                  <a:srgbClr val="FF0000"/>
                </a:solidFill>
              </a:ln>
            </a:endParaRPr>
          </a:p>
        </p:txBody>
      </p:sp>
      <p:pic>
        <p:nvPicPr>
          <p:cNvPr id="10" name="Рисунок 9" descr="Древнегреческие боги.jpg">
            <a:hlinkClick r:id="rId5" action="ppaction://hlinksldjump"/>
          </p:cNvPr>
          <p:cNvPicPr>
            <a:picLocks noChangeAspect="1"/>
          </p:cNvPicPr>
          <p:nvPr/>
        </p:nvPicPr>
        <p:blipFill>
          <a:blip r:embed="rId6" cstate="print"/>
          <a:stretch>
            <a:fillRect/>
          </a:stretch>
        </p:blipFill>
        <p:spPr>
          <a:xfrm>
            <a:off x="-1" y="2348880"/>
            <a:ext cx="4384047" cy="2586588"/>
          </a:xfrm>
          <a:prstGeom prst="rect">
            <a:avLst/>
          </a:prstGeom>
          <a:ln>
            <a:noFill/>
          </a:ln>
          <a:effectLst>
            <a:softEdge rad="112500"/>
          </a:effectLst>
        </p:spPr>
      </p:pic>
      <p:sp>
        <p:nvSpPr>
          <p:cNvPr id="9" name="Прямоугольник 8"/>
          <p:cNvSpPr/>
          <p:nvPr/>
        </p:nvSpPr>
        <p:spPr>
          <a:xfrm>
            <a:off x="5652120" y="1484784"/>
            <a:ext cx="2353850" cy="646331"/>
          </a:xfrm>
          <a:prstGeom prst="rect">
            <a:avLst/>
          </a:prstGeom>
        </p:spPr>
        <p:txBody>
          <a:bodyPr wrap="none">
            <a:spAutoFit/>
          </a:bodyPr>
          <a:lstStyle/>
          <a:p>
            <a:r>
              <a:rPr lang="ru-RU" sz="3600" u="sng" dirty="0" smtClean="0">
                <a:solidFill>
                  <a:srgbClr val="7030A0"/>
                </a:solidFill>
                <a:effectLst>
                  <a:glow rad="228600">
                    <a:schemeClr val="accent2">
                      <a:satMod val="175000"/>
                      <a:alpha val="40000"/>
                    </a:schemeClr>
                  </a:glow>
                </a:effectLst>
                <a:hlinkClick r:id="rId7" action="ppaction://hlinksldjump"/>
              </a:rPr>
              <a:t>Египетские</a:t>
            </a:r>
            <a:endParaRPr lang="ru-RU" sz="3600" u="sng" dirty="0">
              <a:solidFill>
                <a:srgbClr val="7030A0"/>
              </a:solidFill>
            </a:endParaRPr>
          </a:p>
        </p:txBody>
      </p:sp>
      <p:pic>
        <p:nvPicPr>
          <p:cNvPr id="137218" name="Picture 2" descr="Картинки по запросу египетские боги">
            <a:hlinkClick r:id="rId7" action="ppaction://hlinksldjump"/>
          </p:cNvPr>
          <p:cNvPicPr>
            <a:picLocks noChangeAspect="1" noChangeArrowheads="1"/>
          </p:cNvPicPr>
          <p:nvPr/>
        </p:nvPicPr>
        <p:blipFill>
          <a:blip r:embed="rId8" cstate="print"/>
          <a:srcRect/>
          <a:stretch>
            <a:fillRect/>
          </a:stretch>
        </p:blipFill>
        <p:spPr bwMode="auto">
          <a:xfrm>
            <a:off x="4644008" y="2348880"/>
            <a:ext cx="4219575" cy="27527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Гефест</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851920" y="1196752"/>
            <a:ext cx="4978896" cy="4525963"/>
          </a:xfrm>
        </p:spPr>
        <p:txBody>
          <a:bodyPr>
            <a:noAutofit/>
          </a:bodyPr>
          <a:lstStyle/>
          <a:p>
            <a:pPr>
              <a:buNone/>
            </a:pPr>
            <a:r>
              <a:rPr lang="ru-RU" sz="2000" b="1" dirty="0" err="1" smtClean="0">
                <a:solidFill>
                  <a:schemeClr val="bg1"/>
                </a:solidFill>
              </a:rPr>
              <a:t>Гефе́ст</a:t>
            </a:r>
            <a:r>
              <a:rPr lang="ru-RU" sz="2000" dirty="0" smtClean="0">
                <a:solidFill>
                  <a:schemeClr val="bg1"/>
                </a:solidFill>
              </a:rPr>
              <a:t> (др.-греч. </a:t>
            </a:r>
            <a:r>
              <a:rPr lang="ru-RU" sz="2000" dirty="0" err="1" smtClean="0">
                <a:solidFill>
                  <a:schemeClr val="bg1"/>
                </a:solidFill>
              </a:rPr>
              <a:t>Ἥφαιστος</a:t>
            </a:r>
            <a:r>
              <a:rPr lang="ru-RU" sz="2000" dirty="0" smtClean="0">
                <a:solidFill>
                  <a:schemeClr val="bg1"/>
                </a:solidFill>
              </a:rPr>
              <a:t>) — в греческой мифологии</a:t>
            </a:r>
            <a:r>
              <a:rPr lang="ru-RU" sz="2000" baseline="30000" dirty="0" smtClean="0">
                <a:solidFill>
                  <a:schemeClr val="bg1"/>
                </a:solidFill>
              </a:rPr>
              <a:t> </a:t>
            </a:r>
            <a:r>
              <a:rPr lang="ru-RU" sz="2000" dirty="0" smtClean="0">
                <a:solidFill>
                  <a:schemeClr val="bg1"/>
                </a:solidFill>
              </a:rPr>
              <a:t>бог огня, покровитель кузнечного ремесла и самый искусный кузнец. В микенских текстах упоминается лишь предположительно: </a:t>
            </a:r>
            <a:r>
              <a:rPr lang="ru-RU" sz="2000" b="1" dirty="0" err="1" smtClean="0">
                <a:solidFill>
                  <a:schemeClr val="bg1"/>
                </a:solidFill>
              </a:rPr>
              <a:t>a-pa-i-ti-jo</a:t>
            </a:r>
            <a:r>
              <a:rPr lang="ru-RU" sz="2000" dirty="0" smtClean="0">
                <a:solidFill>
                  <a:schemeClr val="bg1"/>
                </a:solidFill>
              </a:rPr>
              <a:t> (</a:t>
            </a:r>
            <a:r>
              <a:rPr lang="ru-RU" sz="2000" dirty="0" smtClean="0">
                <a:solidFill>
                  <a:schemeClr val="bg1"/>
                </a:solidFill>
              </a:rPr>
              <a:t>Гефест)</a:t>
            </a:r>
            <a:endParaRPr lang="ru-RU" sz="2000" dirty="0" smtClean="0">
              <a:solidFill>
                <a:schemeClr val="bg1"/>
              </a:solidFill>
            </a:endParaRPr>
          </a:p>
          <a:p>
            <a:pPr>
              <a:buNone/>
            </a:pPr>
            <a:r>
              <a:rPr lang="ru-RU" sz="2000" b="1" dirty="0" smtClean="0">
                <a:solidFill>
                  <a:schemeClr val="bg1"/>
                </a:solidFill>
              </a:rPr>
              <a:t>Вулкан</a:t>
            </a:r>
            <a:r>
              <a:rPr lang="ru-RU" sz="2000" dirty="0" smtClean="0">
                <a:solidFill>
                  <a:schemeClr val="bg1"/>
                </a:solidFill>
              </a:rPr>
              <a:t> (лат. </a:t>
            </a:r>
            <a:r>
              <a:rPr lang="la-Latn" sz="2000" i="1" dirty="0" smtClean="0">
                <a:solidFill>
                  <a:schemeClr val="bg1"/>
                </a:solidFill>
              </a:rPr>
              <a:t>Vulcanus</a:t>
            </a:r>
            <a:r>
              <a:rPr lang="ru-RU" sz="2000" dirty="0" smtClean="0">
                <a:solidFill>
                  <a:schemeClr val="bg1"/>
                </a:solidFill>
              </a:rPr>
              <a:t>) — бог огня и покровитель кузнечного ремесла в древнеримской мифологии. Он создал Юпитеру </a:t>
            </a:r>
            <a:r>
              <a:rPr lang="ru-RU" sz="2000" dirty="0" smtClean="0">
                <a:solidFill>
                  <a:schemeClr val="bg1"/>
                </a:solidFill>
              </a:rPr>
              <a:t>молнии, </a:t>
            </a:r>
            <a:r>
              <a:rPr lang="ru-RU" sz="2000" dirty="0" smtClean="0">
                <a:solidFill>
                  <a:schemeClr val="bg1"/>
                </a:solidFill>
              </a:rPr>
              <a:t>согласно </a:t>
            </a:r>
            <a:r>
              <a:rPr lang="ru-RU" sz="2000" dirty="0" smtClean="0">
                <a:solidFill>
                  <a:schemeClr val="bg1"/>
                </a:solidFill>
              </a:rPr>
              <a:t>мифу</a:t>
            </a:r>
            <a:r>
              <a:rPr lang="ru-RU" sz="2000" dirty="0" smtClean="0">
                <a:solidFill>
                  <a:schemeClr val="bg1"/>
                </a:solidFill>
              </a:rPr>
              <a:t>. </a:t>
            </a:r>
          </a:p>
          <a:p>
            <a:pPr>
              <a:buNone/>
            </a:pPr>
            <a:r>
              <a:rPr lang="ru-RU" sz="2000" dirty="0" smtClean="0">
                <a:solidFill>
                  <a:schemeClr val="bg1"/>
                </a:solidFill>
              </a:rPr>
              <a:t>Ему посвящены XX гимн Гомера и LXVI орфический гимн. Действующее лицо трагедии Эсхила «Прикованный Прометей», </a:t>
            </a:r>
            <a:r>
              <a:rPr lang="ru-RU" sz="2000" dirty="0" err="1" smtClean="0">
                <a:solidFill>
                  <a:schemeClr val="bg1"/>
                </a:solidFill>
              </a:rPr>
              <a:t>сатировской</a:t>
            </a:r>
            <a:r>
              <a:rPr lang="ru-RU" sz="2000" dirty="0" smtClean="0">
                <a:solidFill>
                  <a:schemeClr val="bg1"/>
                </a:solidFill>
              </a:rPr>
              <a:t> драмы </a:t>
            </a:r>
            <a:r>
              <a:rPr lang="ru-RU" sz="2000" dirty="0" err="1" smtClean="0">
                <a:solidFill>
                  <a:schemeClr val="bg1"/>
                </a:solidFill>
              </a:rPr>
              <a:t>Ахея</a:t>
            </a:r>
            <a:r>
              <a:rPr lang="ru-RU" sz="2000" dirty="0" smtClean="0">
                <a:solidFill>
                  <a:schemeClr val="bg1"/>
                </a:solidFill>
              </a:rPr>
              <a:t> Эретрийского «Гефест», пьесы неизвестного автора «Гефест». комедии </a:t>
            </a:r>
            <a:r>
              <a:rPr lang="ru-RU" sz="2000" dirty="0" err="1" smtClean="0">
                <a:solidFill>
                  <a:schemeClr val="bg1"/>
                </a:solidFill>
              </a:rPr>
              <a:t>Эпихарма</a:t>
            </a:r>
            <a:r>
              <a:rPr lang="ru-RU" sz="2000" dirty="0" smtClean="0">
                <a:solidFill>
                  <a:schemeClr val="bg1"/>
                </a:solidFill>
              </a:rPr>
              <a:t> «Пирующие, или Гефест».</a:t>
            </a:r>
            <a:endParaRPr lang="ru-RU" sz="2000" dirty="0">
              <a:solidFill>
                <a:schemeClr val="bg1"/>
              </a:solidFill>
            </a:endParaRPr>
          </a:p>
        </p:txBody>
      </p:sp>
      <p:sp>
        <p:nvSpPr>
          <p:cNvPr id="6" name="Прямоугольник 5"/>
          <p:cNvSpPr/>
          <p:nvPr/>
        </p:nvSpPr>
        <p:spPr>
          <a:xfrm>
            <a:off x="8028384" y="548680"/>
            <a:ext cx="144016" cy="576064"/>
          </a:xfrm>
          <a:prstGeom prst="rect">
            <a:avLst/>
          </a:prstGeom>
          <a:solidFill>
            <a:srgbClr val="492303"/>
          </a:solidFill>
          <a:ln>
            <a:solidFill>
              <a:srgbClr val="492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8575">
                <a:solidFill>
                  <a:schemeClr val="tx1"/>
                </a:solidFill>
              </a:ln>
            </a:endParaRPr>
          </a:p>
        </p:txBody>
      </p:sp>
      <p:sp>
        <p:nvSpPr>
          <p:cNvPr id="7" name="Прямоугольник 6"/>
          <p:cNvSpPr/>
          <p:nvPr/>
        </p:nvSpPr>
        <p:spPr>
          <a:xfrm>
            <a:off x="7740352" y="188640"/>
            <a:ext cx="720080" cy="360040"/>
          </a:xfrm>
          <a:prstGeom prst="rect">
            <a:avLst/>
          </a:prstGeom>
          <a:solidFill>
            <a:schemeClr val="bg2">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pic>
        <p:nvPicPr>
          <p:cNvPr id="8" name="Рисунок 7" descr="TAKlYvuySf4.jpg"/>
          <p:cNvPicPr>
            <a:picLocks noChangeAspect="1"/>
          </p:cNvPicPr>
          <p:nvPr/>
        </p:nvPicPr>
        <p:blipFill>
          <a:blip r:embed="rId4" cstate="print"/>
          <a:stretch>
            <a:fillRect/>
          </a:stretch>
        </p:blipFill>
        <p:spPr>
          <a:xfrm>
            <a:off x="191399" y="1844824"/>
            <a:ext cx="3435681" cy="3960440"/>
          </a:xfrm>
          <a:prstGeom prst="rect">
            <a:avLst/>
          </a:prstGeom>
        </p:spPr>
      </p:pic>
      <p:pic>
        <p:nvPicPr>
          <p:cNvPr id="9" name="Рисунок 8"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Прямоугольник 2"/>
          <p:cNvSpPr/>
          <p:nvPr/>
        </p:nvSpPr>
        <p:spPr>
          <a:xfrm>
            <a:off x="251520" y="188640"/>
            <a:ext cx="4572000" cy="6001643"/>
          </a:xfrm>
          <a:prstGeom prst="rect">
            <a:avLst/>
          </a:prstGeom>
        </p:spPr>
        <p:txBody>
          <a:bodyPr>
            <a:spAutoFit/>
          </a:bodyPr>
          <a:lstStyle/>
          <a:p>
            <a:r>
              <a:rPr lang="ru-RU" sz="2400" dirty="0" smtClean="0">
                <a:solidFill>
                  <a:schemeClr val="bg1"/>
                </a:solidFill>
              </a:rPr>
              <a:t>Г</a:t>
            </a:r>
            <a:r>
              <a:rPr lang="ru-RU" sz="2400" dirty="0" smtClean="0">
                <a:solidFill>
                  <a:schemeClr val="bg1"/>
                </a:solidFill>
              </a:rPr>
              <a:t>ефест-бог </a:t>
            </a:r>
            <a:r>
              <a:rPr lang="ru-RU" sz="2400" dirty="0" smtClean="0">
                <a:solidFill>
                  <a:schemeClr val="bg1"/>
                </a:solidFill>
              </a:rPr>
              <a:t>огня, сын Зевса и Геры, хромой от рождения. Он считался искусным мастером, обрабатывающим металлы посредством огня; он выстроил на Олимпе медные чертоги богам, выковал вооружение Ахиллеса, роковое ожерелье Гармонии, латы </a:t>
            </a:r>
            <a:r>
              <a:rPr lang="ru-RU" sz="2400" dirty="0" err="1" smtClean="0">
                <a:solidFill>
                  <a:schemeClr val="bg1"/>
                </a:solidFill>
              </a:rPr>
              <a:t>Диомеды</a:t>
            </a:r>
            <a:r>
              <a:rPr lang="ru-RU" sz="2400" dirty="0" smtClean="0">
                <a:solidFill>
                  <a:schemeClr val="bg1"/>
                </a:solidFill>
              </a:rPr>
              <a:t>, эгиду и скипетр Зевса. Кузница его находится в горниле горы Этны, где помогают ему циклопы. Супругой Гефеста считалась Афродита. Любимым местопребыванием его на земле считался остров </a:t>
            </a:r>
            <a:r>
              <a:rPr lang="ru-RU" sz="2400" dirty="0" err="1" smtClean="0">
                <a:solidFill>
                  <a:schemeClr val="bg1"/>
                </a:solidFill>
              </a:rPr>
              <a:t>Лемнос</a:t>
            </a:r>
            <a:endParaRPr lang="ru-RU" sz="2400" dirty="0">
              <a:solidFill>
                <a:schemeClr val="bg1"/>
              </a:solidFill>
            </a:endParaRPr>
          </a:p>
        </p:txBody>
      </p:sp>
      <p:pic>
        <p:nvPicPr>
          <p:cNvPr id="158724" name="Picture 4" descr="Картинки по запросу гефест"/>
          <p:cNvPicPr>
            <a:picLocks noChangeAspect="1" noChangeArrowheads="1"/>
          </p:cNvPicPr>
          <p:nvPr/>
        </p:nvPicPr>
        <p:blipFill>
          <a:blip r:embed="rId4" cstate="print"/>
          <a:srcRect l="11571" r="21573" b="7248"/>
          <a:stretch>
            <a:fillRect/>
          </a:stretch>
        </p:blipFill>
        <p:spPr bwMode="auto">
          <a:xfrm>
            <a:off x="4932040" y="332656"/>
            <a:ext cx="4052176" cy="5688632"/>
          </a:xfrm>
          <a:prstGeom prst="rect">
            <a:avLst/>
          </a:prstGeom>
          <a:noFill/>
        </p:spPr>
      </p:pic>
      <p:sp>
        <p:nvSpPr>
          <p:cNvPr id="5" name="Прямоугольник 4"/>
          <p:cNvSpPr/>
          <p:nvPr/>
        </p:nvSpPr>
        <p:spPr>
          <a:xfrm>
            <a:off x="179512" y="6309320"/>
            <a:ext cx="8064896" cy="523220"/>
          </a:xfrm>
          <a:prstGeom prst="rect">
            <a:avLst/>
          </a:prstGeom>
        </p:spPr>
        <p:txBody>
          <a:bodyPr wrap="square">
            <a:spAutoFit/>
          </a:bodyPr>
          <a:lstStyle/>
          <a:p>
            <a:r>
              <a:rPr lang="ru-RU" sz="2800" b="1" i="1" dirty="0" smtClean="0">
                <a:solidFill>
                  <a:srgbClr val="FFFF00"/>
                </a:solidFill>
              </a:rPr>
              <a:t>«Краткий словарь мифологии и древностей»</a:t>
            </a:r>
            <a:endParaRPr lang="ru-RU" sz="28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760" y="0"/>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Афина</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131840" y="260648"/>
            <a:ext cx="5842992" cy="5256583"/>
          </a:xfrm>
        </p:spPr>
        <p:txBody>
          <a:bodyPr>
            <a:noAutofit/>
          </a:bodyPr>
          <a:lstStyle/>
          <a:p>
            <a:pPr algn="just">
              <a:buNone/>
            </a:pPr>
            <a:r>
              <a:rPr lang="ru-RU" sz="1800" b="1" dirty="0" err="1" smtClean="0">
                <a:solidFill>
                  <a:schemeClr val="bg1"/>
                </a:solidFill>
              </a:rPr>
              <a:t>Афи́на</a:t>
            </a:r>
            <a:r>
              <a:rPr lang="ru-RU" sz="1800" dirty="0" smtClean="0">
                <a:solidFill>
                  <a:schemeClr val="bg1"/>
                </a:solidFill>
              </a:rPr>
              <a:t> (др.-греч. </a:t>
            </a:r>
            <a:r>
              <a:rPr lang="ru-RU" sz="1800" dirty="0" err="1" smtClean="0">
                <a:solidFill>
                  <a:schemeClr val="bg1"/>
                </a:solidFill>
              </a:rPr>
              <a:t>Ἀθηνᾶ </a:t>
            </a:r>
            <a:r>
              <a:rPr lang="ru-RU" sz="1800" dirty="0" smtClean="0">
                <a:solidFill>
                  <a:schemeClr val="bg1"/>
                </a:solidFill>
              </a:rPr>
              <a:t>или </a:t>
            </a:r>
            <a:r>
              <a:rPr lang="ru-RU" sz="1800" dirty="0" err="1" smtClean="0">
                <a:solidFill>
                  <a:schemeClr val="bg1"/>
                </a:solidFill>
              </a:rPr>
              <a:t>Ἀθηναία</a:t>
            </a:r>
            <a:r>
              <a:rPr lang="ru-RU" sz="1800" dirty="0" smtClean="0">
                <a:solidFill>
                  <a:schemeClr val="bg1"/>
                </a:solidFill>
              </a:rPr>
              <a:t> — </a:t>
            </a:r>
            <a:r>
              <a:rPr lang="ru-RU" sz="1800" i="1" dirty="0" err="1" smtClean="0">
                <a:solidFill>
                  <a:schemeClr val="bg1"/>
                </a:solidFill>
              </a:rPr>
              <a:t>Афинайя</a:t>
            </a:r>
            <a:r>
              <a:rPr lang="ru-RU" sz="1800" dirty="0" smtClean="0">
                <a:solidFill>
                  <a:schemeClr val="bg1"/>
                </a:solidFill>
              </a:rPr>
              <a:t>; </a:t>
            </a:r>
            <a:r>
              <a:rPr lang="ru-RU" sz="1800" dirty="0" err="1" smtClean="0">
                <a:solidFill>
                  <a:schemeClr val="bg1"/>
                </a:solidFill>
              </a:rPr>
              <a:t>микен</a:t>
            </a:r>
            <a:r>
              <a:rPr lang="ru-RU" sz="1800" dirty="0" smtClean="0">
                <a:solidFill>
                  <a:schemeClr val="bg1"/>
                </a:solidFill>
              </a:rPr>
              <a:t>. </a:t>
            </a:r>
            <a:r>
              <a:rPr lang="ru-RU" sz="1800" i="1" dirty="0" err="1" smtClean="0">
                <a:solidFill>
                  <a:schemeClr val="bg1"/>
                </a:solidFill>
              </a:rPr>
              <a:t>a-ta-na-po-ti-ni-ja</a:t>
            </a:r>
            <a:r>
              <a:rPr lang="ru-RU" sz="1800" dirty="0" smtClean="0">
                <a:solidFill>
                  <a:schemeClr val="bg1"/>
                </a:solidFill>
              </a:rPr>
              <a:t>: «</a:t>
            </a:r>
            <a:r>
              <a:rPr lang="ru-RU" sz="1800" dirty="0" err="1" smtClean="0">
                <a:solidFill>
                  <a:schemeClr val="bg1"/>
                </a:solidFill>
              </a:rPr>
              <a:t>Атана-владычица</a:t>
            </a:r>
            <a:r>
              <a:rPr lang="ru-RU" sz="1800" dirty="0" smtClean="0">
                <a:solidFill>
                  <a:schemeClr val="bg1"/>
                </a:solidFill>
              </a:rPr>
              <a:t>»),</a:t>
            </a:r>
            <a:r>
              <a:rPr lang="ru-RU" sz="1800" b="1" dirty="0" smtClean="0">
                <a:solidFill>
                  <a:schemeClr val="bg1"/>
                </a:solidFill>
              </a:rPr>
              <a:t>Афина Паллада</a:t>
            </a:r>
            <a:r>
              <a:rPr lang="ru-RU" sz="1800" dirty="0" smtClean="0">
                <a:solidFill>
                  <a:schemeClr val="bg1"/>
                </a:solidFill>
              </a:rPr>
              <a:t> (</a:t>
            </a:r>
            <a:r>
              <a:rPr lang="ru-RU" sz="1800" dirty="0" err="1" smtClean="0">
                <a:solidFill>
                  <a:schemeClr val="bg1"/>
                </a:solidFill>
              </a:rPr>
              <a:t>Παλλὰς Ἀθηνᾶ</a:t>
            </a:r>
            <a:r>
              <a:rPr lang="ru-RU" sz="1800" dirty="0" smtClean="0">
                <a:solidFill>
                  <a:schemeClr val="bg1"/>
                </a:solidFill>
              </a:rPr>
              <a:t>) — в древнегреческой мифологии богиня организованной войны, военной стратегии и мудрости, одна из наиболее почитаемых богинь Древней Греции, включавшаяся в число двенадцати великих олимпийских богов, эпоним города Афины. </a:t>
            </a:r>
            <a:r>
              <a:rPr lang="ru-RU" sz="1800" dirty="0" smtClean="0">
                <a:solidFill>
                  <a:schemeClr val="bg1"/>
                </a:solidFill>
              </a:rPr>
              <a:t>Минерва, соответствующая греческой Афине Палладе, — в римской мифологии богиня мудрости. </a:t>
            </a:r>
            <a:endParaRPr lang="ru-RU" sz="1800" dirty="0" smtClean="0">
              <a:solidFill>
                <a:schemeClr val="bg1"/>
              </a:solidFill>
            </a:endParaRPr>
          </a:p>
          <a:p>
            <a:pPr algn="just">
              <a:buNone/>
            </a:pPr>
            <a:r>
              <a:rPr lang="ru-RU" sz="1600" dirty="0" smtClean="0">
                <a:solidFill>
                  <a:schemeClr val="bg1"/>
                </a:solidFill>
              </a:rPr>
              <a:t> </a:t>
            </a:r>
            <a:endParaRPr lang="ru-RU" sz="2000" dirty="0">
              <a:solidFill>
                <a:schemeClr val="bg1"/>
              </a:solidFill>
            </a:endParaRPr>
          </a:p>
        </p:txBody>
      </p:sp>
      <p:sp>
        <p:nvSpPr>
          <p:cNvPr id="6" name="Прямоугольник 5"/>
          <p:cNvSpPr/>
          <p:nvPr/>
        </p:nvSpPr>
        <p:spPr>
          <a:xfrm>
            <a:off x="467544" y="1268761"/>
            <a:ext cx="72008" cy="288032"/>
          </a:xfrm>
          <a:prstGeom prst="rect">
            <a:avLst/>
          </a:prstGeom>
          <a:solidFill>
            <a:srgbClr val="492303"/>
          </a:solidFill>
          <a:ln>
            <a:solidFill>
              <a:srgbClr val="492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8575">
                <a:solidFill>
                  <a:schemeClr val="tx1"/>
                </a:solidFill>
              </a:ln>
            </a:endParaRPr>
          </a:p>
        </p:txBody>
      </p:sp>
      <p:sp>
        <p:nvSpPr>
          <p:cNvPr id="10" name="Диагональная полоса 9"/>
          <p:cNvSpPr/>
          <p:nvPr/>
        </p:nvSpPr>
        <p:spPr>
          <a:xfrm rot="8834137">
            <a:off x="40706" y="283811"/>
            <a:ext cx="648072" cy="1008112"/>
          </a:xfrm>
          <a:prstGeom prst="diagStrip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solidFill>
                <a:schemeClr val="tx1"/>
              </a:solidFill>
            </a:endParaRPr>
          </a:p>
        </p:txBody>
      </p:sp>
      <p:pic>
        <p:nvPicPr>
          <p:cNvPr id="12" name="Рисунок 11" descr="gAQncHfihrw.jpg"/>
          <p:cNvPicPr>
            <a:picLocks noChangeAspect="1"/>
          </p:cNvPicPr>
          <p:nvPr/>
        </p:nvPicPr>
        <p:blipFill>
          <a:blip r:embed="rId4" cstate="print"/>
          <a:stretch>
            <a:fillRect/>
          </a:stretch>
        </p:blipFill>
        <p:spPr>
          <a:xfrm>
            <a:off x="323528" y="1700808"/>
            <a:ext cx="2524781" cy="4896544"/>
          </a:xfrm>
          <a:prstGeom prst="rect">
            <a:avLst/>
          </a:prstGeom>
        </p:spPr>
      </p:pic>
      <p:pic>
        <p:nvPicPr>
          <p:cNvPr id="7" name="Рисунок 6"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
        <p:nvSpPr>
          <p:cNvPr id="8" name="Прямоугольник 7"/>
          <p:cNvSpPr/>
          <p:nvPr/>
        </p:nvSpPr>
        <p:spPr>
          <a:xfrm>
            <a:off x="3635896" y="3429000"/>
            <a:ext cx="4572000" cy="1323439"/>
          </a:xfrm>
          <a:prstGeom prst="rect">
            <a:avLst/>
          </a:prstGeom>
        </p:spPr>
        <p:txBody>
          <a:bodyPr>
            <a:spAutoFit/>
          </a:bodyPr>
          <a:lstStyle/>
          <a:p>
            <a:r>
              <a:rPr lang="ru-RU" sz="1600" i="1" dirty="0" smtClean="0">
                <a:solidFill>
                  <a:srgbClr val="FFFF00"/>
                </a:solidFill>
              </a:rPr>
              <a:t>Эпоним(греч</a:t>
            </a:r>
            <a:r>
              <a:rPr lang="ru-RU" sz="1600" i="1" dirty="0" smtClean="0">
                <a:solidFill>
                  <a:srgbClr val="FFFF00"/>
                </a:solidFill>
              </a:rPr>
              <a:t>. </a:t>
            </a:r>
            <a:r>
              <a:rPr lang="ru-RU" sz="1600" i="1" dirty="0" err="1" smtClean="0">
                <a:solidFill>
                  <a:srgbClr val="FFFF00"/>
                </a:solidFill>
              </a:rPr>
              <a:t>epionimos</a:t>
            </a:r>
            <a:r>
              <a:rPr lang="ru-RU" sz="1600" i="1" dirty="0" smtClean="0">
                <a:solidFill>
                  <a:srgbClr val="FFFF00"/>
                </a:solidFill>
              </a:rPr>
              <a:t> - названный по имени кого-либо или дающий имя </a:t>
            </a:r>
            <a:r>
              <a:rPr lang="ru-RU" sz="1600" i="1" dirty="0" smtClean="0">
                <a:solidFill>
                  <a:srgbClr val="FFFF00"/>
                </a:solidFill>
              </a:rPr>
              <a:t>кому-либо)</a:t>
            </a:r>
            <a:r>
              <a:rPr lang="ru-RU" sz="1600" dirty="0" smtClean="0">
                <a:solidFill>
                  <a:schemeClr val="bg1"/>
                </a:solidFill>
              </a:rPr>
              <a:t> </a:t>
            </a:r>
            <a:r>
              <a:rPr lang="ru-RU" sz="1600" dirty="0" smtClean="0">
                <a:solidFill>
                  <a:srgbClr val="FFFF00"/>
                </a:solidFill>
              </a:rPr>
              <a:t>—</a:t>
            </a:r>
            <a:r>
              <a:rPr lang="ru-RU" sz="1600" i="1" dirty="0" smtClean="0">
                <a:solidFill>
                  <a:srgbClr val="FFFF00"/>
                </a:solidFill>
              </a:rPr>
              <a:t> </a:t>
            </a:r>
            <a:r>
              <a:rPr lang="ru-RU" sz="1600" i="1" dirty="0" smtClean="0">
                <a:solidFill>
                  <a:srgbClr val="FFFF00"/>
                </a:solidFill>
              </a:rPr>
              <a:t>давший роду свое имя. </a:t>
            </a:r>
            <a:endParaRPr lang="ru-RU" sz="1600" i="1" dirty="0" smtClean="0">
              <a:solidFill>
                <a:srgbClr val="FFFF00"/>
              </a:solidFill>
            </a:endParaRPr>
          </a:p>
          <a:p>
            <a:r>
              <a:rPr lang="ru-RU" sz="1600" i="1" dirty="0" smtClean="0">
                <a:solidFill>
                  <a:srgbClr val="FFFF00"/>
                </a:solidFill>
              </a:rPr>
              <a:t>Словарь </a:t>
            </a:r>
            <a:r>
              <a:rPr lang="ru-RU" sz="1600" i="1" dirty="0" smtClean="0">
                <a:solidFill>
                  <a:srgbClr val="FFFF00"/>
                </a:solidFill>
              </a:rPr>
              <a:t>иностранных слов, вошедших в состав русского языка.- </a:t>
            </a:r>
            <a:r>
              <a:rPr lang="ru-RU" sz="1600" i="1" dirty="0" err="1" smtClean="0">
                <a:solidFill>
                  <a:srgbClr val="FFFF00"/>
                </a:solidFill>
              </a:rPr>
              <a:t>Чудинов</a:t>
            </a:r>
            <a:r>
              <a:rPr lang="ru-RU" sz="1600" i="1" dirty="0" smtClean="0">
                <a:solidFill>
                  <a:srgbClr val="FFFF00"/>
                </a:solidFill>
              </a:rPr>
              <a:t> А.Н., 1910</a:t>
            </a:r>
            <a:endParaRPr lang="ru-RU" sz="1600" i="1" dirty="0">
              <a:solidFill>
                <a:srgbClr val="FFFF00"/>
              </a:solidFill>
            </a:endParaRPr>
          </a:p>
        </p:txBody>
      </p:sp>
      <p:sp>
        <p:nvSpPr>
          <p:cNvPr id="9" name="Прямоугольник 8"/>
          <p:cNvSpPr/>
          <p:nvPr/>
        </p:nvSpPr>
        <p:spPr>
          <a:xfrm>
            <a:off x="3707904" y="4725144"/>
            <a:ext cx="4572000" cy="1815882"/>
          </a:xfrm>
          <a:prstGeom prst="rect">
            <a:avLst/>
          </a:prstGeom>
        </p:spPr>
        <p:txBody>
          <a:bodyPr>
            <a:spAutoFit/>
          </a:bodyPr>
          <a:lstStyle/>
          <a:p>
            <a:r>
              <a:rPr lang="ru-RU" sz="1600" b="1" i="1" dirty="0" err="1" smtClean="0">
                <a:solidFill>
                  <a:srgbClr val="FFC000"/>
                </a:solidFill>
              </a:rPr>
              <a:t>Эпони́м</a:t>
            </a:r>
            <a:r>
              <a:rPr lang="ru-RU" sz="1600" i="1" dirty="0" smtClean="0">
                <a:solidFill>
                  <a:srgbClr val="FFC000"/>
                </a:solidFill>
              </a:rPr>
              <a:t> (</a:t>
            </a:r>
            <a:r>
              <a:rPr lang="ru-RU" sz="1600" i="1" dirty="0" err="1" smtClean="0">
                <a:solidFill>
                  <a:srgbClr val="FFC000"/>
                </a:solidFill>
              </a:rPr>
              <a:t>др.-</a:t>
            </a:r>
            <a:r>
              <a:rPr lang="ru-RU" sz="1600" i="1" dirty="0" err="1" smtClean="0">
                <a:solidFill>
                  <a:srgbClr val="FFC000"/>
                </a:solidFill>
              </a:rPr>
              <a:t>греч</a:t>
            </a:r>
            <a:r>
              <a:rPr lang="ru-RU" sz="1600" i="1" dirty="0" smtClean="0">
                <a:solidFill>
                  <a:srgbClr val="FFC000"/>
                </a:solidFill>
              </a:rPr>
              <a:t>.</a:t>
            </a:r>
            <a:r>
              <a:rPr lang="ru-RU" sz="1600" i="1" dirty="0" smtClean="0">
                <a:solidFill>
                  <a:srgbClr val="FFC000"/>
                </a:solidFill>
              </a:rPr>
              <a:t> </a:t>
            </a:r>
            <a:r>
              <a:rPr lang="ru-RU" sz="1600" i="1" dirty="0" err="1" smtClean="0">
                <a:solidFill>
                  <a:srgbClr val="FFC000"/>
                </a:solidFill>
              </a:rPr>
              <a:t>ἐπώνῠμος </a:t>
            </a:r>
            <a:r>
              <a:rPr lang="ru-RU" sz="1600" i="1" dirty="0" smtClean="0">
                <a:solidFill>
                  <a:srgbClr val="FFC000"/>
                </a:solidFill>
              </a:rPr>
              <a:t>—давший </a:t>
            </a:r>
            <a:r>
              <a:rPr lang="ru-RU" sz="1600" i="1" dirty="0" smtClean="0">
                <a:solidFill>
                  <a:srgbClr val="FFC000"/>
                </a:solidFill>
              </a:rPr>
              <a:t>имя, лат. </a:t>
            </a:r>
            <a:r>
              <a:rPr lang="ru-RU" sz="1600" i="1" dirty="0" err="1" smtClean="0">
                <a:solidFill>
                  <a:srgbClr val="FFC000"/>
                </a:solidFill>
              </a:rPr>
              <a:t>heros</a:t>
            </a:r>
            <a:r>
              <a:rPr lang="ru-RU" sz="1600" i="1" dirty="0" smtClean="0">
                <a:solidFill>
                  <a:srgbClr val="FFC000"/>
                </a:solidFill>
              </a:rPr>
              <a:t> </a:t>
            </a:r>
            <a:r>
              <a:rPr lang="ru-RU" sz="1600" i="1" dirty="0" err="1" smtClean="0">
                <a:solidFill>
                  <a:srgbClr val="FFC000"/>
                </a:solidFill>
              </a:rPr>
              <a:t>eponimus</a:t>
            </a:r>
            <a:r>
              <a:rPr lang="ru-RU" sz="1600" i="1" dirty="0" smtClean="0">
                <a:solidFill>
                  <a:srgbClr val="FFC000"/>
                </a:solidFill>
              </a:rPr>
              <a:t>) — божество, реальный или легендарный человек или герой, в честь которого получил своё имя какой-либо географический объект (город, река, гора, лунный кратер и т. д</a:t>
            </a:r>
            <a:r>
              <a:rPr lang="ru-RU" sz="1600" i="1" dirty="0" smtClean="0">
                <a:solidFill>
                  <a:srgbClr val="FFC000"/>
                </a:solidFill>
              </a:rPr>
              <a:t>.)</a:t>
            </a:r>
          </a:p>
          <a:p>
            <a:r>
              <a:rPr lang="ru-RU" sz="1600" i="1" dirty="0" err="1" smtClean="0">
                <a:solidFill>
                  <a:srgbClr val="FFC000"/>
                </a:solidFill>
              </a:rPr>
              <a:t>Википедия</a:t>
            </a:r>
            <a:endParaRPr lang="ru-RU" sz="1600" i="1"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3" name="Picture 5"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65890" name="Picture 2" descr="Похожее изображение"/>
          <p:cNvPicPr>
            <a:picLocks noChangeAspect="1" noChangeArrowheads="1"/>
          </p:cNvPicPr>
          <p:nvPr/>
        </p:nvPicPr>
        <p:blipFill>
          <a:blip r:embed="rId4" cstate="print"/>
          <a:srcRect/>
          <a:stretch>
            <a:fillRect/>
          </a:stretch>
        </p:blipFill>
        <p:spPr bwMode="auto">
          <a:xfrm>
            <a:off x="683568" y="116632"/>
            <a:ext cx="7652254" cy="3371776"/>
          </a:xfrm>
          <a:prstGeom prst="rect">
            <a:avLst/>
          </a:prstGeom>
          <a:noFill/>
        </p:spPr>
      </p:pic>
      <p:pic>
        <p:nvPicPr>
          <p:cNvPr id="165892" name="Picture 4" descr="Картинки по запросу афины"/>
          <p:cNvPicPr>
            <a:picLocks noChangeAspect="1" noChangeArrowheads="1"/>
          </p:cNvPicPr>
          <p:nvPr/>
        </p:nvPicPr>
        <p:blipFill>
          <a:blip r:embed="rId5" cstate="print"/>
          <a:srcRect t="33189" b="13048"/>
          <a:stretch>
            <a:fillRect/>
          </a:stretch>
        </p:blipFill>
        <p:spPr bwMode="auto">
          <a:xfrm>
            <a:off x="395536" y="3645024"/>
            <a:ext cx="8280920" cy="3036337"/>
          </a:xfrm>
          <a:prstGeom prst="rect">
            <a:avLst/>
          </a:prstGeom>
          <a:noFill/>
        </p:spPr>
      </p:pic>
      <p:sp>
        <p:nvSpPr>
          <p:cNvPr id="5" name="Прямоугольник 4"/>
          <p:cNvSpPr/>
          <p:nvPr/>
        </p:nvSpPr>
        <p:spPr>
          <a:xfrm>
            <a:off x="1835696" y="2852936"/>
            <a:ext cx="2575000" cy="1015663"/>
          </a:xfrm>
          <a:prstGeom prst="rect">
            <a:avLst/>
          </a:prstGeom>
        </p:spPr>
        <p:txBody>
          <a:bodyPr wrap="none">
            <a:spAutoFit/>
          </a:bodyPr>
          <a:lstStyle/>
          <a:p>
            <a:r>
              <a:rPr lang="ru-RU" sz="6000" b="1" i="1" u="sng" dirty="0" smtClean="0">
                <a:solidFill>
                  <a:schemeClr val="tx2">
                    <a:lumMod val="20000"/>
                    <a:lumOff val="80000"/>
                  </a:schemeClr>
                </a:solidFill>
                <a:effectLst>
                  <a:glow rad="228600">
                    <a:schemeClr val="accent1">
                      <a:satMod val="175000"/>
                      <a:alpha val="40000"/>
                    </a:schemeClr>
                  </a:glow>
                </a:effectLst>
              </a:rPr>
              <a:t>Афины</a:t>
            </a:r>
            <a:endParaRPr lang="ru-RU" sz="6000" b="1" i="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1" descr="C:\Users\Гость1\Pictures\Рисунок2.jpg"/>
          <p:cNvPicPr>
            <a:picLocks noChangeAspect="1" noChangeArrowheads="1"/>
          </p:cNvPicPr>
          <p:nvPr/>
        </p:nvPicPr>
        <p:blipFill>
          <a:blip r:embed="rId3" cstate="print"/>
          <a:srcRect/>
          <a:stretch>
            <a:fillRect/>
          </a:stretch>
        </p:blipFill>
        <p:spPr bwMode="auto">
          <a:xfrm>
            <a:off x="1" y="0"/>
            <a:ext cx="9144000" cy="6858000"/>
          </a:xfrm>
          <a:prstGeom prst="rect">
            <a:avLst/>
          </a:prstGeom>
          <a:noFill/>
        </p:spPr>
      </p:pic>
      <p:sp>
        <p:nvSpPr>
          <p:cNvPr id="2" name="Прямоугольник 1"/>
          <p:cNvSpPr/>
          <p:nvPr/>
        </p:nvSpPr>
        <p:spPr>
          <a:xfrm>
            <a:off x="323528" y="116632"/>
            <a:ext cx="4104456" cy="2800767"/>
          </a:xfrm>
          <a:prstGeom prst="rect">
            <a:avLst/>
          </a:prstGeom>
        </p:spPr>
        <p:txBody>
          <a:bodyPr wrap="square">
            <a:spAutoFit/>
          </a:bodyPr>
          <a:lstStyle/>
          <a:p>
            <a:pPr algn="just">
              <a:buNone/>
            </a:pPr>
            <a:r>
              <a:rPr lang="ru-RU" sz="1600" b="1" dirty="0" smtClean="0">
                <a:solidFill>
                  <a:srgbClr val="FFC000"/>
                </a:solidFill>
              </a:rPr>
              <a:t>Имя</a:t>
            </a:r>
            <a:endParaRPr lang="ru-RU" sz="1600" dirty="0" smtClean="0">
              <a:solidFill>
                <a:srgbClr val="FFC000"/>
              </a:solidFill>
            </a:endParaRPr>
          </a:p>
          <a:p>
            <a:pPr algn="just">
              <a:buNone/>
            </a:pPr>
            <a:r>
              <a:rPr lang="ru-RU" sz="1600" dirty="0" smtClean="0">
                <a:solidFill>
                  <a:srgbClr val="FFC000"/>
                </a:solidFill>
              </a:rPr>
              <a:t>Этимология имени «Афина» благодаря </a:t>
            </a:r>
            <a:r>
              <a:rPr lang="ru-RU" sz="1600" dirty="0" err="1" smtClean="0">
                <a:solidFill>
                  <a:srgbClr val="FFC000"/>
                </a:solidFill>
              </a:rPr>
              <a:t>догреческому</a:t>
            </a:r>
            <a:r>
              <a:rPr lang="ru-RU" sz="1600" dirty="0" smtClean="0">
                <a:solidFill>
                  <a:srgbClr val="FFC000"/>
                </a:solidFill>
              </a:rPr>
              <a:t> происхождению её образа является неясной.</a:t>
            </a:r>
          </a:p>
          <a:p>
            <a:pPr algn="just">
              <a:buNone/>
            </a:pPr>
            <a:r>
              <a:rPr lang="ru-RU" sz="1600" dirty="0" smtClean="0">
                <a:solidFill>
                  <a:srgbClr val="FFC000"/>
                </a:solidFill>
              </a:rPr>
              <a:t>В современном русском языке закрепилась форма, близкая византийскому произношению (через «и»): в классическую эпоху оно произносилось примерно </a:t>
            </a:r>
            <a:r>
              <a:rPr lang="ru-RU" sz="1600" i="1" dirty="0" err="1" smtClean="0">
                <a:solidFill>
                  <a:srgbClr val="FFC000"/>
                </a:solidFill>
              </a:rPr>
              <a:t>Атхена</a:t>
            </a:r>
            <a:r>
              <a:rPr lang="ru-RU" sz="1600" dirty="0" smtClean="0">
                <a:solidFill>
                  <a:srgbClr val="FFC000"/>
                </a:solidFill>
              </a:rPr>
              <a:t>. У Гомера, помимо ряда эпитетов, часто встречается форма </a:t>
            </a:r>
            <a:r>
              <a:rPr lang="ru-RU" sz="1600" dirty="0" err="1" smtClean="0">
                <a:solidFill>
                  <a:srgbClr val="FFC000"/>
                </a:solidFill>
              </a:rPr>
              <a:t>Афинея</a:t>
            </a:r>
            <a:r>
              <a:rPr lang="ru-RU" sz="1600" dirty="0" smtClean="0">
                <a:solidFill>
                  <a:srgbClr val="FFC000"/>
                </a:solidFill>
              </a:rPr>
              <a:t>, то есть «афинянка».</a:t>
            </a:r>
            <a:endParaRPr lang="ru-RU" sz="1600" dirty="0" smtClean="0">
              <a:solidFill>
                <a:srgbClr val="FFC000"/>
              </a:solidFill>
            </a:endParaRPr>
          </a:p>
        </p:txBody>
      </p:sp>
      <p:sp>
        <p:nvSpPr>
          <p:cNvPr id="3" name="Прямоугольник 2"/>
          <p:cNvSpPr/>
          <p:nvPr/>
        </p:nvSpPr>
        <p:spPr>
          <a:xfrm>
            <a:off x="4572000" y="116632"/>
            <a:ext cx="4572000" cy="4801314"/>
          </a:xfrm>
          <a:prstGeom prst="rect">
            <a:avLst/>
          </a:prstGeom>
        </p:spPr>
        <p:txBody>
          <a:bodyPr>
            <a:spAutoFit/>
          </a:bodyPr>
          <a:lstStyle/>
          <a:p>
            <a:pPr algn="just">
              <a:buNone/>
            </a:pPr>
            <a:r>
              <a:rPr lang="ru-RU" dirty="0" smtClean="0">
                <a:solidFill>
                  <a:schemeClr val="bg1"/>
                </a:solidFill>
              </a:rPr>
              <a:t>Ей посвящены XI и XXVIII гимны Гомера, V гимн </a:t>
            </a:r>
            <a:r>
              <a:rPr lang="ru-RU" dirty="0" err="1" smtClean="0">
                <a:solidFill>
                  <a:schemeClr val="bg1"/>
                </a:solidFill>
              </a:rPr>
              <a:t>Каллимаха</a:t>
            </a:r>
            <a:r>
              <a:rPr lang="ru-RU" dirty="0" smtClean="0">
                <a:solidFill>
                  <a:schemeClr val="bg1"/>
                </a:solidFill>
              </a:rPr>
              <a:t>, XXXII орфический гимн, VII гимн </a:t>
            </a:r>
            <a:r>
              <a:rPr lang="ru-RU" dirty="0" err="1" smtClean="0">
                <a:solidFill>
                  <a:schemeClr val="bg1"/>
                </a:solidFill>
              </a:rPr>
              <a:t>Прокла</a:t>
            </a:r>
            <a:r>
              <a:rPr lang="ru-RU" dirty="0" smtClean="0">
                <a:solidFill>
                  <a:schemeClr val="bg1"/>
                </a:solidFill>
              </a:rPr>
              <a:t> и прозаический «Гимн к Афине» </a:t>
            </a:r>
            <a:r>
              <a:rPr lang="ru-RU" dirty="0" err="1" smtClean="0">
                <a:solidFill>
                  <a:schemeClr val="bg1"/>
                </a:solidFill>
              </a:rPr>
              <a:t>Элия</a:t>
            </a:r>
            <a:r>
              <a:rPr lang="ru-RU" dirty="0" smtClean="0">
                <a:solidFill>
                  <a:schemeClr val="bg1"/>
                </a:solidFill>
              </a:rPr>
              <a:t> </a:t>
            </a:r>
            <a:r>
              <a:rPr lang="ru-RU" dirty="0" err="1" smtClean="0">
                <a:solidFill>
                  <a:schemeClr val="bg1"/>
                </a:solidFill>
              </a:rPr>
              <a:t>Аристида</a:t>
            </a:r>
            <a:r>
              <a:rPr lang="ru-RU" dirty="0" smtClean="0">
                <a:solidFill>
                  <a:schemeClr val="bg1"/>
                </a:solidFill>
              </a:rPr>
              <a:t>. Действующее лицо трагедий Эсхила «Эвмениды», </a:t>
            </a:r>
            <a:r>
              <a:rPr lang="ru-RU" dirty="0" err="1" smtClean="0">
                <a:solidFill>
                  <a:schemeClr val="bg1"/>
                </a:solidFill>
              </a:rPr>
              <a:t>Софокла</a:t>
            </a:r>
            <a:r>
              <a:rPr lang="ru-RU" dirty="0" smtClean="0">
                <a:solidFill>
                  <a:schemeClr val="bg1"/>
                </a:solidFill>
              </a:rPr>
              <a:t> «</a:t>
            </a:r>
            <a:r>
              <a:rPr lang="ru-RU" dirty="0" err="1" smtClean="0">
                <a:solidFill>
                  <a:schemeClr val="bg1"/>
                </a:solidFill>
              </a:rPr>
              <a:t>Эант</a:t>
            </a:r>
            <a:r>
              <a:rPr lang="ru-RU" dirty="0" smtClean="0">
                <a:solidFill>
                  <a:schemeClr val="bg1"/>
                </a:solidFill>
              </a:rPr>
              <a:t>», Еврипида «Ион», «Умоляющие», «</a:t>
            </a:r>
            <a:r>
              <a:rPr lang="ru-RU" dirty="0" err="1" smtClean="0">
                <a:solidFill>
                  <a:schemeClr val="bg1"/>
                </a:solidFill>
              </a:rPr>
              <a:t>Троянки</a:t>
            </a:r>
            <a:r>
              <a:rPr lang="ru-RU" dirty="0" smtClean="0">
                <a:solidFill>
                  <a:schemeClr val="bg1"/>
                </a:solidFill>
              </a:rPr>
              <a:t>», «</a:t>
            </a:r>
            <a:r>
              <a:rPr lang="ru-RU" dirty="0" err="1" smtClean="0">
                <a:solidFill>
                  <a:schemeClr val="bg1"/>
                </a:solidFill>
              </a:rPr>
              <a:t>Ифигения</a:t>
            </a:r>
            <a:r>
              <a:rPr lang="ru-RU" dirty="0" smtClean="0">
                <a:solidFill>
                  <a:schemeClr val="bg1"/>
                </a:solidFill>
              </a:rPr>
              <a:t> в Тавриде», </a:t>
            </a:r>
            <a:r>
              <a:rPr lang="ru-RU" dirty="0" err="1" smtClean="0">
                <a:solidFill>
                  <a:schemeClr val="bg1"/>
                </a:solidFill>
              </a:rPr>
              <a:t>Псевдо-Еврипида</a:t>
            </a:r>
            <a:r>
              <a:rPr lang="ru-RU" dirty="0" smtClean="0">
                <a:solidFill>
                  <a:schemeClr val="bg1"/>
                </a:solidFill>
              </a:rPr>
              <a:t> «</a:t>
            </a:r>
            <a:r>
              <a:rPr lang="ru-RU" dirty="0" err="1" smtClean="0">
                <a:solidFill>
                  <a:schemeClr val="bg1"/>
                </a:solidFill>
              </a:rPr>
              <a:t>Рес</a:t>
            </a:r>
            <a:r>
              <a:rPr lang="ru-RU" dirty="0" smtClean="0">
                <a:solidFill>
                  <a:schemeClr val="bg1"/>
                </a:solidFill>
              </a:rPr>
              <a:t>». </a:t>
            </a:r>
          </a:p>
          <a:p>
            <a:pPr algn="just">
              <a:buNone/>
            </a:pPr>
            <a:r>
              <a:rPr lang="ru-RU" dirty="0" smtClean="0">
                <a:solidFill>
                  <a:schemeClr val="bg1"/>
                </a:solidFill>
              </a:rPr>
              <a:t>Аллегорические оперы 17-18 вв.:</a:t>
            </a:r>
          </a:p>
          <a:p>
            <a:pPr lvl="0" algn="just">
              <a:buNone/>
            </a:pPr>
            <a:r>
              <a:rPr lang="ru-RU" dirty="0" smtClean="0">
                <a:solidFill>
                  <a:schemeClr val="bg1"/>
                </a:solidFill>
              </a:rPr>
              <a:t>«Рождение Афины» А. Драги,</a:t>
            </a:r>
          </a:p>
          <a:p>
            <a:pPr lvl="0" algn="just">
              <a:buNone/>
            </a:pPr>
            <a:r>
              <a:rPr lang="ru-RU" dirty="0" smtClean="0">
                <a:solidFill>
                  <a:schemeClr val="bg1"/>
                </a:solidFill>
              </a:rPr>
              <a:t>«Минерва» Р. Кайзера,</a:t>
            </a:r>
          </a:p>
          <a:p>
            <a:pPr lvl="0" algn="just">
              <a:buNone/>
            </a:pPr>
            <a:r>
              <a:rPr lang="ru-RU" dirty="0" smtClean="0">
                <a:solidFill>
                  <a:schemeClr val="bg1"/>
                </a:solidFill>
              </a:rPr>
              <a:t>«Паллада и Марс» М. </a:t>
            </a:r>
            <a:r>
              <a:rPr lang="ru-RU" dirty="0" err="1" smtClean="0">
                <a:solidFill>
                  <a:schemeClr val="bg1"/>
                </a:solidFill>
              </a:rPr>
              <a:t>Гримани</a:t>
            </a:r>
            <a:r>
              <a:rPr lang="ru-RU" dirty="0" smtClean="0">
                <a:solidFill>
                  <a:schemeClr val="bg1"/>
                </a:solidFill>
              </a:rPr>
              <a:t>,</a:t>
            </a:r>
          </a:p>
          <a:p>
            <a:pPr lvl="0" algn="just">
              <a:buNone/>
            </a:pPr>
            <a:r>
              <a:rPr lang="ru-RU" dirty="0" smtClean="0">
                <a:solidFill>
                  <a:schemeClr val="bg1"/>
                </a:solidFill>
              </a:rPr>
              <a:t>«Паллада Торжествующая» Ф. Б. </a:t>
            </a:r>
            <a:r>
              <a:rPr lang="ru-RU" dirty="0" err="1" smtClean="0">
                <a:solidFill>
                  <a:schemeClr val="bg1"/>
                </a:solidFill>
              </a:rPr>
              <a:t>Конти</a:t>
            </a:r>
            <a:r>
              <a:rPr lang="ru-RU" dirty="0" smtClean="0">
                <a:solidFill>
                  <a:schemeClr val="bg1"/>
                </a:solidFill>
              </a:rPr>
              <a:t>;</a:t>
            </a:r>
          </a:p>
          <a:p>
            <a:pPr lvl="0" algn="just">
              <a:buNone/>
            </a:pPr>
            <a:r>
              <a:rPr lang="ru-RU" dirty="0" smtClean="0">
                <a:solidFill>
                  <a:schemeClr val="bg1"/>
                </a:solidFill>
              </a:rPr>
              <a:t>кантаты «Спор Паллады и Венеры» Л. </a:t>
            </a:r>
            <a:r>
              <a:rPr lang="ru-RU" dirty="0" err="1" smtClean="0">
                <a:solidFill>
                  <a:schemeClr val="bg1"/>
                </a:solidFill>
              </a:rPr>
              <a:t>Кальдары</a:t>
            </a:r>
            <a:r>
              <a:rPr lang="ru-RU" dirty="0" smtClean="0">
                <a:solidFill>
                  <a:schemeClr val="bg1"/>
                </a:solidFill>
              </a:rPr>
              <a:t>,</a:t>
            </a:r>
          </a:p>
          <a:p>
            <a:pPr lvl="0" algn="just">
              <a:buNone/>
            </a:pPr>
            <a:r>
              <a:rPr lang="ru-RU" dirty="0" smtClean="0">
                <a:solidFill>
                  <a:schemeClr val="bg1"/>
                </a:solidFill>
              </a:rPr>
              <a:t>«Паллада» П. В. </a:t>
            </a:r>
            <a:r>
              <a:rPr lang="ru-RU" dirty="0" err="1" smtClean="0">
                <a:solidFill>
                  <a:schemeClr val="bg1"/>
                </a:solidFill>
              </a:rPr>
              <a:t>Гульельми</a:t>
            </a:r>
            <a:r>
              <a:rPr lang="ru-RU" dirty="0" smtClean="0">
                <a:solidFill>
                  <a:schemeClr val="bg1"/>
                </a:solidFill>
              </a:rPr>
              <a:t>.</a:t>
            </a:r>
          </a:p>
          <a:p>
            <a:pPr algn="just">
              <a:buNone/>
            </a:pPr>
            <a:r>
              <a:rPr lang="ru-RU" dirty="0" smtClean="0">
                <a:solidFill>
                  <a:schemeClr val="bg1"/>
                </a:solidFill>
              </a:rPr>
              <a:t> </a:t>
            </a:r>
            <a:endParaRPr lang="ru-RU" sz="2400" dirty="0">
              <a:solidFill>
                <a:schemeClr val="bg1"/>
              </a:solidFill>
            </a:endParaRPr>
          </a:p>
        </p:txBody>
      </p:sp>
      <p:sp>
        <p:nvSpPr>
          <p:cNvPr id="7" name="Прямоугольник 6"/>
          <p:cNvSpPr/>
          <p:nvPr/>
        </p:nvSpPr>
        <p:spPr>
          <a:xfrm>
            <a:off x="179512" y="3212976"/>
            <a:ext cx="4536504" cy="2862322"/>
          </a:xfrm>
          <a:prstGeom prst="rect">
            <a:avLst/>
          </a:prstGeom>
        </p:spPr>
        <p:txBody>
          <a:bodyPr wrap="square">
            <a:spAutoFit/>
          </a:bodyPr>
          <a:lstStyle/>
          <a:p>
            <a:r>
              <a:rPr lang="ru-RU" sz="2000" dirty="0" smtClean="0">
                <a:solidFill>
                  <a:srgbClr val="FFFF00"/>
                </a:solidFill>
              </a:rPr>
              <a:t>Афина- </a:t>
            </a:r>
            <a:r>
              <a:rPr lang="ru-RU" sz="2000" dirty="0" smtClean="0">
                <a:solidFill>
                  <a:srgbClr val="FFFF00"/>
                </a:solidFill>
              </a:rPr>
              <a:t>одна из главнейших фигур не только олимпийской мифологии, по своей значимости она равна Зевсу и иногда даже превосходит его, коренясь в древнейшем периоде развития греческой мифологии - матриархате. Силой и мудростью она равна </a:t>
            </a:r>
            <a:r>
              <a:rPr lang="ru-RU" sz="2000" dirty="0" smtClean="0">
                <a:solidFill>
                  <a:srgbClr val="FFFF00"/>
                </a:solidFill>
              </a:rPr>
              <a:t>Зевсу. </a:t>
            </a:r>
            <a:r>
              <a:rPr lang="ru-RU" sz="2000" dirty="0" smtClean="0">
                <a:solidFill>
                  <a:srgbClr val="FFFF00"/>
                </a:solidFill>
              </a:rPr>
              <a:t>Ей воздаются почести вслед за </a:t>
            </a:r>
            <a:r>
              <a:rPr lang="ru-RU" sz="2000" dirty="0" smtClean="0">
                <a:solidFill>
                  <a:srgbClr val="FFFF00"/>
                </a:solidFill>
              </a:rPr>
              <a:t>ним и </a:t>
            </a:r>
            <a:r>
              <a:rPr lang="ru-RU" sz="2000" dirty="0" smtClean="0">
                <a:solidFill>
                  <a:srgbClr val="FFFF00"/>
                </a:solidFill>
              </a:rPr>
              <a:t>место её - ближайшее к Зевсу </a:t>
            </a:r>
            <a:r>
              <a:rPr lang="ru-RU" sz="2000" dirty="0" smtClean="0">
                <a:solidFill>
                  <a:srgbClr val="FFFF00"/>
                </a:solidFill>
              </a:rPr>
              <a:t>. </a:t>
            </a:r>
            <a:endParaRPr lang="ru-RU" sz="2000" dirty="0">
              <a:solidFill>
                <a:srgbClr val="FFFF00"/>
              </a:solidFill>
            </a:endParaRPr>
          </a:p>
        </p:txBody>
      </p:sp>
      <p:sp>
        <p:nvSpPr>
          <p:cNvPr id="8" name="Прямоугольник 7"/>
          <p:cNvSpPr/>
          <p:nvPr/>
        </p:nvSpPr>
        <p:spPr>
          <a:xfrm>
            <a:off x="4572000" y="4653136"/>
            <a:ext cx="4572000" cy="1631216"/>
          </a:xfrm>
          <a:prstGeom prst="rect">
            <a:avLst/>
          </a:prstGeom>
        </p:spPr>
        <p:txBody>
          <a:bodyPr>
            <a:spAutoFit/>
          </a:bodyPr>
          <a:lstStyle/>
          <a:p>
            <a:r>
              <a:rPr lang="ru-RU" sz="2000" dirty="0" smtClean="0">
                <a:solidFill>
                  <a:srgbClr val="FFFF00"/>
                </a:solidFill>
              </a:rPr>
              <a:t>Наряду с новыми функциями богини военной мощи, Афина сохранила свою матриархальную независимость, проявлявшуюся в понимании её как девы и защитницы целомудрия</a:t>
            </a:r>
            <a:r>
              <a:rPr lang="ru-RU" sz="2000" dirty="0" smtClean="0">
                <a:solidFill>
                  <a:srgbClr val="FFFF00"/>
                </a:solidFill>
              </a:rPr>
              <a:t>.</a:t>
            </a:r>
            <a:endParaRPr lang="ru-RU" sz="2000" dirty="0"/>
          </a:p>
        </p:txBody>
      </p:sp>
      <p:sp>
        <p:nvSpPr>
          <p:cNvPr id="9" name="Прямоугольник 8"/>
          <p:cNvSpPr/>
          <p:nvPr/>
        </p:nvSpPr>
        <p:spPr>
          <a:xfrm>
            <a:off x="1187624" y="6273225"/>
            <a:ext cx="4974439" cy="584775"/>
          </a:xfrm>
          <a:prstGeom prst="rect">
            <a:avLst/>
          </a:prstGeom>
        </p:spPr>
        <p:txBody>
          <a:bodyPr wrap="none">
            <a:spAutoFit/>
          </a:bodyPr>
          <a:lstStyle/>
          <a:p>
            <a:r>
              <a:rPr lang="ru-RU" sz="3200" b="1" dirty="0" smtClean="0">
                <a:solidFill>
                  <a:schemeClr val="bg1"/>
                </a:solidFill>
                <a:effectLst>
                  <a:glow rad="228600">
                    <a:schemeClr val="accent3">
                      <a:satMod val="175000"/>
                      <a:alpha val="40000"/>
                    </a:schemeClr>
                  </a:glow>
                </a:effectLst>
              </a:rPr>
              <a:t>Энциклопедия мифологии</a:t>
            </a:r>
            <a:endParaRPr lang="ru-RU" sz="32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0"/>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Артемида</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707904" y="1340768"/>
            <a:ext cx="5436096" cy="4525963"/>
          </a:xfrm>
        </p:spPr>
        <p:txBody>
          <a:bodyPr>
            <a:noAutofit/>
          </a:bodyPr>
          <a:lstStyle/>
          <a:p>
            <a:pPr>
              <a:buNone/>
            </a:pPr>
            <a:r>
              <a:rPr lang="ru-RU" sz="2000" b="1" dirty="0" err="1" smtClean="0">
                <a:solidFill>
                  <a:schemeClr val="bg1"/>
                </a:solidFill>
              </a:rPr>
              <a:t>Артеми́да</a:t>
            </a:r>
            <a:r>
              <a:rPr lang="ru-RU" sz="2000" dirty="0" smtClean="0">
                <a:solidFill>
                  <a:schemeClr val="bg1"/>
                </a:solidFill>
              </a:rPr>
              <a:t> (др.-греч. </a:t>
            </a:r>
            <a:r>
              <a:rPr lang="ru-RU" sz="2000" dirty="0" err="1" smtClean="0">
                <a:solidFill>
                  <a:schemeClr val="bg1"/>
                </a:solidFill>
              </a:rPr>
              <a:t>Ἄρτεμις</a:t>
            </a:r>
            <a:r>
              <a:rPr lang="ru-RU" sz="2000" dirty="0" smtClean="0">
                <a:solidFill>
                  <a:schemeClr val="bg1"/>
                </a:solidFill>
              </a:rPr>
              <a:t>) — в древнегреческой </a:t>
            </a:r>
            <a:r>
              <a:rPr lang="ru-RU" sz="2000" dirty="0" smtClean="0">
                <a:solidFill>
                  <a:schemeClr val="bg1"/>
                </a:solidFill>
              </a:rPr>
              <a:t>мифологии</a:t>
            </a:r>
            <a:r>
              <a:rPr lang="ru-RU" sz="2000" dirty="0" smtClean="0">
                <a:solidFill>
                  <a:schemeClr val="bg1"/>
                </a:solidFill>
              </a:rPr>
              <a:t> </a:t>
            </a:r>
            <a:r>
              <a:rPr lang="ru-RU" sz="2000" dirty="0" smtClean="0">
                <a:solidFill>
                  <a:schemeClr val="bg1"/>
                </a:solidFill>
              </a:rPr>
              <a:t>девственная</a:t>
            </a:r>
            <a:r>
              <a:rPr lang="ru-RU" sz="2000" dirty="0" smtClean="0">
                <a:solidFill>
                  <a:schemeClr val="bg1"/>
                </a:solidFill>
              </a:rPr>
              <a:t>,</a:t>
            </a:r>
            <a:r>
              <a:rPr lang="ru-RU" sz="2000" dirty="0" smtClean="0">
                <a:solidFill>
                  <a:schemeClr val="bg1"/>
                </a:solidFill>
              </a:rPr>
              <a:t> </a:t>
            </a:r>
            <a:r>
              <a:rPr lang="ru-RU" sz="2000" dirty="0" smtClean="0">
                <a:solidFill>
                  <a:schemeClr val="bg1"/>
                </a:solidFill>
              </a:rPr>
              <a:t>всегда юная богиня охоты, богиня плодородия, богиня женского целомудрия, покровительница всего живого на </a:t>
            </a:r>
            <a:r>
              <a:rPr lang="ru-RU" sz="2000" dirty="0" smtClean="0">
                <a:solidFill>
                  <a:schemeClr val="bg1"/>
                </a:solidFill>
              </a:rPr>
              <a:t>Земле, позднее</a:t>
            </a:r>
            <a:r>
              <a:rPr lang="ru-RU" sz="2000" dirty="0" smtClean="0">
                <a:solidFill>
                  <a:schemeClr val="bg1"/>
                </a:solidFill>
              </a:rPr>
              <a:t> богиня Луны (её брат Аполлон был олицетворением Солнца). У Гомера — образ девичьей стройности, покровительница охоты. У римлян отождествлялась с Дианой.</a:t>
            </a:r>
          </a:p>
          <a:p>
            <a:pPr>
              <a:buNone/>
            </a:pPr>
            <a:r>
              <a:rPr lang="ru-RU" sz="2000" dirty="0" smtClean="0">
                <a:solidFill>
                  <a:schemeClr val="bg1"/>
                </a:solidFill>
              </a:rPr>
              <a:t>Ей посвящены IX и XXVII гимны Гомера, III гимн </a:t>
            </a:r>
            <a:r>
              <a:rPr lang="ru-RU" sz="2000" dirty="0" err="1" smtClean="0">
                <a:solidFill>
                  <a:schemeClr val="bg1"/>
                </a:solidFill>
              </a:rPr>
              <a:t>Каллимаха</a:t>
            </a:r>
            <a:r>
              <a:rPr lang="ru-RU" sz="2000" dirty="0" smtClean="0">
                <a:solidFill>
                  <a:schemeClr val="bg1"/>
                </a:solidFill>
              </a:rPr>
              <a:t>, XXXVI орфический гимн. Действующее лицо трагедий Еврипида «Ипполит», «</a:t>
            </a:r>
            <a:r>
              <a:rPr lang="ru-RU" sz="2000" dirty="0" err="1" smtClean="0">
                <a:solidFill>
                  <a:schemeClr val="bg1"/>
                </a:solidFill>
              </a:rPr>
              <a:t>Ифигения</a:t>
            </a:r>
            <a:r>
              <a:rPr lang="ru-RU" sz="2000" dirty="0" smtClean="0">
                <a:solidFill>
                  <a:schemeClr val="bg1"/>
                </a:solidFill>
              </a:rPr>
              <a:t> в </a:t>
            </a:r>
            <a:r>
              <a:rPr lang="ru-RU" sz="2000" dirty="0" err="1" smtClean="0">
                <a:solidFill>
                  <a:schemeClr val="bg1"/>
                </a:solidFill>
              </a:rPr>
              <a:t>Авлиде</a:t>
            </a:r>
            <a:r>
              <a:rPr lang="ru-RU" sz="2000" dirty="0" smtClean="0">
                <a:solidFill>
                  <a:schemeClr val="bg1"/>
                </a:solidFill>
              </a:rPr>
              <a:t>».</a:t>
            </a:r>
            <a:endParaRPr lang="ru-RU" sz="2000" dirty="0" smtClean="0">
              <a:solidFill>
                <a:schemeClr val="bg1"/>
              </a:solidFill>
            </a:endParaRPr>
          </a:p>
        </p:txBody>
      </p:sp>
      <p:sp>
        <p:nvSpPr>
          <p:cNvPr id="10" name="Диагональная полоса 9"/>
          <p:cNvSpPr/>
          <p:nvPr/>
        </p:nvSpPr>
        <p:spPr>
          <a:xfrm rot="8834137">
            <a:off x="324234" y="13309"/>
            <a:ext cx="286621" cy="352977"/>
          </a:xfrm>
          <a:prstGeom prst="diagStripe">
            <a:avLst>
              <a:gd name="adj" fmla="val 100000"/>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solidFill>
                <a:schemeClr val="tx1"/>
              </a:solidFill>
            </a:endParaRPr>
          </a:p>
        </p:txBody>
      </p:sp>
      <p:pic>
        <p:nvPicPr>
          <p:cNvPr id="7" name="Рисунок 6" descr="2kyAuU-1qiI.jpg"/>
          <p:cNvPicPr>
            <a:picLocks noChangeAspect="1"/>
          </p:cNvPicPr>
          <p:nvPr/>
        </p:nvPicPr>
        <p:blipFill>
          <a:blip r:embed="rId4" cstate="print"/>
          <a:stretch>
            <a:fillRect/>
          </a:stretch>
        </p:blipFill>
        <p:spPr>
          <a:xfrm>
            <a:off x="251520" y="764704"/>
            <a:ext cx="2999824" cy="5445224"/>
          </a:xfrm>
          <a:prstGeom prst="rect">
            <a:avLst/>
          </a:prstGeom>
        </p:spPr>
      </p:pic>
      <p:pic>
        <p:nvPicPr>
          <p:cNvPr id="9" name="Рисунок 8"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
        <p:nvSpPr>
          <p:cNvPr id="6" name="Прямоугольник 5"/>
          <p:cNvSpPr/>
          <p:nvPr/>
        </p:nvSpPr>
        <p:spPr>
          <a:xfrm>
            <a:off x="3635896" y="5301208"/>
            <a:ext cx="117727" cy="1368152"/>
          </a:xfrm>
          <a:prstGeom prst="rect">
            <a:avLst/>
          </a:prstGeom>
          <a:solidFill>
            <a:srgbClr val="492303"/>
          </a:solidFill>
          <a:ln>
            <a:solidFill>
              <a:srgbClr val="492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8575">
                <a:solidFill>
                  <a:schemeClr val="tx1"/>
                </a:solidFill>
              </a:ln>
            </a:endParaRPr>
          </a:p>
        </p:txBody>
      </p:sp>
      <p:sp>
        <p:nvSpPr>
          <p:cNvPr id="8" name="Блок-схема: извлечение 7"/>
          <p:cNvSpPr/>
          <p:nvPr/>
        </p:nvSpPr>
        <p:spPr>
          <a:xfrm>
            <a:off x="3419872" y="4653136"/>
            <a:ext cx="576064" cy="764704"/>
          </a:xfrm>
          <a:prstGeom prst="flowChartExtra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Прямоугольник 1"/>
          <p:cNvSpPr/>
          <p:nvPr/>
        </p:nvSpPr>
        <p:spPr>
          <a:xfrm>
            <a:off x="179512" y="188640"/>
            <a:ext cx="4320480" cy="1754326"/>
          </a:xfrm>
          <a:prstGeom prst="rect">
            <a:avLst/>
          </a:prstGeom>
        </p:spPr>
        <p:txBody>
          <a:bodyPr wrap="square">
            <a:spAutoFit/>
          </a:bodyPr>
          <a:lstStyle/>
          <a:p>
            <a:pPr>
              <a:buNone/>
            </a:pPr>
            <a:r>
              <a:rPr lang="ru-RU" dirty="0" smtClean="0">
                <a:solidFill>
                  <a:srgbClr val="FFC000"/>
                </a:solidFill>
              </a:rPr>
              <a:t>Этимология слова "</a:t>
            </a:r>
            <a:r>
              <a:rPr lang="ru-RU" dirty="0" err="1" smtClean="0">
                <a:solidFill>
                  <a:srgbClr val="FFC000"/>
                </a:solidFill>
              </a:rPr>
              <a:t>артемида</a:t>
            </a:r>
            <a:r>
              <a:rPr lang="ru-RU" dirty="0" smtClean="0">
                <a:solidFill>
                  <a:srgbClr val="FFC000"/>
                </a:solidFill>
              </a:rPr>
              <a:t>" не выяснена до сих пор. Некоторые исследователи полагали, что имя богини в переводе с греческого языка означало "медвежья богиня", другие - "владычица" или "убийца".</a:t>
            </a:r>
            <a:endParaRPr lang="ru-RU" dirty="0">
              <a:solidFill>
                <a:srgbClr val="FFC000"/>
              </a:solidFill>
            </a:endParaRPr>
          </a:p>
        </p:txBody>
      </p:sp>
      <p:sp>
        <p:nvSpPr>
          <p:cNvPr id="4" name="Прямоугольник 3"/>
          <p:cNvSpPr/>
          <p:nvPr/>
        </p:nvSpPr>
        <p:spPr>
          <a:xfrm>
            <a:off x="4572000" y="188640"/>
            <a:ext cx="4572000" cy="6001643"/>
          </a:xfrm>
          <a:prstGeom prst="rect">
            <a:avLst/>
          </a:prstGeom>
        </p:spPr>
        <p:txBody>
          <a:bodyPr>
            <a:spAutoFit/>
          </a:bodyPr>
          <a:lstStyle/>
          <a:p>
            <a:r>
              <a:rPr lang="ru-RU" sz="2400" dirty="0" smtClean="0">
                <a:solidFill>
                  <a:schemeClr val="bg1"/>
                </a:solidFill>
              </a:rPr>
              <a:t>Она изображалась с колчаном, стрелами и луком и отождествлялась с богиней луны Селеной, как Аполлон с богом солнца — Гелиосом. У римлян эта богиня называлась Дианой. Артемиде, особенно с глубокой древности, приносились человеческие жертвы (в </a:t>
            </a:r>
            <a:r>
              <a:rPr lang="ru-RU" sz="2400" dirty="0" err="1" smtClean="0">
                <a:solidFill>
                  <a:schemeClr val="bg1"/>
                </a:solidFill>
              </a:rPr>
              <a:t>Бравроне</a:t>
            </a:r>
            <a:r>
              <a:rPr lang="ru-RU" sz="2400" dirty="0" smtClean="0">
                <a:solidFill>
                  <a:schemeClr val="bg1"/>
                </a:solidFill>
              </a:rPr>
              <a:t>, </a:t>
            </a:r>
            <a:r>
              <a:rPr lang="ru-RU" sz="2400" dirty="0" err="1" smtClean="0">
                <a:solidFill>
                  <a:schemeClr val="bg1"/>
                </a:solidFill>
              </a:rPr>
              <a:t>в</a:t>
            </a:r>
            <a:r>
              <a:rPr lang="ru-RU" sz="2400" dirty="0" smtClean="0">
                <a:solidFill>
                  <a:schemeClr val="bg1"/>
                </a:solidFill>
              </a:rPr>
              <a:t> Аттике, в Тавриде). Знаменитейшая из сохранившихся статуй Артемиды— Версальская в Париже. Храм Артемиды в Эфесе считался одним из семи чудес света</a:t>
            </a:r>
            <a:endParaRPr lang="ru-RU" sz="2400" dirty="0">
              <a:solidFill>
                <a:schemeClr val="bg1"/>
              </a:solidFill>
            </a:endParaRPr>
          </a:p>
        </p:txBody>
      </p:sp>
      <p:sp>
        <p:nvSpPr>
          <p:cNvPr id="5" name="Прямоугольник 4"/>
          <p:cNvSpPr/>
          <p:nvPr/>
        </p:nvSpPr>
        <p:spPr>
          <a:xfrm>
            <a:off x="4644008" y="6165304"/>
            <a:ext cx="5220072" cy="523220"/>
          </a:xfrm>
          <a:prstGeom prst="rect">
            <a:avLst/>
          </a:prstGeom>
        </p:spPr>
        <p:txBody>
          <a:bodyPr wrap="square">
            <a:spAutoFit/>
          </a:bodyPr>
          <a:lstStyle/>
          <a:p>
            <a:r>
              <a:rPr lang="ru-RU" sz="2800" b="1" dirty="0" smtClean="0">
                <a:solidFill>
                  <a:schemeClr val="bg1"/>
                </a:solidFill>
                <a:effectLst>
                  <a:glow rad="228600">
                    <a:schemeClr val="accent3">
                      <a:satMod val="175000"/>
                      <a:alpha val="40000"/>
                    </a:schemeClr>
                  </a:glow>
                </a:effectLst>
              </a:rPr>
              <a:t>Энциклопедия мифологии</a:t>
            </a:r>
            <a:endParaRPr lang="ru-RU" sz="2800" b="1" dirty="0"/>
          </a:p>
        </p:txBody>
      </p:sp>
      <p:pic>
        <p:nvPicPr>
          <p:cNvPr id="160774" name="Picture 6" descr="Картинки по запросу артемида версальская"/>
          <p:cNvPicPr>
            <a:picLocks noChangeAspect="1" noChangeArrowheads="1"/>
          </p:cNvPicPr>
          <p:nvPr/>
        </p:nvPicPr>
        <p:blipFill>
          <a:blip r:embed="rId4" cstate="print"/>
          <a:srcRect/>
          <a:stretch>
            <a:fillRect/>
          </a:stretch>
        </p:blipFill>
        <p:spPr bwMode="auto">
          <a:xfrm>
            <a:off x="611560" y="2060848"/>
            <a:ext cx="3493275" cy="46577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 name="Picture 4" descr="Картинки по запросу храм артемиды."/>
          <p:cNvPicPr>
            <a:picLocks noChangeAspect="1" noChangeArrowheads="1"/>
          </p:cNvPicPr>
          <p:nvPr/>
        </p:nvPicPr>
        <p:blipFill>
          <a:blip r:embed="rId4" cstate="print"/>
          <a:srcRect/>
          <a:stretch>
            <a:fillRect/>
          </a:stretch>
        </p:blipFill>
        <p:spPr bwMode="auto">
          <a:xfrm>
            <a:off x="179512" y="1124744"/>
            <a:ext cx="8821488" cy="504601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1400"/>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Морфей</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0" y="4221088"/>
            <a:ext cx="4978896" cy="4525963"/>
          </a:xfrm>
        </p:spPr>
        <p:txBody>
          <a:bodyPr>
            <a:noAutofit/>
          </a:bodyPr>
          <a:lstStyle/>
          <a:p>
            <a:pPr>
              <a:buNone/>
            </a:pPr>
            <a:r>
              <a:rPr lang="ru-RU" sz="2400" b="1" dirty="0" smtClean="0">
                <a:solidFill>
                  <a:schemeClr val="bg1"/>
                </a:solidFill>
              </a:rPr>
              <a:t>Морфей</a:t>
            </a:r>
            <a:r>
              <a:rPr lang="ru-RU" sz="2400" dirty="0" smtClean="0">
                <a:solidFill>
                  <a:schemeClr val="bg1"/>
                </a:solidFill>
              </a:rPr>
              <a:t> (др.-греч. </a:t>
            </a:r>
            <a:r>
              <a:rPr lang="ru-RU" sz="2400" dirty="0" err="1" smtClean="0">
                <a:solidFill>
                  <a:schemeClr val="bg1"/>
                </a:solidFill>
              </a:rPr>
              <a:t>Μορφεύς </a:t>
            </a:r>
            <a:r>
              <a:rPr lang="ru-RU" sz="2400" dirty="0" smtClean="0">
                <a:solidFill>
                  <a:schemeClr val="bg1"/>
                </a:solidFill>
              </a:rPr>
              <a:t>— «формирователь», «тот, кто формирует </a:t>
            </a:r>
            <a:r>
              <a:rPr lang="ru-RU" sz="2400" dirty="0" smtClean="0">
                <a:solidFill>
                  <a:schemeClr val="bg1"/>
                </a:solidFill>
              </a:rPr>
              <a:t>сны»)</a:t>
            </a:r>
            <a:r>
              <a:rPr lang="ru-RU" sz="2400" dirty="0" smtClean="0">
                <a:solidFill>
                  <a:schemeClr val="bg1"/>
                </a:solidFill>
              </a:rPr>
              <a:t> — бог сновидений в греческой мифологии</a:t>
            </a:r>
            <a:r>
              <a:rPr lang="ru-RU" sz="2400" dirty="0" smtClean="0">
                <a:solidFill>
                  <a:schemeClr val="bg1"/>
                </a:solidFill>
              </a:rPr>
              <a:t>. У римлян </a:t>
            </a:r>
            <a:r>
              <a:rPr lang="ru-RU" sz="2400" dirty="0" err="1" smtClean="0">
                <a:solidFill>
                  <a:schemeClr val="bg1"/>
                </a:solidFill>
              </a:rPr>
              <a:t>Сомн</a:t>
            </a:r>
            <a:r>
              <a:rPr lang="ru-RU" sz="2400" dirty="0" smtClean="0">
                <a:solidFill>
                  <a:schemeClr val="bg1"/>
                </a:solidFill>
              </a:rPr>
              <a:t>.</a:t>
            </a:r>
            <a:endParaRPr lang="ru-RU" sz="2400" dirty="0" smtClean="0">
              <a:solidFill>
                <a:schemeClr val="bg1"/>
              </a:solidFill>
            </a:endParaRPr>
          </a:p>
        </p:txBody>
      </p:sp>
      <p:sp>
        <p:nvSpPr>
          <p:cNvPr id="10" name="Диагональная полоса 9"/>
          <p:cNvSpPr/>
          <p:nvPr/>
        </p:nvSpPr>
        <p:spPr>
          <a:xfrm rot="8834137">
            <a:off x="324234" y="13309"/>
            <a:ext cx="286621" cy="352977"/>
          </a:xfrm>
          <a:prstGeom prst="diagStripe">
            <a:avLst>
              <a:gd name="adj" fmla="val 100000"/>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solidFill>
                <a:schemeClr val="tx1"/>
              </a:solidFill>
            </a:endParaRPr>
          </a:p>
        </p:txBody>
      </p:sp>
      <p:pic>
        <p:nvPicPr>
          <p:cNvPr id="9" name="Рисунок 8" descr="Hypnos-God-of-Sleep-Study.jpg"/>
          <p:cNvPicPr>
            <a:picLocks noChangeAspect="1"/>
          </p:cNvPicPr>
          <p:nvPr/>
        </p:nvPicPr>
        <p:blipFill>
          <a:blip r:embed="rId4" cstate="print"/>
          <a:stretch>
            <a:fillRect/>
          </a:stretch>
        </p:blipFill>
        <p:spPr>
          <a:xfrm>
            <a:off x="179512" y="1052736"/>
            <a:ext cx="3811111" cy="2808312"/>
          </a:xfrm>
          <a:prstGeom prst="rect">
            <a:avLst/>
          </a:prstGeom>
        </p:spPr>
      </p:pic>
      <p:pic>
        <p:nvPicPr>
          <p:cNvPr id="6" name="Рисунок 5"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
        <p:nvSpPr>
          <p:cNvPr id="7" name="Прямоугольник 6"/>
          <p:cNvSpPr/>
          <p:nvPr/>
        </p:nvSpPr>
        <p:spPr>
          <a:xfrm>
            <a:off x="4644008" y="764704"/>
            <a:ext cx="3888432" cy="5940088"/>
          </a:xfrm>
          <a:prstGeom prst="rect">
            <a:avLst/>
          </a:prstGeom>
        </p:spPr>
        <p:txBody>
          <a:bodyPr wrap="square">
            <a:spAutoFit/>
          </a:bodyPr>
          <a:lstStyle/>
          <a:p>
            <a:pPr>
              <a:buNone/>
            </a:pPr>
            <a:r>
              <a:rPr lang="ru-RU" sz="2000" dirty="0" smtClean="0">
                <a:solidFill>
                  <a:schemeClr val="bg1"/>
                </a:solidFill>
              </a:rPr>
              <a:t>Повелитель Сна был отцом тысячи сыновей, целого племени, но из всех их он выделял Морфея, который умел принимать облик любого человеческого существа по своему желанию. Никакой Сон не мог состязаться с ним в артистизме подделываться под облик людей: его голос, его походка, его лицо были в точности подобны оригиналу; кроме того, он точно повторял их одежды и часто выходил в мир.</a:t>
            </a:r>
          </a:p>
          <a:p>
            <a:pPr>
              <a:buNone/>
            </a:pPr>
            <a:r>
              <a:rPr lang="ru-RU" sz="2000" dirty="0" smtClean="0">
                <a:solidFill>
                  <a:schemeClr val="bg1"/>
                </a:solidFill>
              </a:rPr>
              <a:t>— «Метаморфозы»</a:t>
            </a:r>
          </a:p>
          <a:p>
            <a:pPr>
              <a:buNone/>
            </a:pPr>
            <a:endParaRPr lang="ru-RU" sz="2000" dirty="0" smtClean="0">
              <a:solidFill>
                <a:schemeClr val="bg1"/>
              </a:solidFill>
            </a:endParaRPr>
          </a:p>
          <a:p>
            <a:pPr>
              <a:buNone/>
            </a:pPr>
            <a:r>
              <a:rPr lang="ru-RU" sz="2000" dirty="0" smtClean="0">
                <a:solidFill>
                  <a:schemeClr val="bg1"/>
                </a:solidFill>
              </a:rPr>
              <a:t>С </a:t>
            </a:r>
            <a:r>
              <a:rPr lang="ru-RU" sz="2000" dirty="0" smtClean="0">
                <a:solidFill>
                  <a:schemeClr val="bg1"/>
                </a:solidFill>
              </a:rPr>
              <a:t>именем бога сновидений также связано выражение — «в объятиях Морфея».</a:t>
            </a:r>
            <a:endParaRPr lang="ru-RU" sz="20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016" name="Picture 32"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8" name="Прямоугольник 27"/>
          <p:cNvSpPr/>
          <p:nvPr/>
        </p:nvSpPr>
        <p:spPr>
          <a:xfrm>
            <a:off x="4572000" y="404664"/>
            <a:ext cx="4572000" cy="1569660"/>
          </a:xfrm>
          <a:prstGeom prst="rect">
            <a:avLst/>
          </a:prstGeom>
        </p:spPr>
        <p:txBody>
          <a:bodyPr>
            <a:spAutoFit/>
          </a:bodyPr>
          <a:lstStyle/>
          <a:p>
            <a:r>
              <a:rPr lang="ru-RU" dirty="0" smtClean="0"/>
              <a:t> </a:t>
            </a:r>
            <a:r>
              <a:rPr lang="ru-RU" sz="2400" dirty="0" smtClean="0">
                <a:solidFill>
                  <a:srgbClr val="92D050"/>
                </a:solidFill>
              </a:rPr>
              <a:t>В греческой мифологии, бог сна. </a:t>
            </a:r>
            <a:endParaRPr lang="ru-RU" sz="2400" dirty="0" smtClean="0">
              <a:solidFill>
                <a:srgbClr val="92D050"/>
              </a:solidFill>
            </a:endParaRPr>
          </a:p>
          <a:p>
            <a:r>
              <a:rPr lang="ru-RU" sz="2400" i="1" dirty="0" smtClean="0">
                <a:solidFill>
                  <a:srgbClr val="92D050"/>
                </a:solidFill>
              </a:rPr>
              <a:t>Словарь </a:t>
            </a:r>
            <a:r>
              <a:rPr lang="ru-RU" sz="2400" i="1" dirty="0" smtClean="0">
                <a:solidFill>
                  <a:srgbClr val="92D050"/>
                </a:solidFill>
              </a:rPr>
              <a:t>иностранных слов, вошедших в состав русского </a:t>
            </a:r>
            <a:r>
              <a:rPr lang="ru-RU" sz="2400" i="1" dirty="0" smtClean="0">
                <a:solidFill>
                  <a:srgbClr val="92D050"/>
                </a:solidFill>
              </a:rPr>
              <a:t>языка </a:t>
            </a:r>
            <a:r>
              <a:rPr lang="ru-RU" sz="2400" i="1" dirty="0" err="1" smtClean="0">
                <a:solidFill>
                  <a:srgbClr val="92D050"/>
                </a:solidFill>
              </a:rPr>
              <a:t>Чудинова</a:t>
            </a:r>
            <a:r>
              <a:rPr lang="ru-RU" sz="2400" i="1" dirty="0" smtClean="0">
                <a:solidFill>
                  <a:srgbClr val="92D050"/>
                </a:solidFill>
              </a:rPr>
              <a:t> </a:t>
            </a:r>
            <a:r>
              <a:rPr lang="ru-RU" sz="2400" i="1" dirty="0" smtClean="0">
                <a:solidFill>
                  <a:srgbClr val="92D050"/>
                </a:solidFill>
              </a:rPr>
              <a:t>А.Н., 1910</a:t>
            </a:r>
            <a:endParaRPr lang="ru-RU" sz="2400" i="1" dirty="0">
              <a:solidFill>
                <a:srgbClr val="92D050"/>
              </a:solidFill>
            </a:endParaRPr>
          </a:p>
        </p:txBody>
      </p:sp>
      <p:sp>
        <p:nvSpPr>
          <p:cNvPr id="30" name="Прямоугольник 29"/>
          <p:cNvSpPr/>
          <p:nvPr/>
        </p:nvSpPr>
        <p:spPr>
          <a:xfrm>
            <a:off x="179512" y="260648"/>
            <a:ext cx="4572000" cy="2677656"/>
          </a:xfrm>
          <a:prstGeom prst="rect">
            <a:avLst/>
          </a:prstGeom>
        </p:spPr>
        <p:txBody>
          <a:bodyPr>
            <a:spAutoFit/>
          </a:bodyPr>
          <a:lstStyle/>
          <a:p>
            <a:r>
              <a:rPr lang="ru-RU" sz="2400" dirty="0" smtClean="0">
                <a:solidFill>
                  <a:srgbClr val="FFFF00"/>
                </a:solidFill>
              </a:rPr>
              <a:t>Бог </a:t>
            </a:r>
            <a:r>
              <a:rPr lang="ru-RU" sz="2400" dirty="0" smtClean="0">
                <a:solidFill>
                  <a:srgbClr val="FFFF00"/>
                </a:solidFill>
              </a:rPr>
              <a:t>сна в греч. миф., изображавшийся в виде крылатого старца в венке из мака</a:t>
            </a:r>
            <a:r>
              <a:rPr lang="ru-RU" sz="2400" dirty="0" smtClean="0">
                <a:solidFill>
                  <a:srgbClr val="FFFF00"/>
                </a:solidFill>
              </a:rPr>
              <a:t>.</a:t>
            </a:r>
          </a:p>
          <a:p>
            <a:r>
              <a:rPr lang="ru-RU" sz="2400" i="1" dirty="0" smtClean="0">
                <a:solidFill>
                  <a:srgbClr val="FFFF00"/>
                </a:solidFill>
              </a:rPr>
              <a:t>Словарь </a:t>
            </a:r>
            <a:r>
              <a:rPr lang="ru-RU" sz="2400" i="1" dirty="0" smtClean="0">
                <a:solidFill>
                  <a:srgbClr val="FFFF00"/>
                </a:solidFill>
              </a:rPr>
              <a:t>иностранных слов, вошедших в состав русского языка.- Павленков Ф., 1907</a:t>
            </a:r>
            <a:r>
              <a:rPr lang="ru-RU" sz="2400" i="1" dirty="0" smtClean="0">
                <a:solidFill>
                  <a:srgbClr val="FFFF00"/>
                </a:solidFill>
              </a:rPr>
              <a:t>.</a:t>
            </a:r>
            <a:endParaRPr lang="ru-RU" sz="2400" i="1" dirty="0"/>
          </a:p>
        </p:txBody>
      </p:sp>
      <p:sp>
        <p:nvSpPr>
          <p:cNvPr id="31" name="Прямоугольник 30"/>
          <p:cNvSpPr/>
          <p:nvPr/>
        </p:nvSpPr>
        <p:spPr>
          <a:xfrm>
            <a:off x="179512" y="3068960"/>
            <a:ext cx="4572000" cy="3416320"/>
          </a:xfrm>
          <a:prstGeom prst="rect">
            <a:avLst/>
          </a:prstGeom>
        </p:spPr>
        <p:txBody>
          <a:bodyPr>
            <a:spAutoFit/>
          </a:bodyPr>
          <a:lstStyle/>
          <a:p>
            <a:r>
              <a:rPr lang="ru-RU" sz="2400" dirty="0" smtClean="0">
                <a:solidFill>
                  <a:srgbClr val="FFC000"/>
                </a:solidFill>
              </a:rPr>
              <a:t>Морфей, </a:t>
            </a:r>
            <a:r>
              <a:rPr lang="ru-RU" sz="2400" dirty="0" smtClean="0">
                <a:solidFill>
                  <a:srgbClr val="FFC000"/>
                </a:solidFill>
              </a:rPr>
              <a:t>м., </a:t>
            </a:r>
            <a:r>
              <a:rPr lang="ru-RU" sz="2400" dirty="0" err="1" smtClean="0">
                <a:solidFill>
                  <a:srgbClr val="FFC000"/>
                </a:solidFill>
              </a:rPr>
              <a:t>одуш</a:t>
            </a:r>
            <a:r>
              <a:rPr lang="ru-RU" sz="2400" dirty="0" smtClean="0">
                <a:solidFill>
                  <a:srgbClr val="FFC000"/>
                </a:solidFill>
              </a:rPr>
              <a:t>., с </a:t>
            </a:r>
            <a:r>
              <a:rPr lang="ru-RU" sz="2400" dirty="0" smtClean="0">
                <a:solidFill>
                  <a:srgbClr val="FFC000"/>
                </a:solidFill>
              </a:rPr>
              <a:t>прописной буквы </a:t>
            </a:r>
            <a:r>
              <a:rPr lang="ru-RU" sz="2400" dirty="0" smtClean="0">
                <a:solidFill>
                  <a:srgbClr val="FFC000"/>
                </a:solidFill>
              </a:rPr>
              <a:t>(греч. </a:t>
            </a:r>
            <a:r>
              <a:rPr lang="ru-RU" sz="2400" dirty="0" err="1" smtClean="0">
                <a:solidFill>
                  <a:srgbClr val="FFC000"/>
                </a:solidFill>
              </a:rPr>
              <a:t>Morpheios</a:t>
            </a:r>
            <a:r>
              <a:rPr lang="ru-RU" sz="2400" dirty="0" smtClean="0">
                <a:solidFill>
                  <a:srgbClr val="FFC000"/>
                </a:solidFill>
              </a:rPr>
              <a:t>).  В древнегреческой мифологии: бог сновидений, сын Гипноса.  В объятиях Морфея (быть, пребывать) </a:t>
            </a:r>
            <a:r>
              <a:rPr lang="ru-RU" sz="2400" dirty="0" smtClean="0">
                <a:solidFill>
                  <a:srgbClr val="FFC000"/>
                </a:solidFill>
              </a:rPr>
              <a:t>— </a:t>
            </a:r>
            <a:r>
              <a:rPr lang="ru-RU" sz="2400" dirty="0" smtClean="0">
                <a:solidFill>
                  <a:srgbClr val="FFC000"/>
                </a:solidFill>
              </a:rPr>
              <a:t>спать</a:t>
            </a:r>
            <a:r>
              <a:rPr lang="ru-RU" sz="2400" dirty="0" smtClean="0">
                <a:solidFill>
                  <a:srgbClr val="FFC000"/>
                </a:solidFill>
              </a:rPr>
              <a:t>.</a:t>
            </a:r>
          </a:p>
          <a:p>
            <a:r>
              <a:rPr lang="ru-RU" sz="2400" i="1" dirty="0" smtClean="0">
                <a:solidFill>
                  <a:srgbClr val="FFC000"/>
                </a:solidFill>
              </a:rPr>
              <a:t>Толковый </a:t>
            </a:r>
            <a:r>
              <a:rPr lang="ru-RU" sz="2400" i="1" dirty="0" smtClean="0">
                <a:solidFill>
                  <a:srgbClr val="FFC000"/>
                </a:solidFill>
              </a:rPr>
              <a:t>словарь иностранных слов Л. П. Крысина.- М: Русский язык, 1998.</a:t>
            </a:r>
            <a:endParaRPr lang="ru-RU" sz="2400" i="1" dirty="0">
              <a:solidFill>
                <a:srgbClr val="FFC000"/>
              </a:solidFill>
            </a:endParaRPr>
          </a:p>
        </p:txBody>
      </p:sp>
      <p:pic>
        <p:nvPicPr>
          <p:cNvPr id="170018" name="Picture 34" descr="Картинки по запросу морфей бог"/>
          <p:cNvPicPr>
            <a:picLocks noChangeAspect="1" noChangeArrowheads="1"/>
          </p:cNvPicPr>
          <p:nvPr/>
        </p:nvPicPr>
        <p:blipFill>
          <a:blip r:embed="rId4" cstate="print"/>
          <a:srcRect/>
          <a:stretch>
            <a:fillRect/>
          </a:stretch>
        </p:blipFill>
        <p:spPr bwMode="auto">
          <a:xfrm>
            <a:off x="4860032" y="2348880"/>
            <a:ext cx="3632866" cy="41890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glow rad="228600">
                    <a:schemeClr val="accent2">
                      <a:satMod val="175000"/>
                      <a:alpha val="40000"/>
                    </a:schemeClr>
                  </a:glow>
                </a:effectLst>
              </a:rPr>
              <a:t>Греко – римские боги</a:t>
            </a:r>
            <a:endParaRPr lang="ru-RU" dirty="0">
              <a:effectLst>
                <a:glow rad="228600">
                  <a:schemeClr val="accent2">
                    <a:satMod val="175000"/>
                    <a:alpha val="40000"/>
                  </a:schemeClr>
                </a:glow>
              </a:effectLst>
            </a:endParaRPr>
          </a:p>
        </p:txBody>
      </p:sp>
      <p:sp>
        <p:nvSpPr>
          <p:cNvPr id="4" name="TextBox 3"/>
          <p:cNvSpPr txBox="1"/>
          <p:nvPr/>
        </p:nvSpPr>
        <p:spPr>
          <a:xfrm>
            <a:off x="251520" y="1465620"/>
            <a:ext cx="1224136" cy="523220"/>
          </a:xfrm>
          <a:prstGeom prst="rect">
            <a:avLst/>
          </a:prstGeom>
          <a:noFill/>
          <a:effectLst>
            <a:glow rad="228600">
              <a:schemeClr val="accent1">
                <a:satMod val="175000"/>
                <a:alpha val="40000"/>
              </a:schemeClr>
            </a:glow>
          </a:effectLst>
        </p:spPr>
        <p:txBody>
          <a:bodyPr wrap="square" rtlCol="0">
            <a:spAutoFit/>
          </a:bodyPr>
          <a:lstStyle/>
          <a:p>
            <a:pPr algn="ctr"/>
            <a:r>
              <a:rPr lang="ru-RU" sz="2800" dirty="0" smtClean="0">
                <a:ln>
                  <a:solidFill>
                    <a:srgbClr val="C00000"/>
                  </a:solidFill>
                </a:ln>
                <a:hlinkClick r:id="rId4" action="ppaction://hlinksldjump"/>
              </a:rPr>
              <a:t>Зевс</a:t>
            </a:r>
            <a:r>
              <a:rPr lang="ru-RU" sz="2800" dirty="0" smtClean="0">
                <a:ln>
                  <a:solidFill>
                    <a:srgbClr val="C00000"/>
                  </a:solidFill>
                </a:ln>
              </a:rPr>
              <a:t> </a:t>
            </a:r>
            <a:endParaRPr lang="ru-RU" sz="2400" dirty="0">
              <a:ln>
                <a:solidFill>
                  <a:srgbClr val="C00000"/>
                </a:solidFill>
              </a:ln>
            </a:endParaRPr>
          </a:p>
        </p:txBody>
      </p:sp>
      <p:pic>
        <p:nvPicPr>
          <p:cNvPr id="5" name="Рисунок 4" descr="zeus2.jpg">
            <a:hlinkClick r:id="rId4" action="ppaction://hlinksldjump"/>
          </p:cNvPr>
          <p:cNvPicPr>
            <a:picLocks noChangeAspect="1"/>
          </p:cNvPicPr>
          <p:nvPr/>
        </p:nvPicPr>
        <p:blipFill>
          <a:blip r:embed="rId5" cstate="print"/>
          <a:stretch>
            <a:fillRect/>
          </a:stretch>
        </p:blipFill>
        <p:spPr>
          <a:xfrm>
            <a:off x="395536" y="2076293"/>
            <a:ext cx="1006303" cy="1257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Рисунок 14" descr="арес.png">
            <a:hlinkClick r:id="rId6" action="ppaction://hlinksldjump"/>
          </p:cNvPr>
          <p:cNvPicPr>
            <a:picLocks noChangeAspect="1"/>
          </p:cNvPicPr>
          <p:nvPr/>
        </p:nvPicPr>
        <p:blipFill>
          <a:blip r:embed="rId7" cstate="print"/>
          <a:stretch>
            <a:fillRect/>
          </a:stretch>
        </p:blipFill>
        <p:spPr>
          <a:xfrm>
            <a:off x="1691680" y="2098641"/>
            <a:ext cx="1091516" cy="1091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a:off x="1619672" y="1484785"/>
            <a:ext cx="1224136" cy="461665"/>
          </a:xfrm>
          <a:prstGeom prst="rect">
            <a:avLst/>
          </a:prstGeom>
          <a:noFill/>
          <a:effectLst>
            <a:glow rad="228600">
              <a:schemeClr val="accent1">
                <a:satMod val="175000"/>
                <a:alpha val="40000"/>
              </a:schemeClr>
            </a:glow>
          </a:effectLst>
        </p:spPr>
        <p:txBody>
          <a:bodyPr wrap="square" rtlCol="0">
            <a:spAutoFit/>
          </a:bodyPr>
          <a:lstStyle/>
          <a:p>
            <a:pPr algn="ctr"/>
            <a:r>
              <a:rPr lang="ru-RU" sz="2400" dirty="0" smtClean="0">
                <a:ln>
                  <a:solidFill>
                    <a:srgbClr val="C00000"/>
                  </a:solidFill>
                </a:ln>
                <a:hlinkClick r:id="rId6" action="ppaction://hlinksldjump"/>
              </a:rPr>
              <a:t>Арес</a:t>
            </a:r>
            <a:endParaRPr lang="ru-RU" sz="2400" dirty="0">
              <a:ln>
                <a:solidFill>
                  <a:srgbClr val="C00000"/>
                </a:solidFill>
              </a:ln>
            </a:endParaRPr>
          </a:p>
        </p:txBody>
      </p:sp>
      <p:pic>
        <p:nvPicPr>
          <p:cNvPr id="7" name="Рисунок 6" descr="i.jpg">
            <a:hlinkClick r:id="rId8" action="ppaction://hlinksldjump"/>
          </p:cNvPr>
          <p:cNvPicPr>
            <a:picLocks noChangeAspect="1"/>
          </p:cNvPicPr>
          <p:nvPr/>
        </p:nvPicPr>
        <p:blipFill>
          <a:blip r:embed="rId9" cstate="print"/>
          <a:stretch>
            <a:fillRect/>
          </a:stretch>
        </p:blipFill>
        <p:spPr>
          <a:xfrm>
            <a:off x="3131840" y="2087332"/>
            <a:ext cx="1061899" cy="10536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hlinkClick r:id="rId8" action="ppaction://hlinksldjump"/>
          </p:cNvPr>
          <p:cNvSpPr txBox="1"/>
          <p:nvPr/>
        </p:nvSpPr>
        <p:spPr>
          <a:xfrm>
            <a:off x="2915816" y="1484784"/>
            <a:ext cx="1368152" cy="461665"/>
          </a:xfrm>
          <a:prstGeom prst="rect">
            <a:avLst/>
          </a:prstGeom>
          <a:noFill/>
          <a:effectLst>
            <a:glow rad="228600">
              <a:schemeClr val="accent1">
                <a:satMod val="175000"/>
                <a:alpha val="40000"/>
              </a:schemeClr>
            </a:glow>
          </a:effectLst>
        </p:spPr>
        <p:txBody>
          <a:bodyPr wrap="square" rtlCol="0">
            <a:spAutoFit/>
          </a:bodyPr>
          <a:lstStyle/>
          <a:p>
            <a:pPr algn="ctr"/>
            <a:r>
              <a:rPr lang="ru-RU" sz="2400" dirty="0" smtClean="0">
                <a:ln>
                  <a:solidFill>
                    <a:srgbClr val="C00000"/>
                  </a:solidFill>
                </a:ln>
                <a:hlinkClick r:id="rId8" action="ppaction://hlinksldjump"/>
              </a:rPr>
              <a:t>Аполлон</a:t>
            </a:r>
            <a:endParaRPr lang="ru-RU" sz="2400" dirty="0">
              <a:ln>
                <a:solidFill>
                  <a:srgbClr val="C00000"/>
                </a:solidFill>
              </a:ln>
            </a:endParaRPr>
          </a:p>
        </p:txBody>
      </p:sp>
      <p:pic>
        <p:nvPicPr>
          <p:cNvPr id="10" name="Рисунок 9" descr="Mbxwjkzaldc.jpg">
            <a:hlinkClick r:id="rId10" action="ppaction://hlinksldjump"/>
          </p:cNvPr>
          <p:cNvPicPr>
            <a:picLocks noChangeAspect="1"/>
          </p:cNvPicPr>
          <p:nvPr/>
        </p:nvPicPr>
        <p:blipFill>
          <a:blip r:embed="rId11" cstate="print"/>
          <a:stretch>
            <a:fillRect/>
          </a:stretch>
        </p:blipFill>
        <p:spPr>
          <a:xfrm>
            <a:off x="4860032" y="2064986"/>
            <a:ext cx="955028" cy="1219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hlinkClick r:id="rId8" action="ppaction://hlinksldjump"/>
          </p:cNvPr>
          <p:cNvSpPr txBox="1"/>
          <p:nvPr/>
        </p:nvSpPr>
        <p:spPr>
          <a:xfrm>
            <a:off x="4499992" y="1484785"/>
            <a:ext cx="1872208" cy="461665"/>
          </a:xfrm>
          <a:prstGeom prst="rect">
            <a:avLst/>
          </a:prstGeom>
          <a:noFill/>
          <a:effectLst>
            <a:glow rad="228600">
              <a:schemeClr val="accent1">
                <a:satMod val="175000"/>
                <a:alpha val="40000"/>
              </a:schemeClr>
            </a:glow>
          </a:effectLst>
        </p:spPr>
        <p:txBody>
          <a:bodyPr wrap="square" rtlCol="0">
            <a:spAutoFit/>
          </a:bodyPr>
          <a:lstStyle/>
          <a:p>
            <a:pPr algn="ctr"/>
            <a:r>
              <a:rPr lang="ru-RU" sz="2400" dirty="0" smtClean="0">
                <a:ln>
                  <a:solidFill>
                    <a:srgbClr val="C00000"/>
                  </a:solidFill>
                </a:ln>
                <a:hlinkClick r:id="rId10" action="ppaction://hlinksldjump"/>
              </a:rPr>
              <a:t>Персефона</a:t>
            </a:r>
            <a:endParaRPr lang="ru-RU" sz="2400" dirty="0">
              <a:ln>
                <a:solidFill>
                  <a:srgbClr val="C00000"/>
                </a:solidFill>
              </a:ln>
            </a:endParaRPr>
          </a:p>
        </p:txBody>
      </p:sp>
      <p:sp>
        <p:nvSpPr>
          <p:cNvPr id="13" name="TextBox 12">
            <a:hlinkClick r:id="rId8" action="ppaction://hlinksldjump"/>
          </p:cNvPr>
          <p:cNvSpPr txBox="1"/>
          <p:nvPr/>
        </p:nvSpPr>
        <p:spPr>
          <a:xfrm>
            <a:off x="5868144" y="1484785"/>
            <a:ext cx="1872208" cy="461665"/>
          </a:xfrm>
          <a:prstGeom prst="rect">
            <a:avLst/>
          </a:prstGeom>
          <a:noFill/>
          <a:effectLst>
            <a:glow rad="228600">
              <a:schemeClr val="accent1">
                <a:satMod val="175000"/>
                <a:alpha val="40000"/>
              </a:schemeClr>
            </a:glow>
          </a:effectLst>
        </p:spPr>
        <p:txBody>
          <a:bodyPr wrap="square" rtlCol="0">
            <a:spAutoFit/>
          </a:bodyPr>
          <a:lstStyle/>
          <a:p>
            <a:pPr algn="ctr"/>
            <a:r>
              <a:rPr lang="ru-RU" sz="2400" dirty="0" smtClean="0">
                <a:ln>
                  <a:solidFill>
                    <a:srgbClr val="C00000"/>
                  </a:solidFill>
                </a:ln>
                <a:hlinkClick r:id="rId12" action="ppaction://hlinksldjump"/>
              </a:rPr>
              <a:t>Аид</a:t>
            </a:r>
            <a:endParaRPr lang="ru-RU" sz="2400" dirty="0">
              <a:ln>
                <a:solidFill>
                  <a:srgbClr val="C00000"/>
                </a:solidFill>
              </a:ln>
            </a:endParaRPr>
          </a:p>
        </p:txBody>
      </p:sp>
      <p:pic>
        <p:nvPicPr>
          <p:cNvPr id="14" name="Рисунок 13" descr="smite_hades_art_97643_3840x2160.jpg">
            <a:hlinkClick r:id="rId12" action="ppaction://hlinksldjump"/>
          </p:cNvPr>
          <p:cNvPicPr>
            <a:picLocks noChangeAspect="1"/>
          </p:cNvPicPr>
          <p:nvPr/>
        </p:nvPicPr>
        <p:blipFill>
          <a:blip r:embed="rId13" cstate="print"/>
          <a:stretch>
            <a:fillRect/>
          </a:stretch>
        </p:blipFill>
        <p:spPr>
          <a:xfrm>
            <a:off x="6372200" y="2060848"/>
            <a:ext cx="998181" cy="1447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351" name="Рисунок 43" descr="52siSDEuytE.jpg">
            <a:hlinkClick r:id="rId14" action="ppaction://hlinksldjump"/>
          </p:cNvPr>
          <p:cNvPicPr>
            <a:picLocks noChangeAspect="1" noChangeArrowheads="1"/>
          </p:cNvPicPr>
          <p:nvPr/>
        </p:nvPicPr>
        <p:blipFill>
          <a:blip r:embed="rId15" cstate="print"/>
          <a:srcRect/>
          <a:stretch>
            <a:fillRect/>
          </a:stretch>
        </p:blipFill>
        <p:spPr bwMode="auto">
          <a:xfrm>
            <a:off x="7575079" y="4149080"/>
            <a:ext cx="1568921" cy="14401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350" name="Рисунок 44" descr="NWIswRe-QMs.jpg">
            <a:hlinkClick r:id="rId16" action="ppaction://hlinksldjump"/>
          </p:cNvPr>
          <p:cNvPicPr>
            <a:picLocks noChangeAspect="1" noChangeArrowheads="1"/>
          </p:cNvPicPr>
          <p:nvPr/>
        </p:nvPicPr>
        <p:blipFill>
          <a:blip r:embed="rId17" cstate="print"/>
          <a:srcRect/>
          <a:stretch>
            <a:fillRect/>
          </a:stretch>
        </p:blipFill>
        <p:spPr bwMode="auto">
          <a:xfrm>
            <a:off x="4932040" y="3861048"/>
            <a:ext cx="782348" cy="16215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349" name="Рисунок 45" descr="TAKlYvuySf4.jpg">
            <a:hlinkClick r:id="rId18" action="ppaction://hlinksldjump"/>
          </p:cNvPr>
          <p:cNvPicPr>
            <a:picLocks noChangeAspect="1" noChangeArrowheads="1"/>
          </p:cNvPicPr>
          <p:nvPr/>
        </p:nvPicPr>
        <p:blipFill>
          <a:blip r:embed="rId19" cstate="print"/>
          <a:srcRect/>
          <a:stretch>
            <a:fillRect/>
          </a:stretch>
        </p:blipFill>
        <p:spPr bwMode="auto">
          <a:xfrm>
            <a:off x="7740352" y="2204864"/>
            <a:ext cx="1034316" cy="11947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348" name="Рисунок 46" descr="gAQncHfihrw.jpg">
            <a:hlinkClick r:id="rId20" action="ppaction://hlinksldjump"/>
          </p:cNvPr>
          <p:cNvPicPr>
            <a:picLocks noChangeAspect="1" noChangeArrowheads="1"/>
          </p:cNvPicPr>
          <p:nvPr/>
        </p:nvPicPr>
        <p:blipFill>
          <a:blip r:embed="rId21" cstate="print"/>
          <a:srcRect/>
          <a:stretch>
            <a:fillRect/>
          </a:stretch>
        </p:blipFill>
        <p:spPr bwMode="auto">
          <a:xfrm>
            <a:off x="323528" y="3861048"/>
            <a:ext cx="967870" cy="18737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347" name="Рисунок 47" descr="2kyAuU-1qiI.jpg">
            <a:hlinkClick r:id="rId22" action="ppaction://hlinksldjump"/>
          </p:cNvPr>
          <p:cNvPicPr>
            <a:picLocks noChangeAspect="1" noChangeArrowheads="1"/>
          </p:cNvPicPr>
          <p:nvPr/>
        </p:nvPicPr>
        <p:blipFill>
          <a:blip r:embed="rId23" cstate="print"/>
          <a:srcRect/>
          <a:stretch>
            <a:fillRect/>
          </a:stretch>
        </p:blipFill>
        <p:spPr bwMode="auto">
          <a:xfrm>
            <a:off x="1619672" y="3789040"/>
            <a:ext cx="978350" cy="17758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346" name="Рисунок 48" descr="Hypnos-God-of-Sleep-Study.jpg">
            <a:hlinkClick r:id="rId24" action="ppaction://hlinksldjump"/>
          </p:cNvPr>
          <p:cNvPicPr>
            <a:picLocks noChangeAspect="1" noChangeArrowheads="1"/>
          </p:cNvPicPr>
          <p:nvPr/>
        </p:nvPicPr>
        <p:blipFill>
          <a:blip r:embed="rId25" cstate="print"/>
          <a:srcRect/>
          <a:stretch>
            <a:fillRect/>
          </a:stretch>
        </p:blipFill>
        <p:spPr bwMode="auto">
          <a:xfrm>
            <a:off x="5940152" y="4149080"/>
            <a:ext cx="1380009" cy="13681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7345" name="Рисунок 49" descr="Poseidon - Correta.jpg">
            <a:hlinkClick r:id="rId26" action="ppaction://hlinksldjump"/>
          </p:cNvPr>
          <p:cNvPicPr>
            <a:picLocks noChangeAspect="1" noChangeArrowheads="1"/>
          </p:cNvPicPr>
          <p:nvPr/>
        </p:nvPicPr>
        <p:blipFill>
          <a:blip r:embed="rId27" cstate="print"/>
          <a:srcRect/>
          <a:stretch>
            <a:fillRect/>
          </a:stretch>
        </p:blipFill>
        <p:spPr bwMode="auto">
          <a:xfrm>
            <a:off x="2843808" y="4005064"/>
            <a:ext cx="1646240" cy="1365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73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1" name="Прямоугольник 20">
            <a:hlinkClick r:id="rId18" action="ppaction://hlinksldjump"/>
          </p:cNvPr>
          <p:cNvSpPr/>
          <p:nvPr/>
        </p:nvSpPr>
        <p:spPr>
          <a:xfrm>
            <a:off x="7812360" y="1628800"/>
            <a:ext cx="1035668" cy="461665"/>
          </a:xfrm>
          <a:prstGeom prst="rect">
            <a:avLst/>
          </a:prstGeom>
        </p:spPr>
        <p:txBody>
          <a:bodyPr wrap="none">
            <a:spAutoFit/>
          </a:bodyPr>
          <a:lstStyle/>
          <a:p>
            <a:r>
              <a:rPr lang="ru-RU" sz="2400" dirty="0" smtClean="0">
                <a:ln>
                  <a:solidFill>
                    <a:srgbClr val="C00000"/>
                  </a:solidFill>
                </a:ln>
                <a:hlinkClick r:id="rId18" action="ppaction://hlinksldjump"/>
              </a:rPr>
              <a:t>Гефест</a:t>
            </a:r>
            <a:endParaRPr lang="ru-RU" sz="2400" dirty="0" smtClean="0">
              <a:ln>
                <a:solidFill>
                  <a:srgbClr val="C00000"/>
                </a:solidFill>
              </a:ln>
              <a:hlinkClick r:id="rId8" action="ppaction://hlinksldjump"/>
            </a:endParaRPr>
          </a:p>
        </p:txBody>
      </p:sp>
      <p:sp>
        <p:nvSpPr>
          <p:cNvPr id="22" name="Прямоугольник 21"/>
          <p:cNvSpPr/>
          <p:nvPr/>
        </p:nvSpPr>
        <p:spPr>
          <a:xfrm>
            <a:off x="323528" y="5949280"/>
            <a:ext cx="1030218" cy="461665"/>
          </a:xfrm>
          <a:prstGeom prst="rect">
            <a:avLst/>
          </a:prstGeom>
        </p:spPr>
        <p:txBody>
          <a:bodyPr wrap="none">
            <a:spAutoFit/>
          </a:bodyPr>
          <a:lstStyle/>
          <a:p>
            <a:r>
              <a:rPr lang="ru-RU" sz="2400" dirty="0" smtClean="0">
                <a:ln>
                  <a:solidFill>
                    <a:srgbClr val="C00000"/>
                  </a:solidFill>
                </a:ln>
                <a:hlinkClick r:id="rId20" action="ppaction://hlinksldjump"/>
              </a:rPr>
              <a:t>Афина</a:t>
            </a:r>
            <a:endParaRPr lang="ru-RU" sz="2400" dirty="0" smtClean="0">
              <a:ln>
                <a:solidFill>
                  <a:srgbClr val="C00000"/>
                </a:solidFill>
              </a:ln>
              <a:hlinkClick r:id="rId4" action="ppaction://hlinksldjump"/>
            </a:endParaRPr>
          </a:p>
        </p:txBody>
      </p:sp>
      <p:sp>
        <p:nvSpPr>
          <p:cNvPr id="23" name="Прямоугольник 22">
            <a:hlinkClick r:id="rId22" action="ppaction://hlinksldjump"/>
          </p:cNvPr>
          <p:cNvSpPr/>
          <p:nvPr/>
        </p:nvSpPr>
        <p:spPr>
          <a:xfrm>
            <a:off x="1547664" y="5949280"/>
            <a:ext cx="1486625" cy="461665"/>
          </a:xfrm>
          <a:prstGeom prst="rect">
            <a:avLst/>
          </a:prstGeom>
        </p:spPr>
        <p:txBody>
          <a:bodyPr wrap="none">
            <a:spAutoFit/>
          </a:bodyPr>
          <a:lstStyle/>
          <a:p>
            <a:r>
              <a:rPr lang="ru-RU" sz="2400" dirty="0" smtClean="0">
                <a:ln>
                  <a:solidFill>
                    <a:srgbClr val="C00000"/>
                  </a:solidFill>
                </a:ln>
                <a:hlinkClick r:id="rId22" action="ppaction://hlinksldjump"/>
              </a:rPr>
              <a:t>Артемида</a:t>
            </a:r>
            <a:endParaRPr lang="ru-RU" sz="2400" dirty="0" smtClean="0">
              <a:ln>
                <a:solidFill>
                  <a:srgbClr val="C00000"/>
                </a:solidFill>
              </a:ln>
              <a:hlinkClick r:id="rId4" action="ppaction://hlinksldjump"/>
            </a:endParaRPr>
          </a:p>
        </p:txBody>
      </p:sp>
      <p:sp>
        <p:nvSpPr>
          <p:cNvPr id="24" name="Прямоугольник 23">
            <a:hlinkClick r:id="rId26" action="ppaction://hlinksldjump"/>
          </p:cNvPr>
          <p:cNvSpPr/>
          <p:nvPr/>
        </p:nvSpPr>
        <p:spPr>
          <a:xfrm>
            <a:off x="3131840" y="5949280"/>
            <a:ext cx="1483291" cy="461665"/>
          </a:xfrm>
          <a:prstGeom prst="rect">
            <a:avLst/>
          </a:prstGeom>
        </p:spPr>
        <p:txBody>
          <a:bodyPr wrap="none">
            <a:spAutoFit/>
          </a:bodyPr>
          <a:lstStyle/>
          <a:p>
            <a:r>
              <a:rPr lang="ru-RU" sz="2400" dirty="0" smtClean="0">
                <a:ln>
                  <a:solidFill>
                    <a:srgbClr val="C00000"/>
                  </a:solidFill>
                </a:ln>
                <a:hlinkClick r:id="rId26" action="ppaction://hlinksldjump"/>
              </a:rPr>
              <a:t>Посейдон</a:t>
            </a:r>
            <a:endParaRPr lang="ru-RU" sz="2400" dirty="0" smtClean="0">
              <a:ln>
                <a:solidFill>
                  <a:srgbClr val="C00000"/>
                </a:solidFill>
              </a:ln>
              <a:hlinkClick r:id="rId4" action="ppaction://hlinksldjump"/>
            </a:endParaRPr>
          </a:p>
        </p:txBody>
      </p:sp>
      <p:sp>
        <p:nvSpPr>
          <p:cNvPr id="25" name="Прямоугольник 24">
            <a:hlinkClick r:id="rId16" action="ppaction://hlinksldjump"/>
          </p:cNvPr>
          <p:cNvSpPr/>
          <p:nvPr/>
        </p:nvSpPr>
        <p:spPr>
          <a:xfrm>
            <a:off x="4716016" y="5877272"/>
            <a:ext cx="1321196" cy="461665"/>
          </a:xfrm>
          <a:prstGeom prst="rect">
            <a:avLst/>
          </a:prstGeom>
        </p:spPr>
        <p:txBody>
          <a:bodyPr wrap="none">
            <a:spAutoFit/>
          </a:bodyPr>
          <a:lstStyle/>
          <a:p>
            <a:r>
              <a:rPr lang="ru-RU" sz="2400" dirty="0" err="1" smtClean="0">
                <a:ln>
                  <a:solidFill>
                    <a:srgbClr val="C00000"/>
                  </a:solidFill>
                </a:ln>
                <a:hlinkClick r:id="rId16" action="ppaction://hlinksldjump"/>
              </a:rPr>
              <a:t>Деме́тра</a:t>
            </a:r>
            <a:endParaRPr lang="ru-RU" sz="2400" dirty="0" smtClean="0">
              <a:ln>
                <a:solidFill>
                  <a:srgbClr val="C00000"/>
                </a:solidFill>
              </a:ln>
              <a:hlinkClick r:id="rId4" action="ppaction://hlinksldjump"/>
            </a:endParaRPr>
          </a:p>
        </p:txBody>
      </p:sp>
      <p:sp>
        <p:nvSpPr>
          <p:cNvPr id="26" name="Прямоугольник 25">
            <a:hlinkClick r:id="rId24" action="ppaction://hlinksldjump"/>
          </p:cNvPr>
          <p:cNvSpPr/>
          <p:nvPr/>
        </p:nvSpPr>
        <p:spPr>
          <a:xfrm>
            <a:off x="6084168" y="5877272"/>
            <a:ext cx="1284326" cy="461665"/>
          </a:xfrm>
          <a:prstGeom prst="rect">
            <a:avLst/>
          </a:prstGeom>
        </p:spPr>
        <p:txBody>
          <a:bodyPr wrap="none">
            <a:spAutoFit/>
          </a:bodyPr>
          <a:lstStyle/>
          <a:p>
            <a:r>
              <a:rPr lang="ru-RU" sz="2400" dirty="0" smtClean="0">
                <a:ln>
                  <a:solidFill>
                    <a:srgbClr val="C00000"/>
                  </a:solidFill>
                </a:ln>
                <a:hlinkClick r:id="rId24" action="ppaction://hlinksldjump"/>
              </a:rPr>
              <a:t>Морфей</a:t>
            </a:r>
            <a:endParaRPr lang="ru-RU" sz="2400" dirty="0" smtClean="0">
              <a:ln>
                <a:solidFill>
                  <a:srgbClr val="C00000"/>
                </a:solidFill>
              </a:ln>
              <a:hlinkClick r:id="rId4" action="ppaction://hlinksldjump"/>
            </a:endParaRPr>
          </a:p>
        </p:txBody>
      </p:sp>
      <p:sp>
        <p:nvSpPr>
          <p:cNvPr id="27" name="Прямоугольник 26">
            <a:hlinkClick r:id="rId14" action="ppaction://hlinksldjump"/>
          </p:cNvPr>
          <p:cNvSpPr/>
          <p:nvPr/>
        </p:nvSpPr>
        <p:spPr>
          <a:xfrm>
            <a:off x="7673533" y="5949280"/>
            <a:ext cx="1470467" cy="461665"/>
          </a:xfrm>
          <a:prstGeom prst="rect">
            <a:avLst/>
          </a:prstGeom>
        </p:spPr>
        <p:txBody>
          <a:bodyPr wrap="none">
            <a:spAutoFit/>
          </a:bodyPr>
          <a:lstStyle/>
          <a:p>
            <a:r>
              <a:rPr lang="ru-RU" sz="2400" dirty="0" smtClean="0">
                <a:ln>
                  <a:solidFill>
                    <a:srgbClr val="C00000"/>
                  </a:solidFill>
                </a:ln>
                <a:hlinkClick r:id="rId14" action="ppaction://hlinksldjump"/>
              </a:rPr>
              <a:t>Афродита</a:t>
            </a:r>
            <a:endParaRPr lang="ru-RU" sz="2400" dirty="0" smtClean="0">
              <a:ln>
                <a:solidFill>
                  <a:srgbClr val="C00000"/>
                </a:solidFill>
              </a:ln>
              <a:hlinkClick r:id="rId4" action="ppaction://hlinksldjump"/>
            </a:endParaRPr>
          </a:p>
        </p:txBody>
      </p:sp>
      <p:pic>
        <p:nvPicPr>
          <p:cNvPr id="28" name="Рисунок 27" descr="назад.png">
            <a:hlinkClick r:id="rId28" action="ppaction://hlinksldjump"/>
          </p:cNvPr>
          <p:cNvPicPr>
            <a:picLocks noChangeAspect="1"/>
          </p:cNvPicPr>
          <p:nvPr/>
        </p:nvPicPr>
        <p:blipFill>
          <a:blip r:embed="rId29" cstate="print">
            <a:duotone>
              <a:prstClr val="black"/>
              <a:schemeClr val="accent1">
                <a:tint val="45000"/>
                <a:satMod val="400000"/>
              </a:schemeClr>
            </a:duotone>
          </a:blip>
          <a:stretch>
            <a:fillRect/>
          </a:stretch>
        </p:blipFill>
        <p:spPr>
          <a:xfrm>
            <a:off x="8460432" y="6353944"/>
            <a:ext cx="504056" cy="50405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Гера</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995936" y="1484784"/>
            <a:ext cx="4978896" cy="4525963"/>
          </a:xfrm>
        </p:spPr>
        <p:txBody>
          <a:bodyPr>
            <a:noAutofit/>
          </a:bodyPr>
          <a:lstStyle/>
          <a:p>
            <a:pPr>
              <a:buNone/>
            </a:pPr>
            <a:r>
              <a:rPr lang="ru-RU" sz="1800" b="1" dirty="0" err="1" smtClean="0">
                <a:solidFill>
                  <a:schemeClr val="bg1"/>
                </a:solidFill>
              </a:rPr>
              <a:t>Ге́ра</a:t>
            </a:r>
            <a:r>
              <a:rPr lang="ru-RU" sz="1800" dirty="0" smtClean="0">
                <a:solidFill>
                  <a:schemeClr val="bg1"/>
                </a:solidFill>
              </a:rPr>
              <a:t> (др.-греч. </a:t>
            </a:r>
            <a:r>
              <a:rPr lang="ru-RU" sz="1800" dirty="0" err="1" smtClean="0">
                <a:solidFill>
                  <a:schemeClr val="bg1"/>
                </a:solidFill>
              </a:rPr>
              <a:t>Ἥρα, </a:t>
            </a:r>
            <a:r>
              <a:rPr lang="ru-RU" sz="1800" dirty="0" smtClean="0">
                <a:solidFill>
                  <a:schemeClr val="bg1"/>
                </a:solidFill>
              </a:rPr>
              <a:t>вер. 'охранительница, госпожа') — в древнегреческой мифологии богиня — покровительница брака, охраняющая мать во время родов. Одна из двенадцати олимпийских божеств, верховная богиня, сестра и жена Зевса. Согласно мифам, Гера отличается властностью, жестокостью и ревнивым нравом. </a:t>
            </a:r>
            <a:endParaRPr lang="ru-RU" sz="1800" dirty="0" smtClean="0">
              <a:solidFill>
                <a:schemeClr val="bg1"/>
              </a:solidFill>
            </a:endParaRPr>
          </a:p>
          <a:p>
            <a:pPr>
              <a:buNone/>
            </a:pPr>
            <a:r>
              <a:rPr lang="ru-RU" sz="1800" dirty="0" smtClean="0">
                <a:solidFill>
                  <a:schemeClr val="bg1"/>
                </a:solidFill>
              </a:rPr>
              <a:t>Римский </a:t>
            </a:r>
            <a:r>
              <a:rPr lang="ru-RU" sz="1800" dirty="0" smtClean="0">
                <a:solidFill>
                  <a:schemeClr val="bg1"/>
                </a:solidFill>
              </a:rPr>
              <a:t>аналог Геры — богиня Юнона. Юнона отличается благородной, статной красотой. Иногда на ней надета диадема или корона. В изображении олимпийцев она сидит на троне рядом с Юпитером в самом центре</a:t>
            </a:r>
            <a:r>
              <a:rPr lang="ru-RU" sz="1800" dirty="0" smtClean="0">
                <a:solidFill>
                  <a:schemeClr val="bg1"/>
                </a:solidFill>
              </a:rPr>
              <a:t>.</a:t>
            </a:r>
            <a:endParaRPr lang="ru-RU" sz="1800" dirty="0" smtClean="0">
              <a:solidFill>
                <a:schemeClr val="bg1"/>
              </a:solidFill>
            </a:endParaRPr>
          </a:p>
        </p:txBody>
      </p:sp>
      <p:sp>
        <p:nvSpPr>
          <p:cNvPr id="10" name="Диагональная полоса 9"/>
          <p:cNvSpPr/>
          <p:nvPr/>
        </p:nvSpPr>
        <p:spPr>
          <a:xfrm rot="8834137">
            <a:off x="324234" y="13309"/>
            <a:ext cx="286621" cy="352977"/>
          </a:xfrm>
          <a:prstGeom prst="diagStripe">
            <a:avLst>
              <a:gd name="adj" fmla="val 100000"/>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solidFill>
                <a:schemeClr val="tx1"/>
              </a:solidFill>
            </a:endParaRPr>
          </a:p>
        </p:txBody>
      </p:sp>
      <p:pic>
        <p:nvPicPr>
          <p:cNvPr id="6" name="Рисунок 5" descr="JME7hOVe34I.jpg"/>
          <p:cNvPicPr>
            <a:picLocks noChangeAspect="1"/>
          </p:cNvPicPr>
          <p:nvPr/>
        </p:nvPicPr>
        <p:blipFill>
          <a:blip r:embed="rId4" cstate="print"/>
          <a:stretch>
            <a:fillRect/>
          </a:stretch>
        </p:blipFill>
        <p:spPr>
          <a:xfrm>
            <a:off x="251519" y="692696"/>
            <a:ext cx="3466305" cy="5953577"/>
          </a:xfrm>
          <a:prstGeom prst="rect">
            <a:avLst/>
          </a:prstGeom>
        </p:spPr>
      </p:pic>
      <p:pic>
        <p:nvPicPr>
          <p:cNvPr id="7" name="Рисунок 6"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Прямоугольник 1"/>
          <p:cNvSpPr/>
          <p:nvPr/>
        </p:nvSpPr>
        <p:spPr>
          <a:xfrm>
            <a:off x="179512" y="188640"/>
            <a:ext cx="4572000" cy="4031873"/>
          </a:xfrm>
          <a:prstGeom prst="rect">
            <a:avLst/>
          </a:prstGeom>
        </p:spPr>
        <p:txBody>
          <a:bodyPr>
            <a:spAutoFit/>
          </a:bodyPr>
          <a:lstStyle/>
          <a:p>
            <a:pPr>
              <a:buNone/>
            </a:pPr>
            <a:r>
              <a:rPr lang="ru-RU" sz="2000" dirty="0" smtClean="0">
                <a:solidFill>
                  <a:schemeClr val="bg1"/>
                </a:solidFill>
              </a:rPr>
              <a:t>Ей посвящены XII гимн Гомера и XVI орфический гимн. Действующее лицо трагедии Эсхила «</a:t>
            </a:r>
            <a:r>
              <a:rPr lang="ru-RU" sz="2000" dirty="0" err="1" smtClean="0">
                <a:solidFill>
                  <a:schemeClr val="bg1"/>
                </a:solidFill>
              </a:rPr>
              <a:t>Семела</a:t>
            </a:r>
            <a:r>
              <a:rPr lang="ru-RU" sz="2000" dirty="0" smtClean="0">
                <a:solidFill>
                  <a:schemeClr val="bg1"/>
                </a:solidFill>
              </a:rPr>
              <a:t>, или </a:t>
            </a:r>
            <a:r>
              <a:rPr lang="ru-RU" sz="2000" dirty="0" err="1" smtClean="0">
                <a:solidFill>
                  <a:schemeClr val="bg1"/>
                </a:solidFill>
              </a:rPr>
              <a:t>Водоносицы</a:t>
            </a:r>
            <a:r>
              <a:rPr lang="ru-RU" sz="2000" dirty="0" smtClean="0">
                <a:solidFill>
                  <a:schemeClr val="bg1"/>
                </a:solidFill>
              </a:rPr>
              <a:t>», где принимала облик жрицы из Аргоса, собирающей подаяние, а также трагедии Сенеки «Геркулес в безумье». Во </a:t>
            </a:r>
            <a:r>
              <a:rPr lang="ru-RU" sz="2000" dirty="0" err="1" smtClean="0">
                <a:solidFill>
                  <a:schemeClr val="bg1"/>
                </a:solidFill>
              </a:rPr>
              <a:t>Флиунте</a:t>
            </a:r>
            <a:r>
              <a:rPr lang="ru-RU" sz="2000" dirty="0" smtClean="0">
                <a:solidFill>
                  <a:schemeClr val="bg1"/>
                </a:solidFill>
              </a:rPr>
              <a:t> было священное сказание, объясняющее отсутствие статуи Геры.</a:t>
            </a:r>
          </a:p>
          <a:p>
            <a:pPr>
              <a:buNone/>
            </a:pPr>
            <a:r>
              <a:rPr lang="ru-RU" sz="2000" dirty="0" smtClean="0">
                <a:solidFill>
                  <a:schemeClr val="bg1"/>
                </a:solidFill>
              </a:rPr>
              <a:t>Сочинение Лукиана «О сирийской богине» посвящено богине, которую он называет Герой ассирийский.</a:t>
            </a:r>
          </a:p>
          <a:p>
            <a:pPr>
              <a:buNone/>
            </a:pPr>
            <a:endParaRPr lang="ru-RU" dirty="0">
              <a:solidFill>
                <a:schemeClr val="bg1"/>
              </a:solidFill>
            </a:endParaRPr>
          </a:p>
        </p:txBody>
      </p:sp>
      <p:sp>
        <p:nvSpPr>
          <p:cNvPr id="5" name="Прямоугольник 4"/>
          <p:cNvSpPr/>
          <p:nvPr/>
        </p:nvSpPr>
        <p:spPr>
          <a:xfrm>
            <a:off x="179512" y="3749457"/>
            <a:ext cx="4680520" cy="2492990"/>
          </a:xfrm>
          <a:prstGeom prst="rect">
            <a:avLst/>
          </a:prstGeom>
        </p:spPr>
        <p:txBody>
          <a:bodyPr wrap="square">
            <a:spAutoFit/>
          </a:bodyPr>
          <a:lstStyle/>
          <a:p>
            <a:r>
              <a:rPr lang="ru-RU" sz="2800" dirty="0" smtClean="0">
                <a:solidFill>
                  <a:srgbClr val="FF0000"/>
                </a:solidFill>
              </a:rPr>
              <a:t>«</a:t>
            </a:r>
            <a:r>
              <a:rPr lang="ru-RU" sz="2000" dirty="0" smtClean="0">
                <a:solidFill>
                  <a:srgbClr val="FFFF00"/>
                </a:solidFill>
              </a:rPr>
              <a:t>Гомер </a:t>
            </a:r>
            <a:r>
              <a:rPr lang="ru-RU" sz="2000" dirty="0" smtClean="0">
                <a:solidFill>
                  <a:srgbClr val="FFFF00"/>
                </a:solidFill>
              </a:rPr>
              <a:t>изображает ее упрямой, ревнивой и сварливой женщиной. Она ненавидела Париса за его суд, а потому во время Троянской войны была на стороне греков. Ее священной птицей был павлин, и главным местом поклонения ей был Аргос</a:t>
            </a:r>
            <a:r>
              <a:rPr lang="ru-RU" sz="2000" dirty="0" smtClean="0">
                <a:solidFill>
                  <a:srgbClr val="FFFF00"/>
                </a:solidFill>
              </a:rPr>
              <a:t>.</a:t>
            </a:r>
            <a:r>
              <a:rPr lang="ru-RU" sz="2800" dirty="0" smtClean="0">
                <a:solidFill>
                  <a:srgbClr val="FF0000"/>
                </a:solidFill>
              </a:rPr>
              <a:t>»</a:t>
            </a:r>
            <a:endParaRPr lang="ru-RU" sz="2000" dirty="0">
              <a:solidFill>
                <a:srgbClr val="FF0000"/>
              </a:solidFill>
            </a:endParaRPr>
          </a:p>
        </p:txBody>
      </p:sp>
      <p:sp>
        <p:nvSpPr>
          <p:cNvPr id="6" name="Прямоугольник 5"/>
          <p:cNvSpPr/>
          <p:nvPr/>
        </p:nvSpPr>
        <p:spPr>
          <a:xfrm>
            <a:off x="179512" y="6165304"/>
            <a:ext cx="6858000" cy="461665"/>
          </a:xfrm>
          <a:prstGeom prst="rect">
            <a:avLst/>
          </a:prstGeom>
        </p:spPr>
        <p:txBody>
          <a:bodyPr wrap="square">
            <a:spAutoFit/>
          </a:bodyPr>
          <a:lstStyle/>
          <a:p>
            <a:r>
              <a:rPr lang="ru-RU" sz="2400" b="1" i="1" dirty="0" smtClean="0">
                <a:solidFill>
                  <a:srgbClr val="FF0000"/>
                </a:solidFill>
              </a:rPr>
              <a:t>«Краткий словарь мифологии и древностей»</a:t>
            </a:r>
            <a:endParaRPr lang="ru-RU" sz="2400" b="1" dirty="0">
              <a:solidFill>
                <a:srgbClr val="FF0000"/>
              </a:solidFill>
            </a:endParaRPr>
          </a:p>
        </p:txBody>
      </p:sp>
      <p:pic>
        <p:nvPicPr>
          <p:cNvPr id="171012" name="Picture 4" descr="Картинки по запросу гера и зевс"/>
          <p:cNvPicPr>
            <a:picLocks noChangeAspect="1" noChangeArrowheads="1"/>
          </p:cNvPicPr>
          <p:nvPr/>
        </p:nvPicPr>
        <p:blipFill>
          <a:blip r:embed="rId4" cstate="print"/>
          <a:srcRect l="13111" r="18055"/>
          <a:stretch>
            <a:fillRect/>
          </a:stretch>
        </p:blipFill>
        <p:spPr bwMode="auto">
          <a:xfrm>
            <a:off x="4932040" y="908720"/>
            <a:ext cx="3961406" cy="431626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0728" y="332656"/>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Посейдон</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995936" y="476672"/>
            <a:ext cx="4978896" cy="4525963"/>
          </a:xfrm>
        </p:spPr>
        <p:txBody>
          <a:bodyPr>
            <a:noAutofit/>
          </a:bodyPr>
          <a:lstStyle/>
          <a:p>
            <a:pPr>
              <a:buNone/>
            </a:pPr>
            <a:r>
              <a:rPr lang="ru-RU" sz="2000" b="1" dirty="0" err="1" smtClean="0">
                <a:solidFill>
                  <a:schemeClr val="bg1"/>
                </a:solidFill>
              </a:rPr>
              <a:t>Посейдо́н</a:t>
            </a:r>
            <a:r>
              <a:rPr lang="ru-RU" sz="2000" dirty="0" smtClean="0">
                <a:solidFill>
                  <a:schemeClr val="bg1"/>
                </a:solidFill>
              </a:rPr>
              <a:t> (др.-греч. </a:t>
            </a:r>
            <a:r>
              <a:rPr lang="ru-RU" sz="2000" dirty="0" err="1" smtClean="0">
                <a:solidFill>
                  <a:schemeClr val="bg1"/>
                </a:solidFill>
              </a:rPr>
              <a:t>Ποσειδῶν </a:t>
            </a:r>
            <a:r>
              <a:rPr lang="ru-RU" sz="2000" dirty="0" smtClean="0">
                <a:solidFill>
                  <a:schemeClr val="bg1"/>
                </a:solidFill>
              </a:rPr>
              <a:t>— «трясущий землю») — в древнегреческой мифологии бог морей, один из трёх главных богов-олимпийцев вместе с Зевсом и Аидом</a:t>
            </a:r>
            <a:r>
              <a:rPr lang="ru-RU" sz="2000" dirty="0" smtClean="0">
                <a:solidFill>
                  <a:schemeClr val="bg1"/>
                </a:solidFill>
              </a:rPr>
              <a:t>. При </a:t>
            </a:r>
            <a:r>
              <a:rPr lang="ru-RU" sz="2000" dirty="0" smtClean="0">
                <a:solidFill>
                  <a:schemeClr val="bg1"/>
                </a:solidFill>
              </a:rPr>
              <a:t>разделении мира после победы над </a:t>
            </a:r>
            <a:r>
              <a:rPr lang="ru-RU" sz="2000" dirty="0" smtClean="0">
                <a:solidFill>
                  <a:schemeClr val="bg1"/>
                </a:solidFill>
              </a:rPr>
              <a:t>титанами  Посейдону </a:t>
            </a:r>
            <a:r>
              <a:rPr lang="ru-RU" sz="2000" dirty="0" smtClean="0">
                <a:solidFill>
                  <a:schemeClr val="bg1"/>
                </a:solidFill>
              </a:rPr>
              <a:t>досталась водная </a:t>
            </a:r>
            <a:r>
              <a:rPr lang="ru-RU" sz="2000" dirty="0" smtClean="0">
                <a:solidFill>
                  <a:schemeClr val="bg1"/>
                </a:solidFill>
              </a:rPr>
              <a:t>стихия.</a:t>
            </a:r>
            <a:r>
              <a:rPr lang="ru-RU" sz="2000" dirty="0" smtClean="0">
                <a:solidFill>
                  <a:schemeClr val="bg1"/>
                </a:solidFill>
              </a:rPr>
              <a:t> </a:t>
            </a:r>
          </a:p>
          <a:p>
            <a:pPr>
              <a:buNone/>
            </a:pPr>
            <a:endParaRPr lang="ru-RU" sz="1200" dirty="0" smtClean="0">
              <a:solidFill>
                <a:schemeClr val="bg1"/>
              </a:solidFill>
            </a:endParaRPr>
          </a:p>
          <a:p>
            <a:pPr>
              <a:buNone/>
            </a:pPr>
            <a:endParaRPr lang="ru-RU" sz="1200" dirty="0" smtClean="0">
              <a:solidFill>
                <a:schemeClr val="bg1"/>
              </a:solidFill>
            </a:endParaRPr>
          </a:p>
        </p:txBody>
      </p:sp>
      <p:sp>
        <p:nvSpPr>
          <p:cNvPr id="10" name="Диагональная полоса 9"/>
          <p:cNvSpPr/>
          <p:nvPr/>
        </p:nvSpPr>
        <p:spPr>
          <a:xfrm rot="8834137">
            <a:off x="324234" y="13309"/>
            <a:ext cx="286621" cy="352977"/>
          </a:xfrm>
          <a:prstGeom prst="diagStripe">
            <a:avLst>
              <a:gd name="adj" fmla="val 100000"/>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solidFill>
                <a:schemeClr val="tx1"/>
              </a:solidFill>
            </a:endParaRPr>
          </a:p>
        </p:txBody>
      </p:sp>
      <p:pic>
        <p:nvPicPr>
          <p:cNvPr id="7" name="Рисунок 6" descr="Poseidon - Correta.jpg"/>
          <p:cNvPicPr>
            <a:picLocks noChangeAspect="1"/>
          </p:cNvPicPr>
          <p:nvPr/>
        </p:nvPicPr>
        <p:blipFill>
          <a:blip r:embed="rId4" cstate="print"/>
          <a:srcRect l="6957" r="11293"/>
          <a:stretch>
            <a:fillRect/>
          </a:stretch>
        </p:blipFill>
        <p:spPr>
          <a:xfrm>
            <a:off x="179512" y="2060848"/>
            <a:ext cx="3384376" cy="3431465"/>
          </a:xfrm>
          <a:prstGeom prst="rect">
            <a:avLst/>
          </a:prstGeom>
        </p:spPr>
      </p:pic>
      <p:pic>
        <p:nvPicPr>
          <p:cNvPr id="6" name="Рисунок 5"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
        <p:nvSpPr>
          <p:cNvPr id="8" name="Прямоугольник 7"/>
          <p:cNvSpPr/>
          <p:nvPr/>
        </p:nvSpPr>
        <p:spPr>
          <a:xfrm>
            <a:off x="3995936" y="3133904"/>
            <a:ext cx="6102424" cy="3293209"/>
          </a:xfrm>
          <a:prstGeom prst="rect">
            <a:avLst/>
          </a:prstGeom>
        </p:spPr>
        <p:txBody>
          <a:bodyPr wrap="square">
            <a:spAutoFit/>
          </a:bodyPr>
          <a:lstStyle/>
          <a:p>
            <a:pPr>
              <a:buNone/>
            </a:pPr>
            <a:r>
              <a:rPr lang="ru-RU" sz="2000" dirty="0" smtClean="0">
                <a:solidFill>
                  <a:schemeClr val="bg1"/>
                </a:solidFill>
              </a:rPr>
              <a:t>А.А Фет создал свое известное произведение Посейдон</a:t>
            </a:r>
            <a:r>
              <a:rPr lang="en-US" sz="2000" dirty="0" smtClean="0">
                <a:solidFill>
                  <a:schemeClr val="bg1"/>
                </a:solidFill>
              </a:rPr>
              <a:t>:</a:t>
            </a:r>
            <a:endParaRPr lang="ru-RU" sz="2800" dirty="0" smtClean="0">
              <a:solidFill>
                <a:srgbClr val="FFC000"/>
              </a:solidFill>
            </a:endParaRPr>
          </a:p>
          <a:p>
            <a:pPr>
              <a:buNone/>
            </a:pPr>
            <a:r>
              <a:rPr lang="ru-RU" sz="2800" dirty="0" smtClean="0">
                <a:solidFill>
                  <a:srgbClr val="FFC000"/>
                </a:solidFill>
              </a:rPr>
              <a:t>«…Так </a:t>
            </a:r>
            <a:r>
              <a:rPr lang="ru-RU" sz="2800" dirty="0" smtClean="0">
                <a:solidFill>
                  <a:srgbClr val="FFC000"/>
                </a:solidFill>
              </a:rPr>
              <a:t>воззвал Посейдон </a:t>
            </a:r>
            <a:br>
              <a:rPr lang="ru-RU" sz="2800" dirty="0" smtClean="0">
                <a:solidFill>
                  <a:srgbClr val="FFC000"/>
                </a:solidFill>
              </a:rPr>
            </a:br>
            <a:r>
              <a:rPr lang="ru-RU" sz="2800" dirty="0" smtClean="0">
                <a:solidFill>
                  <a:srgbClr val="FFC000"/>
                </a:solidFill>
              </a:rPr>
              <a:t>И в море опять погрузился, </a:t>
            </a:r>
            <a:br>
              <a:rPr lang="ru-RU" sz="2800" dirty="0" smtClean="0">
                <a:solidFill>
                  <a:srgbClr val="FFC000"/>
                </a:solidFill>
              </a:rPr>
            </a:br>
            <a:r>
              <a:rPr lang="ru-RU" sz="2800" dirty="0" smtClean="0">
                <a:solidFill>
                  <a:srgbClr val="FFC000"/>
                </a:solidFill>
              </a:rPr>
              <a:t>И над грубою остротой моряка </a:t>
            </a:r>
            <a:br>
              <a:rPr lang="ru-RU" sz="2800" dirty="0" smtClean="0">
                <a:solidFill>
                  <a:srgbClr val="FFC000"/>
                </a:solidFill>
              </a:rPr>
            </a:br>
            <a:r>
              <a:rPr lang="ru-RU" sz="2800" dirty="0" smtClean="0">
                <a:solidFill>
                  <a:srgbClr val="FFC000"/>
                </a:solidFill>
              </a:rPr>
              <a:t>Под водой засмеялись </a:t>
            </a:r>
            <a:br>
              <a:rPr lang="ru-RU" sz="2800" dirty="0" smtClean="0">
                <a:solidFill>
                  <a:srgbClr val="FFC000"/>
                </a:solidFill>
              </a:rPr>
            </a:br>
            <a:r>
              <a:rPr lang="ru-RU" sz="2800" dirty="0" smtClean="0">
                <a:solidFill>
                  <a:srgbClr val="FFC000"/>
                </a:solidFill>
              </a:rPr>
              <a:t>Амфитрита, женщина-рыба, </a:t>
            </a:r>
            <a:br>
              <a:rPr lang="ru-RU" sz="2800" dirty="0" smtClean="0">
                <a:solidFill>
                  <a:srgbClr val="FFC000"/>
                </a:solidFill>
              </a:rPr>
            </a:br>
            <a:r>
              <a:rPr lang="ru-RU" sz="2800" dirty="0" smtClean="0">
                <a:solidFill>
                  <a:srgbClr val="FFC000"/>
                </a:solidFill>
              </a:rPr>
              <a:t>И глупые дщери </a:t>
            </a:r>
            <a:r>
              <a:rPr lang="ru-RU" sz="2800" dirty="0" smtClean="0">
                <a:solidFill>
                  <a:srgbClr val="FFC000"/>
                </a:solidFill>
              </a:rPr>
              <a:t>Нерея…»</a:t>
            </a:r>
            <a:endParaRPr lang="ru-RU" sz="2800" dirty="0">
              <a:solidFill>
                <a:srgbClr val="FFC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C:\Users\Гость1\Pictures\Рисунок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Прямоугольник 2"/>
          <p:cNvSpPr/>
          <p:nvPr/>
        </p:nvSpPr>
        <p:spPr>
          <a:xfrm>
            <a:off x="4716016" y="188640"/>
            <a:ext cx="4572000" cy="1200329"/>
          </a:xfrm>
          <a:prstGeom prst="rect">
            <a:avLst/>
          </a:prstGeom>
        </p:spPr>
        <p:txBody>
          <a:bodyPr>
            <a:spAutoFit/>
          </a:bodyPr>
          <a:lstStyle/>
          <a:p>
            <a:r>
              <a:rPr lang="ru-RU" dirty="0" smtClean="0">
                <a:solidFill>
                  <a:schemeClr val="bg1"/>
                </a:solidFill>
              </a:rPr>
              <a:t>У древних греков бог морей, то же, что Нептун. </a:t>
            </a:r>
            <a:endParaRPr lang="ru-RU" dirty="0" smtClean="0">
              <a:solidFill>
                <a:schemeClr val="bg1"/>
              </a:solidFill>
            </a:endParaRPr>
          </a:p>
          <a:p>
            <a:r>
              <a:rPr lang="ru-RU" i="1" dirty="0" smtClean="0">
                <a:solidFill>
                  <a:schemeClr val="bg1"/>
                </a:solidFill>
              </a:rPr>
              <a:t>Словарь </a:t>
            </a:r>
            <a:r>
              <a:rPr lang="ru-RU" i="1" dirty="0" smtClean="0">
                <a:solidFill>
                  <a:schemeClr val="bg1"/>
                </a:solidFill>
              </a:rPr>
              <a:t>иностранных слов, вошедших в состав русского </a:t>
            </a:r>
            <a:r>
              <a:rPr lang="ru-RU" i="1" dirty="0" smtClean="0">
                <a:solidFill>
                  <a:schemeClr val="bg1"/>
                </a:solidFill>
              </a:rPr>
              <a:t>языка </a:t>
            </a:r>
            <a:r>
              <a:rPr lang="ru-RU" i="1" dirty="0" err="1" smtClean="0">
                <a:solidFill>
                  <a:schemeClr val="bg1"/>
                </a:solidFill>
              </a:rPr>
              <a:t>Чудинова</a:t>
            </a:r>
            <a:r>
              <a:rPr lang="ru-RU" i="1" dirty="0" smtClean="0">
                <a:solidFill>
                  <a:schemeClr val="bg1"/>
                </a:solidFill>
              </a:rPr>
              <a:t>  </a:t>
            </a:r>
            <a:r>
              <a:rPr lang="ru-RU" i="1" dirty="0" smtClean="0">
                <a:solidFill>
                  <a:schemeClr val="bg1"/>
                </a:solidFill>
              </a:rPr>
              <a:t>А.Н., </a:t>
            </a:r>
            <a:r>
              <a:rPr lang="ru-RU" i="1" dirty="0" smtClean="0"/>
              <a:t>1910.</a:t>
            </a:r>
            <a:endParaRPr lang="ru-RU" i="1" dirty="0"/>
          </a:p>
        </p:txBody>
      </p:sp>
      <p:sp>
        <p:nvSpPr>
          <p:cNvPr id="4" name="Прямоугольник 3"/>
          <p:cNvSpPr/>
          <p:nvPr/>
        </p:nvSpPr>
        <p:spPr>
          <a:xfrm>
            <a:off x="179512" y="116632"/>
            <a:ext cx="4572000" cy="1200329"/>
          </a:xfrm>
          <a:prstGeom prst="rect">
            <a:avLst/>
          </a:prstGeom>
        </p:spPr>
        <p:txBody>
          <a:bodyPr>
            <a:spAutoFit/>
          </a:bodyPr>
          <a:lstStyle/>
          <a:p>
            <a:r>
              <a:rPr lang="ru-RU" dirty="0" smtClean="0">
                <a:solidFill>
                  <a:schemeClr val="bg1"/>
                </a:solidFill>
              </a:rPr>
              <a:t>Бог </a:t>
            </a:r>
            <a:r>
              <a:rPr lang="ru-RU" dirty="0" smtClean="0">
                <a:solidFill>
                  <a:schemeClr val="bg1"/>
                </a:solidFill>
              </a:rPr>
              <a:t>морей, брат Зевса. </a:t>
            </a:r>
            <a:endParaRPr lang="ru-RU" dirty="0" smtClean="0">
              <a:solidFill>
                <a:schemeClr val="bg1"/>
              </a:solidFill>
            </a:endParaRPr>
          </a:p>
          <a:p>
            <a:r>
              <a:rPr lang="ru-RU" i="1" dirty="0" smtClean="0">
                <a:solidFill>
                  <a:schemeClr val="bg1"/>
                </a:solidFill>
              </a:rPr>
              <a:t>Полный </a:t>
            </a:r>
            <a:r>
              <a:rPr lang="ru-RU" i="1" dirty="0" smtClean="0">
                <a:solidFill>
                  <a:schemeClr val="bg1"/>
                </a:solidFill>
              </a:rPr>
              <a:t>словарь иностранных слов, вошедших в употребление в русском </a:t>
            </a:r>
            <a:r>
              <a:rPr lang="ru-RU" i="1" dirty="0" smtClean="0">
                <a:solidFill>
                  <a:schemeClr val="bg1"/>
                </a:solidFill>
              </a:rPr>
              <a:t>языке Попова </a:t>
            </a:r>
            <a:r>
              <a:rPr lang="ru-RU" i="1" dirty="0" smtClean="0">
                <a:solidFill>
                  <a:schemeClr val="bg1"/>
                </a:solidFill>
              </a:rPr>
              <a:t>М., 1907</a:t>
            </a:r>
            <a:endParaRPr lang="ru-RU" i="1" dirty="0">
              <a:solidFill>
                <a:schemeClr val="bg1"/>
              </a:solidFill>
            </a:endParaRPr>
          </a:p>
        </p:txBody>
      </p:sp>
      <p:sp>
        <p:nvSpPr>
          <p:cNvPr id="5" name="Прямоугольник 4"/>
          <p:cNvSpPr/>
          <p:nvPr/>
        </p:nvSpPr>
        <p:spPr>
          <a:xfrm>
            <a:off x="179512" y="1340768"/>
            <a:ext cx="4572000" cy="1754326"/>
          </a:xfrm>
          <a:prstGeom prst="rect">
            <a:avLst/>
          </a:prstGeom>
        </p:spPr>
        <p:txBody>
          <a:bodyPr>
            <a:spAutoFit/>
          </a:bodyPr>
          <a:lstStyle/>
          <a:p>
            <a:r>
              <a:rPr lang="ru-RU" dirty="0" smtClean="0">
                <a:solidFill>
                  <a:schemeClr val="bg1"/>
                </a:solidFill>
              </a:rPr>
              <a:t>(греч</a:t>
            </a:r>
            <a:r>
              <a:rPr lang="ru-RU" dirty="0" smtClean="0">
                <a:solidFill>
                  <a:schemeClr val="bg1"/>
                </a:solidFill>
              </a:rPr>
              <a:t>. </a:t>
            </a:r>
            <a:r>
              <a:rPr lang="ru-RU" dirty="0" err="1" smtClean="0">
                <a:solidFill>
                  <a:schemeClr val="bg1"/>
                </a:solidFill>
              </a:rPr>
              <a:t>Poseidon</a:t>
            </a:r>
            <a:r>
              <a:rPr lang="ru-RU" dirty="0" smtClean="0">
                <a:solidFill>
                  <a:schemeClr val="bg1"/>
                </a:solidFill>
              </a:rPr>
              <a:t>) </a:t>
            </a:r>
            <a:r>
              <a:rPr lang="ru-RU" dirty="0" smtClean="0">
                <a:solidFill>
                  <a:schemeClr val="bg1"/>
                </a:solidFill>
              </a:rPr>
              <a:t>У древних греков Нептун, бог морей. </a:t>
            </a:r>
            <a:endParaRPr lang="ru-RU" dirty="0" smtClean="0">
              <a:solidFill>
                <a:schemeClr val="bg1"/>
              </a:solidFill>
            </a:endParaRPr>
          </a:p>
          <a:p>
            <a:r>
              <a:rPr lang="ru-RU" i="1" dirty="0" smtClean="0">
                <a:solidFill>
                  <a:schemeClr val="bg1"/>
                </a:solidFill>
              </a:rPr>
              <a:t>Объяснение </a:t>
            </a:r>
            <a:r>
              <a:rPr lang="ru-RU" i="1" dirty="0" smtClean="0">
                <a:solidFill>
                  <a:schemeClr val="bg1"/>
                </a:solidFill>
              </a:rPr>
              <a:t>25000 иностранных слов, вошедших в употребление в русский язык, </a:t>
            </a:r>
            <a:r>
              <a:rPr lang="ru-RU" i="1" dirty="0" smtClean="0">
                <a:solidFill>
                  <a:schemeClr val="bg1"/>
                </a:solidFill>
              </a:rPr>
              <a:t> со значением </a:t>
            </a:r>
            <a:r>
              <a:rPr lang="ru-RU" i="1" dirty="0" smtClean="0">
                <a:solidFill>
                  <a:schemeClr val="bg1"/>
                </a:solidFill>
              </a:rPr>
              <a:t>их </a:t>
            </a:r>
            <a:r>
              <a:rPr lang="ru-RU" i="1" dirty="0" smtClean="0">
                <a:solidFill>
                  <a:schemeClr val="bg1"/>
                </a:solidFill>
              </a:rPr>
              <a:t>корней</a:t>
            </a:r>
            <a:r>
              <a:rPr lang="ru-RU" i="1" dirty="0" smtClean="0">
                <a:solidFill>
                  <a:schemeClr val="bg1"/>
                </a:solidFill>
              </a:rPr>
              <a:t> </a:t>
            </a:r>
            <a:r>
              <a:rPr lang="ru-RU" i="1" dirty="0" smtClean="0">
                <a:solidFill>
                  <a:schemeClr val="bg1"/>
                </a:solidFill>
              </a:rPr>
              <a:t> </a:t>
            </a:r>
            <a:r>
              <a:rPr lang="ru-RU" i="1" dirty="0" err="1" smtClean="0">
                <a:solidFill>
                  <a:schemeClr val="bg1"/>
                </a:solidFill>
              </a:rPr>
              <a:t>Михельсона</a:t>
            </a:r>
            <a:r>
              <a:rPr lang="ru-RU" i="1" dirty="0" smtClean="0">
                <a:solidFill>
                  <a:schemeClr val="bg1"/>
                </a:solidFill>
              </a:rPr>
              <a:t> А.Д</a:t>
            </a:r>
            <a:r>
              <a:rPr lang="ru-RU" i="1" dirty="0" smtClean="0">
                <a:solidFill>
                  <a:schemeClr val="bg1"/>
                </a:solidFill>
              </a:rPr>
              <a:t>., 1865</a:t>
            </a:r>
            <a:endParaRPr lang="ru-RU" i="1" dirty="0">
              <a:solidFill>
                <a:schemeClr val="bg1"/>
              </a:solidFill>
            </a:endParaRPr>
          </a:p>
        </p:txBody>
      </p:sp>
      <p:sp>
        <p:nvSpPr>
          <p:cNvPr id="7" name="Прямоугольник 6"/>
          <p:cNvSpPr/>
          <p:nvPr/>
        </p:nvSpPr>
        <p:spPr>
          <a:xfrm>
            <a:off x="4932040" y="1628800"/>
            <a:ext cx="4032448" cy="4524315"/>
          </a:xfrm>
          <a:prstGeom prst="rect">
            <a:avLst/>
          </a:prstGeom>
        </p:spPr>
        <p:txBody>
          <a:bodyPr wrap="square">
            <a:spAutoFit/>
          </a:bodyPr>
          <a:lstStyle/>
          <a:p>
            <a:r>
              <a:rPr lang="ru-RU" b="1" dirty="0" smtClean="0">
                <a:solidFill>
                  <a:schemeClr val="bg1"/>
                </a:solidFill>
                <a:effectLst>
                  <a:glow rad="228600">
                    <a:schemeClr val="accent3">
                      <a:satMod val="175000"/>
                      <a:alpha val="40000"/>
                    </a:schemeClr>
                  </a:glow>
                </a:effectLst>
              </a:rPr>
              <a:t>«</a:t>
            </a:r>
            <a:r>
              <a:rPr lang="ru-RU" dirty="0" smtClean="0">
                <a:solidFill>
                  <a:schemeClr val="bg1"/>
                </a:solidFill>
              </a:rPr>
              <a:t>Дворец </a:t>
            </a:r>
            <a:r>
              <a:rPr lang="ru-RU" dirty="0" smtClean="0">
                <a:solidFill>
                  <a:schemeClr val="bg1"/>
                </a:solidFill>
              </a:rPr>
              <a:t>его находился на дне моря близ о. </a:t>
            </a:r>
            <a:r>
              <a:rPr lang="ru-RU" dirty="0" err="1" smtClean="0">
                <a:solidFill>
                  <a:schemeClr val="bg1"/>
                </a:solidFill>
              </a:rPr>
              <a:t>Эвбеи</a:t>
            </a:r>
            <a:r>
              <a:rPr lang="ru-RU" dirty="0" smtClean="0">
                <a:solidFill>
                  <a:schemeClr val="bg1"/>
                </a:solidFill>
              </a:rPr>
              <a:t>. По морю он ездит на своих </a:t>
            </a:r>
            <a:r>
              <a:rPr lang="ru-RU" dirty="0" err="1" smtClean="0">
                <a:solidFill>
                  <a:schemeClr val="bg1"/>
                </a:solidFill>
              </a:rPr>
              <a:t>меднокопытных</a:t>
            </a:r>
            <a:r>
              <a:rPr lang="ru-RU" dirty="0" smtClean="0">
                <a:solidFill>
                  <a:schemeClr val="bg1"/>
                </a:solidFill>
              </a:rPr>
              <a:t> конях с золотой гривой и производит все морские явления, поднимает бурю ударом своего трезубца, вызывает землетрясения, рассекает скалы. Всех, кто его оскорбляет, он преследует своим гневом, посылая бури и морских чудовищ. С Афиной он спорил за обладание </a:t>
            </a:r>
            <a:r>
              <a:rPr lang="ru-RU" dirty="0" err="1" smtClean="0">
                <a:solidFill>
                  <a:schemeClr val="bg1"/>
                </a:solidFill>
              </a:rPr>
              <a:t>Аттикой</a:t>
            </a:r>
            <a:r>
              <a:rPr lang="ru-RU" dirty="0" smtClean="0">
                <a:solidFill>
                  <a:schemeClr val="bg1"/>
                </a:solidFill>
              </a:rPr>
              <a:t>, </a:t>
            </a:r>
            <a:r>
              <a:rPr lang="ru-RU" dirty="0" smtClean="0">
                <a:solidFill>
                  <a:schemeClr val="bg1"/>
                </a:solidFill>
              </a:rPr>
              <a:t>а в Троянской войне держал сторону греков. Он считался создателем коня, научившим людей управлять им при помощи узды. Поэтому конь был посвящен ему, так же как и дельфин</a:t>
            </a:r>
            <a:r>
              <a:rPr lang="ru-RU" dirty="0" smtClean="0">
                <a:solidFill>
                  <a:schemeClr val="bg1"/>
                </a:solidFill>
              </a:rPr>
              <a:t>.</a:t>
            </a:r>
            <a:r>
              <a:rPr lang="ru-RU" b="1" dirty="0" smtClean="0">
                <a:solidFill>
                  <a:schemeClr val="bg1"/>
                </a:solidFill>
                <a:effectLst>
                  <a:glow rad="228600">
                    <a:schemeClr val="accent3">
                      <a:satMod val="175000"/>
                      <a:alpha val="40000"/>
                    </a:schemeClr>
                  </a:glow>
                </a:effectLst>
              </a:rPr>
              <a:t> »</a:t>
            </a:r>
            <a:endParaRPr lang="ru-RU" dirty="0"/>
          </a:p>
        </p:txBody>
      </p:sp>
      <p:sp>
        <p:nvSpPr>
          <p:cNvPr id="9" name="Прямоугольник 8"/>
          <p:cNvSpPr/>
          <p:nvPr/>
        </p:nvSpPr>
        <p:spPr>
          <a:xfrm>
            <a:off x="4169561" y="6093296"/>
            <a:ext cx="4974439" cy="584775"/>
          </a:xfrm>
          <a:prstGeom prst="rect">
            <a:avLst/>
          </a:prstGeom>
        </p:spPr>
        <p:txBody>
          <a:bodyPr wrap="none">
            <a:spAutoFit/>
          </a:bodyPr>
          <a:lstStyle/>
          <a:p>
            <a:r>
              <a:rPr lang="ru-RU" sz="3200" b="1" dirty="0" smtClean="0">
                <a:solidFill>
                  <a:schemeClr val="bg1"/>
                </a:solidFill>
                <a:effectLst>
                  <a:glow rad="228600">
                    <a:schemeClr val="accent3">
                      <a:satMod val="175000"/>
                      <a:alpha val="40000"/>
                    </a:schemeClr>
                  </a:glow>
                </a:effectLst>
              </a:rPr>
              <a:t>Энциклопедия мифологии</a:t>
            </a:r>
            <a:endParaRPr lang="ru-RU" sz="3200" b="1" dirty="0"/>
          </a:p>
        </p:txBody>
      </p:sp>
      <p:pic>
        <p:nvPicPr>
          <p:cNvPr id="174084" name="Picture 4" descr="Картинки по запросу посейдон."/>
          <p:cNvPicPr>
            <a:picLocks noChangeAspect="1" noChangeArrowheads="1"/>
          </p:cNvPicPr>
          <p:nvPr/>
        </p:nvPicPr>
        <p:blipFill>
          <a:blip r:embed="rId4" cstate="print"/>
          <a:srcRect/>
          <a:stretch>
            <a:fillRect/>
          </a:stretch>
        </p:blipFill>
        <p:spPr bwMode="auto">
          <a:xfrm>
            <a:off x="395536" y="3083627"/>
            <a:ext cx="3672408" cy="370178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C:\Users\Гость1\Pictures\Рисунок2.jpg"/>
          <p:cNvPicPr>
            <a:picLocks noChangeAspect="1" noChangeArrowheads="1"/>
          </p:cNvPicPr>
          <p:nvPr/>
        </p:nvPicPr>
        <p:blipFill>
          <a:blip r:embed="rId3" cstate="print"/>
          <a:srcRect/>
          <a:stretch>
            <a:fillRect/>
          </a:stretch>
        </p:blipFill>
        <p:spPr bwMode="auto">
          <a:xfrm>
            <a:off x="0" y="-26466"/>
            <a:ext cx="9144000" cy="6884466"/>
          </a:xfrm>
          <a:prstGeom prst="rect">
            <a:avLst/>
          </a:prstGeom>
          <a:noFill/>
        </p:spPr>
      </p:pic>
      <p:sp>
        <p:nvSpPr>
          <p:cNvPr id="3" name="Прямоугольник 2"/>
          <p:cNvSpPr/>
          <p:nvPr/>
        </p:nvSpPr>
        <p:spPr>
          <a:xfrm>
            <a:off x="2339752" y="404664"/>
            <a:ext cx="4058099" cy="769441"/>
          </a:xfrm>
          <a:prstGeom prst="rect">
            <a:avLst/>
          </a:prstGeom>
        </p:spPr>
        <p:txBody>
          <a:bodyPr wrap="none">
            <a:spAutoFit/>
          </a:bodyPr>
          <a:lstStyle/>
          <a:p>
            <a:r>
              <a:rPr lang="ru-RU" sz="4400" dirty="0" smtClean="0">
                <a:effectLst>
                  <a:glow rad="228600">
                    <a:schemeClr val="accent2">
                      <a:satMod val="175000"/>
                      <a:alpha val="40000"/>
                    </a:schemeClr>
                  </a:glow>
                </a:effectLst>
              </a:rPr>
              <a:t>Египетские боги</a:t>
            </a:r>
            <a:endParaRPr lang="ru-RU" sz="4400" dirty="0"/>
          </a:p>
        </p:txBody>
      </p:sp>
      <p:pic>
        <p:nvPicPr>
          <p:cNvPr id="4" name="Рисунок 3" descr="амон.jfif">
            <a:hlinkClick r:id="rId4" action="ppaction://hlinksldjump"/>
          </p:cNvPr>
          <p:cNvPicPr>
            <a:picLocks noChangeAspect="1"/>
          </p:cNvPicPr>
          <p:nvPr/>
        </p:nvPicPr>
        <p:blipFill>
          <a:blip r:embed="rId5" cstate="print"/>
          <a:stretch>
            <a:fillRect/>
          </a:stretch>
        </p:blipFill>
        <p:spPr>
          <a:xfrm>
            <a:off x="467544" y="1484784"/>
            <a:ext cx="1143573" cy="1143573"/>
          </a:xfrm>
          <a:prstGeom prst="rect">
            <a:avLst/>
          </a:prstGeom>
        </p:spPr>
      </p:pic>
      <p:sp>
        <p:nvSpPr>
          <p:cNvPr id="6" name="Прямоугольник 5"/>
          <p:cNvSpPr/>
          <p:nvPr/>
        </p:nvSpPr>
        <p:spPr>
          <a:xfrm>
            <a:off x="2051720" y="2852936"/>
            <a:ext cx="1127232" cy="461665"/>
          </a:xfrm>
          <a:prstGeom prst="rect">
            <a:avLst/>
          </a:prstGeom>
        </p:spPr>
        <p:txBody>
          <a:bodyPr wrap="none">
            <a:spAutoFit/>
          </a:bodyPr>
          <a:lstStyle/>
          <a:p>
            <a:r>
              <a:rPr lang="ru-RU" sz="2400" dirty="0" err="1" smtClean="0">
                <a:solidFill>
                  <a:srgbClr val="C00000"/>
                </a:solidFill>
              </a:rPr>
              <a:t>Ану́бис</a:t>
            </a:r>
            <a:endParaRPr lang="ru-RU" sz="2400" dirty="0">
              <a:solidFill>
                <a:srgbClr val="C00000"/>
              </a:solidFill>
            </a:endParaRPr>
          </a:p>
        </p:txBody>
      </p:sp>
      <p:pic>
        <p:nvPicPr>
          <p:cNvPr id="7" name="Рисунок 6" descr="maxresdefault.jpg">
            <a:hlinkClick r:id="rId6" action="ppaction://hlinksldjump"/>
          </p:cNvPr>
          <p:cNvPicPr>
            <a:picLocks noChangeAspect="1"/>
          </p:cNvPicPr>
          <p:nvPr/>
        </p:nvPicPr>
        <p:blipFill>
          <a:blip r:embed="rId7" cstate="print"/>
          <a:stretch>
            <a:fillRect/>
          </a:stretch>
        </p:blipFill>
        <p:spPr>
          <a:xfrm>
            <a:off x="1763688" y="1484784"/>
            <a:ext cx="1779691" cy="1001076"/>
          </a:xfrm>
          <a:prstGeom prst="rect">
            <a:avLst/>
          </a:prstGeom>
          <a:ln>
            <a:noFill/>
          </a:ln>
          <a:effectLst>
            <a:softEdge rad="112500"/>
          </a:effectLst>
        </p:spPr>
      </p:pic>
      <p:sp>
        <p:nvSpPr>
          <p:cNvPr id="9" name="Прямоугольник 8"/>
          <p:cNvSpPr/>
          <p:nvPr/>
        </p:nvSpPr>
        <p:spPr>
          <a:xfrm>
            <a:off x="3707904" y="2852936"/>
            <a:ext cx="1077539" cy="461665"/>
          </a:xfrm>
          <a:prstGeom prst="rect">
            <a:avLst/>
          </a:prstGeom>
        </p:spPr>
        <p:txBody>
          <a:bodyPr wrap="none">
            <a:spAutoFit/>
          </a:bodyPr>
          <a:lstStyle/>
          <a:p>
            <a:r>
              <a:rPr lang="ru-RU" sz="2400" dirty="0" err="1" smtClean="0">
                <a:solidFill>
                  <a:srgbClr val="C00000"/>
                </a:solidFill>
              </a:rPr>
              <a:t>Анукет</a:t>
            </a:r>
            <a:endParaRPr lang="ru-RU" sz="2400" dirty="0">
              <a:solidFill>
                <a:srgbClr val="C00000"/>
              </a:solidFill>
            </a:endParaRPr>
          </a:p>
        </p:txBody>
      </p:sp>
      <p:sp>
        <p:nvSpPr>
          <p:cNvPr id="10" name="Прямоугольник 9"/>
          <p:cNvSpPr/>
          <p:nvPr/>
        </p:nvSpPr>
        <p:spPr>
          <a:xfrm>
            <a:off x="539552" y="2852936"/>
            <a:ext cx="898003" cy="461665"/>
          </a:xfrm>
          <a:prstGeom prst="rect">
            <a:avLst/>
          </a:prstGeom>
        </p:spPr>
        <p:txBody>
          <a:bodyPr wrap="none">
            <a:spAutoFit/>
          </a:bodyPr>
          <a:lstStyle/>
          <a:p>
            <a:r>
              <a:rPr lang="ru-RU" sz="2400" dirty="0" smtClean="0">
                <a:solidFill>
                  <a:srgbClr val="C00000"/>
                </a:solidFill>
              </a:rPr>
              <a:t>Амон</a:t>
            </a:r>
            <a:endParaRPr lang="ru-RU" sz="2400" dirty="0">
              <a:solidFill>
                <a:srgbClr val="C00000"/>
              </a:solidFill>
            </a:endParaRPr>
          </a:p>
        </p:txBody>
      </p:sp>
      <p:sp>
        <p:nvSpPr>
          <p:cNvPr id="11" name="Прямоугольник 10"/>
          <p:cNvSpPr/>
          <p:nvPr/>
        </p:nvSpPr>
        <p:spPr>
          <a:xfrm>
            <a:off x="5292080" y="2852936"/>
            <a:ext cx="793807" cy="461665"/>
          </a:xfrm>
          <a:prstGeom prst="rect">
            <a:avLst/>
          </a:prstGeom>
        </p:spPr>
        <p:txBody>
          <a:bodyPr wrap="none">
            <a:spAutoFit/>
          </a:bodyPr>
          <a:lstStyle/>
          <a:p>
            <a:r>
              <a:rPr lang="ru-RU" sz="2400" dirty="0" err="1" smtClean="0">
                <a:solidFill>
                  <a:srgbClr val="C00000"/>
                </a:solidFill>
              </a:rPr>
              <a:t>Ато́н</a:t>
            </a:r>
            <a:endParaRPr lang="ru-RU" sz="2400" dirty="0">
              <a:solidFill>
                <a:srgbClr val="C00000"/>
              </a:solidFill>
            </a:endParaRPr>
          </a:p>
        </p:txBody>
      </p:sp>
      <p:sp>
        <p:nvSpPr>
          <p:cNvPr id="12" name="Прямоугольник 11"/>
          <p:cNvSpPr/>
          <p:nvPr/>
        </p:nvSpPr>
        <p:spPr>
          <a:xfrm>
            <a:off x="6588224" y="2852936"/>
            <a:ext cx="798617" cy="461665"/>
          </a:xfrm>
          <a:prstGeom prst="rect">
            <a:avLst/>
          </a:prstGeom>
        </p:spPr>
        <p:txBody>
          <a:bodyPr wrap="none">
            <a:spAutoFit/>
          </a:bodyPr>
          <a:lstStyle/>
          <a:p>
            <a:r>
              <a:rPr lang="ru-RU" sz="2400" dirty="0" err="1" smtClean="0">
                <a:solidFill>
                  <a:srgbClr val="C00000"/>
                </a:solidFill>
              </a:rPr>
              <a:t>Баст</a:t>
            </a:r>
            <a:r>
              <a:rPr lang="ru-RU" dirty="0" smtClean="0">
                <a:solidFill>
                  <a:schemeClr val="accent2">
                    <a:lumMod val="50000"/>
                  </a:schemeClr>
                </a:solidFill>
              </a:rPr>
              <a:t> </a:t>
            </a:r>
            <a:endParaRPr lang="ru-RU" dirty="0"/>
          </a:p>
        </p:txBody>
      </p:sp>
      <p:sp>
        <p:nvSpPr>
          <p:cNvPr id="13" name="Прямоугольник 12"/>
          <p:cNvSpPr/>
          <p:nvPr/>
        </p:nvSpPr>
        <p:spPr>
          <a:xfrm>
            <a:off x="7812360" y="2852936"/>
            <a:ext cx="997389" cy="461665"/>
          </a:xfrm>
          <a:prstGeom prst="rect">
            <a:avLst/>
          </a:prstGeom>
        </p:spPr>
        <p:txBody>
          <a:bodyPr wrap="none">
            <a:spAutoFit/>
          </a:bodyPr>
          <a:lstStyle/>
          <a:p>
            <a:r>
              <a:rPr lang="ru-RU" sz="2400" dirty="0" smtClean="0">
                <a:solidFill>
                  <a:srgbClr val="C00000"/>
                </a:solidFill>
              </a:rPr>
              <a:t>Изида</a:t>
            </a:r>
            <a:endParaRPr lang="ru-RU" sz="2400" dirty="0">
              <a:solidFill>
                <a:srgbClr val="C00000"/>
              </a:solidFill>
            </a:endParaRPr>
          </a:p>
        </p:txBody>
      </p:sp>
      <p:sp>
        <p:nvSpPr>
          <p:cNvPr id="14" name="Прямоугольник 13"/>
          <p:cNvSpPr/>
          <p:nvPr/>
        </p:nvSpPr>
        <p:spPr>
          <a:xfrm>
            <a:off x="395536" y="6093296"/>
            <a:ext cx="913135" cy="461665"/>
          </a:xfrm>
          <a:prstGeom prst="rect">
            <a:avLst/>
          </a:prstGeom>
        </p:spPr>
        <p:txBody>
          <a:bodyPr wrap="square">
            <a:spAutoFit/>
          </a:bodyPr>
          <a:lstStyle/>
          <a:p>
            <a:r>
              <a:rPr lang="ru-RU" sz="2400" dirty="0" err="1" smtClean="0">
                <a:solidFill>
                  <a:srgbClr val="C00000"/>
                </a:solidFill>
              </a:rPr>
              <a:t>Маат</a:t>
            </a:r>
            <a:r>
              <a:rPr lang="ru-RU" dirty="0" smtClean="0">
                <a:solidFill>
                  <a:schemeClr val="accent2">
                    <a:lumMod val="50000"/>
                  </a:schemeClr>
                </a:solidFill>
              </a:rPr>
              <a:t> </a:t>
            </a:r>
            <a:endParaRPr lang="ru-RU" dirty="0"/>
          </a:p>
        </p:txBody>
      </p:sp>
      <p:sp>
        <p:nvSpPr>
          <p:cNvPr id="15" name="Прямоугольник 14"/>
          <p:cNvSpPr/>
          <p:nvPr/>
        </p:nvSpPr>
        <p:spPr>
          <a:xfrm>
            <a:off x="1619672" y="6093296"/>
            <a:ext cx="1143262" cy="461665"/>
          </a:xfrm>
          <a:prstGeom prst="rect">
            <a:avLst/>
          </a:prstGeom>
        </p:spPr>
        <p:txBody>
          <a:bodyPr wrap="none">
            <a:spAutoFit/>
          </a:bodyPr>
          <a:lstStyle/>
          <a:p>
            <a:r>
              <a:rPr lang="ru-RU" sz="2400" dirty="0" err="1" smtClean="0">
                <a:solidFill>
                  <a:srgbClr val="C00000"/>
                </a:solidFill>
              </a:rPr>
              <a:t>Оси́рис</a:t>
            </a:r>
            <a:endParaRPr lang="ru-RU" sz="2400" dirty="0">
              <a:solidFill>
                <a:srgbClr val="C00000"/>
              </a:solidFill>
            </a:endParaRPr>
          </a:p>
        </p:txBody>
      </p:sp>
      <p:sp>
        <p:nvSpPr>
          <p:cNvPr id="16" name="Прямоугольник 15"/>
          <p:cNvSpPr/>
          <p:nvPr/>
        </p:nvSpPr>
        <p:spPr>
          <a:xfrm>
            <a:off x="3491880" y="6093296"/>
            <a:ext cx="490840" cy="461665"/>
          </a:xfrm>
          <a:prstGeom prst="rect">
            <a:avLst/>
          </a:prstGeom>
        </p:spPr>
        <p:txBody>
          <a:bodyPr wrap="none">
            <a:spAutoFit/>
          </a:bodyPr>
          <a:lstStyle/>
          <a:p>
            <a:r>
              <a:rPr lang="ru-RU" sz="2400" dirty="0" smtClean="0">
                <a:solidFill>
                  <a:srgbClr val="C00000"/>
                </a:solidFill>
              </a:rPr>
              <a:t>Ра</a:t>
            </a:r>
            <a:endParaRPr lang="ru-RU" sz="2400" dirty="0">
              <a:solidFill>
                <a:srgbClr val="C00000"/>
              </a:solidFill>
            </a:endParaRPr>
          </a:p>
        </p:txBody>
      </p:sp>
      <p:sp>
        <p:nvSpPr>
          <p:cNvPr id="17" name="Прямоугольник 16"/>
          <p:cNvSpPr/>
          <p:nvPr/>
        </p:nvSpPr>
        <p:spPr>
          <a:xfrm>
            <a:off x="4860032" y="6021288"/>
            <a:ext cx="1113318" cy="461665"/>
          </a:xfrm>
          <a:prstGeom prst="rect">
            <a:avLst/>
          </a:prstGeom>
        </p:spPr>
        <p:txBody>
          <a:bodyPr wrap="none">
            <a:spAutoFit/>
          </a:bodyPr>
          <a:lstStyle/>
          <a:p>
            <a:r>
              <a:rPr lang="ru-RU" sz="2400" dirty="0" err="1" smtClean="0">
                <a:solidFill>
                  <a:srgbClr val="C00000"/>
                </a:solidFill>
              </a:rPr>
              <a:t>Сехмет</a:t>
            </a:r>
            <a:endParaRPr lang="ru-RU" sz="2400" dirty="0">
              <a:solidFill>
                <a:srgbClr val="C00000"/>
              </a:solidFill>
            </a:endParaRPr>
          </a:p>
        </p:txBody>
      </p:sp>
      <p:sp>
        <p:nvSpPr>
          <p:cNvPr id="18" name="Прямоугольник 17"/>
          <p:cNvSpPr/>
          <p:nvPr/>
        </p:nvSpPr>
        <p:spPr>
          <a:xfrm>
            <a:off x="6804248" y="6093296"/>
            <a:ext cx="585673" cy="461665"/>
          </a:xfrm>
          <a:prstGeom prst="rect">
            <a:avLst/>
          </a:prstGeom>
        </p:spPr>
        <p:txBody>
          <a:bodyPr wrap="none">
            <a:spAutoFit/>
          </a:bodyPr>
          <a:lstStyle/>
          <a:p>
            <a:r>
              <a:rPr lang="ru-RU" sz="2400" dirty="0" smtClean="0">
                <a:solidFill>
                  <a:srgbClr val="C00000"/>
                </a:solidFill>
              </a:rPr>
              <a:t>Тот</a:t>
            </a:r>
            <a:endParaRPr lang="ru-RU" sz="2400" dirty="0">
              <a:solidFill>
                <a:srgbClr val="C00000"/>
              </a:solidFill>
            </a:endParaRPr>
          </a:p>
        </p:txBody>
      </p:sp>
      <p:sp>
        <p:nvSpPr>
          <p:cNvPr id="19" name="Прямоугольник 18"/>
          <p:cNvSpPr/>
          <p:nvPr/>
        </p:nvSpPr>
        <p:spPr>
          <a:xfrm>
            <a:off x="8100392" y="6093296"/>
            <a:ext cx="663067" cy="461665"/>
          </a:xfrm>
          <a:prstGeom prst="rect">
            <a:avLst/>
          </a:prstGeom>
        </p:spPr>
        <p:txBody>
          <a:bodyPr wrap="none">
            <a:spAutoFit/>
          </a:bodyPr>
          <a:lstStyle/>
          <a:p>
            <a:r>
              <a:rPr lang="ru-RU" sz="2400" dirty="0" smtClean="0">
                <a:solidFill>
                  <a:srgbClr val="C00000"/>
                </a:solidFill>
              </a:rPr>
              <a:t>Хор</a:t>
            </a:r>
            <a:endParaRPr lang="ru-RU" sz="2400" dirty="0">
              <a:solidFill>
                <a:srgbClr val="C00000"/>
              </a:solidFill>
            </a:endParaRPr>
          </a:p>
        </p:txBody>
      </p:sp>
      <p:pic>
        <p:nvPicPr>
          <p:cNvPr id="20" name="Содержимое 3" descr="анукет.png">
            <a:hlinkClick r:id="rId8" action="ppaction://hlinksldjump"/>
          </p:cNvPr>
          <p:cNvPicPr>
            <a:picLocks noChangeAspect="1"/>
          </p:cNvPicPr>
          <p:nvPr/>
        </p:nvPicPr>
        <p:blipFill>
          <a:blip r:embed="rId9" cstate="print"/>
          <a:stretch>
            <a:fillRect/>
          </a:stretch>
        </p:blipFill>
        <p:spPr>
          <a:xfrm>
            <a:off x="3707904" y="1124744"/>
            <a:ext cx="824880" cy="1839483"/>
          </a:xfrm>
          <a:prstGeom prst="rect">
            <a:avLst/>
          </a:prstGeom>
        </p:spPr>
      </p:pic>
      <p:pic>
        <p:nvPicPr>
          <p:cNvPr id="21" name="Содержимое 3" descr="атон.jpg">
            <a:hlinkClick r:id="rId10" action="ppaction://hlinksldjump"/>
          </p:cNvPr>
          <p:cNvPicPr>
            <a:picLocks noChangeAspect="1"/>
          </p:cNvPicPr>
          <p:nvPr/>
        </p:nvPicPr>
        <p:blipFill>
          <a:blip r:embed="rId11" cstate="print"/>
          <a:stretch>
            <a:fillRect/>
          </a:stretch>
        </p:blipFill>
        <p:spPr>
          <a:xfrm>
            <a:off x="5004048" y="1628800"/>
            <a:ext cx="1263274" cy="1263274"/>
          </a:xfrm>
          <a:prstGeom prst="rect">
            <a:avLst/>
          </a:prstGeom>
          <a:ln w="88900" cap="sq" cmpd="thickThin">
            <a:solidFill>
              <a:srgbClr val="000000"/>
            </a:solidFill>
            <a:prstDash val="solid"/>
            <a:miter lim="800000"/>
          </a:ln>
          <a:effectLst>
            <a:innerShdw blurRad="76200">
              <a:srgbClr val="000000"/>
            </a:innerShdw>
          </a:effectLst>
        </p:spPr>
      </p:pic>
      <p:pic>
        <p:nvPicPr>
          <p:cNvPr id="22" name="Рисунок 21" descr="баст.jpg">
            <a:hlinkClick r:id="rId12" action="ppaction://hlinksldjump"/>
          </p:cNvPr>
          <p:cNvPicPr>
            <a:picLocks noChangeAspect="1"/>
          </p:cNvPicPr>
          <p:nvPr/>
        </p:nvPicPr>
        <p:blipFill>
          <a:blip r:embed="rId13" cstate="print"/>
          <a:stretch>
            <a:fillRect/>
          </a:stretch>
        </p:blipFill>
        <p:spPr>
          <a:xfrm>
            <a:off x="6516216" y="1412776"/>
            <a:ext cx="1043608" cy="1427738"/>
          </a:xfrm>
          <a:prstGeom prst="rect">
            <a:avLst/>
          </a:prstGeom>
        </p:spPr>
      </p:pic>
      <p:pic>
        <p:nvPicPr>
          <p:cNvPr id="23" name="Содержимое 3" descr="изида.jpg">
            <a:hlinkClick r:id="rId14" action="ppaction://hlinksldjump"/>
          </p:cNvPr>
          <p:cNvPicPr>
            <a:picLocks noChangeAspect="1"/>
          </p:cNvPicPr>
          <p:nvPr/>
        </p:nvPicPr>
        <p:blipFill>
          <a:blip r:embed="rId15" cstate="print"/>
          <a:stretch>
            <a:fillRect/>
          </a:stretch>
        </p:blipFill>
        <p:spPr>
          <a:xfrm>
            <a:off x="7708657" y="1700808"/>
            <a:ext cx="1435343" cy="1148275"/>
          </a:xfrm>
          <a:prstGeom prst="rect">
            <a:avLst/>
          </a:prstGeom>
        </p:spPr>
      </p:pic>
      <p:pic>
        <p:nvPicPr>
          <p:cNvPr id="24" name="Содержимое 3" descr="маат.png">
            <a:hlinkClick r:id="rId16" action="ppaction://hlinksldjump"/>
          </p:cNvPr>
          <p:cNvPicPr>
            <a:picLocks noChangeAspect="1"/>
          </p:cNvPicPr>
          <p:nvPr/>
        </p:nvPicPr>
        <p:blipFill>
          <a:blip r:embed="rId17" cstate="print"/>
          <a:stretch>
            <a:fillRect/>
          </a:stretch>
        </p:blipFill>
        <p:spPr>
          <a:xfrm>
            <a:off x="179512" y="3645024"/>
            <a:ext cx="1152128" cy="2384906"/>
          </a:xfrm>
          <a:prstGeom prst="rect">
            <a:avLst/>
          </a:prstGeom>
        </p:spPr>
      </p:pic>
      <p:pic>
        <p:nvPicPr>
          <p:cNvPr id="25" name="Содержимое 4" descr="osiris1.jpg">
            <a:hlinkClick r:id="rId18" action="ppaction://hlinksldjump"/>
          </p:cNvPr>
          <p:cNvPicPr>
            <a:picLocks noChangeAspect="1"/>
          </p:cNvPicPr>
          <p:nvPr/>
        </p:nvPicPr>
        <p:blipFill>
          <a:blip r:embed="rId19" cstate="print"/>
          <a:stretch>
            <a:fillRect/>
          </a:stretch>
        </p:blipFill>
        <p:spPr>
          <a:xfrm>
            <a:off x="1403648" y="4509120"/>
            <a:ext cx="1512168" cy="1445633"/>
          </a:xfrm>
          <a:prstGeom prst="rect">
            <a:avLst/>
          </a:prstGeom>
        </p:spPr>
      </p:pic>
      <p:pic>
        <p:nvPicPr>
          <p:cNvPr id="26" name="Содержимое 3" descr="амон.jfif">
            <a:hlinkClick r:id="rId20" action="ppaction://hlinksldjump"/>
          </p:cNvPr>
          <p:cNvPicPr>
            <a:picLocks noChangeAspect="1"/>
          </p:cNvPicPr>
          <p:nvPr/>
        </p:nvPicPr>
        <p:blipFill>
          <a:blip r:embed="rId5" cstate="print"/>
          <a:stretch>
            <a:fillRect/>
          </a:stretch>
        </p:blipFill>
        <p:spPr>
          <a:xfrm>
            <a:off x="3059832" y="4509120"/>
            <a:ext cx="1512168" cy="1512168"/>
          </a:xfrm>
          <a:prstGeom prst="rect">
            <a:avLst/>
          </a:prstGeom>
        </p:spPr>
      </p:pic>
      <p:pic>
        <p:nvPicPr>
          <p:cNvPr id="27" name="Рисунок 26" descr="Сехмет,.jpg">
            <a:hlinkClick r:id="rId21" action="ppaction://hlinksldjump"/>
          </p:cNvPr>
          <p:cNvPicPr>
            <a:picLocks noChangeAspect="1"/>
          </p:cNvPicPr>
          <p:nvPr/>
        </p:nvPicPr>
        <p:blipFill>
          <a:blip r:embed="rId22" cstate="print"/>
          <a:stretch>
            <a:fillRect/>
          </a:stretch>
        </p:blipFill>
        <p:spPr>
          <a:xfrm>
            <a:off x="4932040" y="4005064"/>
            <a:ext cx="1296144" cy="2009247"/>
          </a:xfrm>
          <a:prstGeom prst="rect">
            <a:avLst/>
          </a:prstGeom>
        </p:spPr>
      </p:pic>
      <p:pic>
        <p:nvPicPr>
          <p:cNvPr id="28" name="Рисунок 27" descr="Тот.png">
            <a:hlinkClick r:id="rId23" action="ppaction://hlinksldjump"/>
          </p:cNvPr>
          <p:cNvPicPr>
            <a:picLocks noChangeAspect="1"/>
          </p:cNvPicPr>
          <p:nvPr/>
        </p:nvPicPr>
        <p:blipFill>
          <a:blip r:embed="rId24" cstate="print"/>
          <a:stretch>
            <a:fillRect/>
          </a:stretch>
        </p:blipFill>
        <p:spPr>
          <a:xfrm>
            <a:off x="6660232" y="4221088"/>
            <a:ext cx="938684" cy="1812428"/>
          </a:xfrm>
          <a:prstGeom prst="rect">
            <a:avLst/>
          </a:prstGeom>
        </p:spPr>
      </p:pic>
      <p:pic>
        <p:nvPicPr>
          <p:cNvPr id="29" name="Содержимое 4" descr="хор.png">
            <a:hlinkClick r:id="rId25" action="ppaction://hlinksldjump"/>
          </p:cNvPr>
          <p:cNvPicPr>
            <a:picLocks noChangeAspect="1"/>
          </p:cNvPicPr>
          <p:nvPr/>
        </p:nvPicPr>
        <p:blipFill>
          <a:blip r:embed="rId26" cstate="print"/>
          <a:stretch>
            <a:fillRect/>
          </a:stretch>
        </p:blipFill>
        <p:spPr>
          <a:xfrm>
            <a:off x="7956376" y="3933056"/>
            <a:ext cx="968896" cy="221392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Амон</a:t>
            </a:r>
            <a:r>
              <a:rPr lang="ru-RU" sz="4800" dirty="0" smtClean="0">
                <a:ln>
                  <a:solidFill>
                    <a:schemeClr val="accent6">
                      <a:lumMod val="75000"/>
                    </a:schemeClr>
                  </a:solidFill>
                </a:ln>
                <a:solidFill>
                  <a:schemeClr val="accent2">
                    <a:lumMod val="75000"/>
                  </a:schemeClr>
                </a:solidFill>
                <a:effectLst>
                  <a:glow rad="228600">
                    <a:schemeClr val="accent4">
                      <a:satMod val="175000"/>
                      <a:alpha val="40000"/>
                    </a:schemeClr>
                  </a:glow>
                </a:effectLst>
              </a:rPr>
              <a:t> </a:t>
            </a:r>
            <a:endParaRPr lang="ru-RU" dirty="0">
              <a:ln>
                <a:solidFill>
                  <a:schemeClr val="accent6">
                    <a:lumMod val="75000"/>
                  </a:schemeClr>
                </a:solidFill>
              </a:ln>
              <a:solidFill>
                <a:schemeClr val="accent2">
                  <a:lumMod val="75000"/>
                </a:schemeClr>
              </a:solidFill>
              <a:effectLst>
                <a:glow rad="228600">
                  <a:schemeClr val="accent4">
                    <a:satMod val="175000"/>
                    <a:alpha val="40000"/>
                  </a:schemeClr>
                </a:glow>
              </a:effectLst>
            </a:endParaRPr>
          </a:p>
        </p:txBody>
      </p:sp>
      <p:sp>
        <p:nvSpPr>
          <p:cNvPr id="5" name="Содержимое 4"/>
          <p:cNvSpPr>
            <a:spLocks noGrp="1"/>
          </p:cNvSpPr>
          <p:nvPr>
            <p:ph idx="1"/>
          </p:nvPr>
        </p:nvSpPr>
        <p:spPr>
          <a:xfrm>
            <a:off x="0" y="1340768"/>
            <a:ext cx="4618856" cy="4997152"/>
          </a:xfrm>
        </p:spPr>
        <p:txBody>
          <a:bodyPr>
            <a:normAutofit fontScale="70000" lnSpcReduction="20000"/>
          </a:bodyPr>
          <a:lstStyle/>
          <a:p>
            <a:pPr>
              <a:buNone/>
            </a:pPr>
            <a:r>
              <a:rPr lang="ru-RU" dirty="0" err="1" smtClean="0">
                <a:solidFill>
                  <a:srgbClr val="492303"/>
                </a:solidFill>
                <a:effectLst>
                  <a:glow rad="63500">
                    <a:schemeClr val="accent2">
                      <a:satMod val="175000"/>
                      <a:alpha val="40000"/>
                    </a:schemeClr>
                  </a:glow>
                </a:effectLst>
              </a:rPr>
              <a:t>Амо́н</a:t>
            </a:r>
            <a:r>
              <a:rPr lang="ru-RU" dirty="0" smtClean="0">
                <a:solidFill>
                  <a:srgbClr val="492303"/>
                </a:solidFill>
                <a:effectLst>
                  <a:glow rad="63500">
                    <a:schemeClr val="accent2">
                      <a:satMod val="175000"/>
                      <a:alpha val="40000"/>
                    </a:schemeClr>
                  </a:glow>
                </a:effectLst>
              </a:rPr>
              <a:t> — древнеегипетский бог черного небесного пространства, воздуха. Позже, при Новом царстве — бог солнца (Амон-Ра). Считался покровителем Фив</a:t>
            </a:r>
            <a:r>
              <a:rPr lang="en-US" dirty="0" smtClean="0">
                <a:solidFill>
                  <a:srgbClr val="492303"/>
                </a:solidFill>
                <a:effectLst>
                  <a:glow rad="63500">
                    <a:schemeClr val="accent2">
                      <a:satMod val="175000"/>
                      <a:alpha val="40000"/>
                    </a:schemeClr>
                  </a:glow>
                </a:effectLst>
              </a:rPr>
              <a:t>.</a:t>
            </a:r>
            <a:r>
              <a:rPr lang="ru-RU" dirty="0" smtClean="0">
                <a:solidFill>
                  <a:srgbClr val="492303"/>
                </a:solidFill>
                <a:effectLst>
                  <a:glow rad="63500">
                    <a:schemeClr val="accent2">
                      <a:satMod val="175000"/>
                      <a:alpha val="40000"/>
                    </a:schemeClr>
                  </a:glow>
                </a:effectLst>
              </a:rPr>
              <a:t> </a:t>
            </a:r>
          </a:p>
          <a:p>
            <a:pPr>
              <a:buNone/>
            </a:pPr>
            <a:r>
              <a:rPr lang="ru-RU" dirty="0" smtClean="0">
                <a:solidFill>
                  <a:srgbClr val="492303"/>
                </a:solidFill>
                <a:effectLst>
                  <a:glow rad="63500">
                    <a:schemeClr val="accent2">
                      <a:satMod val="175000"/>
                      <a:alpha val="40000"/>
                    </a:schemeClr>
                  </a:glow>
                </a:effectLst>
              </a:rPr>
              <a:t>Некоторые термины (эпонимы) в современных языках происходят от имени Амона, дошедшего посредством греческого языка в форме «</a:t>
            </a:r>
            <a:r>
              <a:rPr lang="ru-RU" dirty="0" err="1" smtClean="0">
                <a:solidFill>
                  <a:srgbClr val="492303"/>
                </a:solidFill>
                <a:effectLst>
                  <a:glow rad="63500">
                    <a:schemeClr val="accent2">
                      <a:satMod val="175000"/>
                      <a:alpha val="40000"/>
                    </a:schemeClr>
                  </a:glow>
                </a:effectLst>
              </a:rPr>
              <a:t>Аммон</a:t>
            </a:r>
            <a:r>
              <a:rPr lang="ru-RU" dirty="0" smtClean="0">
                <a:solidFill>
                  <a:srgbClr val="492303"/>
                </a:solidFill>
                <a:effectLst>
                  <a:glow rad="63500">
                    <a:schemeClr val="accent2">
                      <a:satMod val="175000"/>
                      <a:alpha val="40000"/>
                    </a:schemeClr>
                  </a:glow>
                </a:effectLst>
              </a:rPr>
              <a:t>». </a:t>
            </a:r>
          </a:p>
          <a:p>
            <a:pPr>
              <a:buNone/>
            </a:pPr>
            <a:r>
              <a:rPr lang="ru-RU" dirty="0" smtClean="0">
                <a:solidFill>
                  <a:srgbClr val="492303"/>
                </a:solidFill>
                <a:effectLst>
                  <a:glow rad="63500">
                    <a:schemeClr val="accent2">
                      <a:satMod val="175000"/>
                      <a:alpha val="40000"/>
                    </a:schemeClr>
                  </a:glow>
                </a:effectLst>
              </a:rPr>
              <a:t>В частности, это название вымерших головоногих аммонитов, спиралевидная форма ракушек которых напоминает бараньи рога, с которыми иногда изображался этот бог.</a:t>
            </a:r>
            <a:endParaRPr lang="ru-RU" dirty="0">
              <a:solidFill>
                <a:srgbClr val="492303"/>
              </a:solidFill>
              <a:effectLst>
                <a:glow rad="63500">
                  <a:schemeClr val="accent2">
                    <a:satMod val="175000"/>
                    <a:alpha val="40000"/>
                  </a:schemeClr>
                </a:glow>
              </a:effectLst>
            </a:endParaRPr>
          </a:p>
        </p:txBody>
      </p:sp>
      <p:pic>
        <p:nvPicPr>
          <p:cNvPr id="6" name="Рисунок 5" descr="амон.jfif"/>
          <p:cNvPicPr>
            <a:picLocks noChangeAspect="1"/>
          </p:cNvPicPr>
          <p:nvPr/>
        </p:nvPicPr>
        <p:blipFill>
          <a:blip r:embed="rId4" cstate="print"/>
          <a:stretch>
            <a:fillRect/>
          </a:stretch>
        </p:blipFill>
        <p:spPr>
          <a:xfrm>
            <a:off x="4788026" y="1628800"/>
            <a:ext cx="4167907" cy="4167907"/>
          </a:xfrm>
          <a:prstGeom prst="rect">
            <a:avLst/>
          </a:prstGeom>
        </p:spPr>
      </p:pic>
      <p:pic>
        <p:nvPicPr>
          <p:cNvPr id="7" name="Рисунок 6" descr="назад.png">
            <a:hlinkClick r:id="rId5" action="ppaction://hlinksldjump"/>
          </p:cNvPr>
          <p:cNvPicPr>
            <a:picLocks noChangeAspect="1"/>
          </p:cNvPicPr>
          <p:nvPr/>
        </p:nvPicPr>
        <p:blipFill>
          <a:blip r:embed="rId6" cstate="print">
            <a:duotone>
              <a:prstClr val="black"/>
              <a:schemeClr val="accent6">
                <a:tint val="45000"/>
                <a:satMod val="400000"/>
              </a:schemeClr>
            </a:duotone>
          </a:blip>
          <a:stretch>
            <a:fillRect/>
          </a:stretch>
        </p:blipFill>
        <p:spPr>
          <a:xfrm>
            <a:off x="8507338" y="6221338"/>
            <a:ext cx="636662" cy="63666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7000" b="-17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251520" y="188640"/>
            <a:ext cx="6275040" cy="5289451"/>
          </a:xfrm>
        </p:spPr>
        <p:txBody>
          <a:bodyPr>
            <a:normAutofit fontScale="92500" lnSpcReduction="20000"/>
          </a:bodyPr>
          <a:lstStyle/>
          <a:p>
            <a:pPr>
              <a:buNone/>
            </a:pPr>
            <a:r>
              <a:rPr lang="ru-RU" sz="3100" dirty="0" smtClean="0">
                <a:solidFill>
                  <a:srgbClr val="492303"/>
                </a:solidFill>
                <a:effectLst>
                  <a:glow rad="63500">
                    <a:schemeClr val="accent2">
                      <a:satMod val="175000"/>
                      <a:alpha val="40000"/>
                    </a:schemeClr>
                  </a:glow>
                </a:effectLst>
              </a:rPr>
              <a:t>Другой пример — аммиак, название которого производится от латинского выражения </a:t>
            </a:r>
            <a:r>
              <a:rPr lang="ru-RU" sz="3100" dirty="0" err="1" smtClean="0">
                <a:solidFill>
                  <a:srgbClr val="492303"/>
                </a:solidFill>
                <a:effectLst>
                  <a:glow rad="63500">
                    <a:schemeClr val="accent2">
                      <a:satMod val="175000"/>
                      <a:alpha val="40000"/>
                    </a:schemeClr>
                  </a:glow>
                </a:effectLst>
              </a:rPr>
              <a:t>sal</a:t>
            </a:r>
            <a:r>
              <a:rPr lang="ru-RU" sz="3100" dirty="0" smtClean="0">
                <a:solidFill>
                  <a:srgbClr val="492303"/>
                </a:solidFill>
                <a:effectLst>
                  <a:glow rad="63500">
                    <a:schemeClr val="accent2">
                      <a:satMod val="175000"/>
                      <a:alpha val="40000"/>
                    </a:schemeClr>
                  </a:glow>
                </a:effectLst>
              </a:rPr>
              <a:t> </a:t>
            </a:r>
            <a:r>
              <a:rPr lang="ru-RU" sz="3100" dirty="0" err="1" smtClean="0">
                <a:solidFill>
                  <a:srgbClr val="492303"/>
                </a:solidFill>
                <a:effectLst>
                  <a:glow rad="63500">
                    <a:schemeClr val="accent2">
                      <a:satMod val="175000"/>
                      <a:alpha val="40000"/>
                    </a:schemeClr>
                  </a:glow>
                </a:effectLst>
              </a:rPr>
              <a:t>ammoniacus</a:t>
            </a:r>
            <a:r>
              <a:rPr lang="ru-RU" sz="3100" dirty="0" smtClean="0">
                <a:solidFill>
                  <a:srgbClr val="492303"/>
                </a:solidFill>
                <a:effectLst>
                  <a:glow rad="63500">
                    <a:schemeClr val="accent2">
                      <a:satMod val="175000"/>
                      <a:alpha val="40000"/>
                    </a:schemeClr>
                  </a:glow>
                </a:effectLst>
              </a:rPr>
              <a:t> («соль Амона»), так как неподалеку от храма Амона в ливийском оазисе Сива можно было добыть хлорид аммония. По другим сведениям, аммиак получил своё название от древнеегипетского слова, обозначавшего людей, поклоняющихся богу Амону. Они во время своих ритуальных обрядов нюхали нашатырь NH4Cl, который при нагревании испаряет аммиак.</a:t>
            </a:r>
          </a:p>
        </p:txBody>
      </p:sp>
      <p:pic>
        <p:nvPicPr>
          <p:cNvPr id="8" name="Рисунок 7" descr="ра.png"/>
          <p:cNvPicPr>
            <a:picLocks noChangeAspect="1"/>
          </p:cNvPicPr>
          <p:nvPr/>
        </p:nvPicPr>
        <p:blipFill>
          <a:blip r:embed="rId5" cstate="print"/>
          <a:stretch>
            <a:fillRect/>
          </a:stretch>
        </p:blipFill>
        <p:spPr>
          <a:xfrm>
            <a:off x="6516216" y="692697"/>
            <a:ext cx="2465378" cy="5057403"/>
          </a:xfrm>
          <a:prstGeom prst="rect">
            <a:avLst/>
          </a:prstGeom>
        </p:spPr>
      </p:pic>
      <p:sp>
        <p:nvSpPr>
          <p:cNvPr id="4" name="Прямоугольник 3"/>
          <p:cNvSpPr/>
          <p:nvPr/>
        </p:nvSpPr>
        <p:spPr>
          <a:xfrm>
            <a:off x="827584" y="5877272"/>
            <a:ext cx="7419852" cy="584775"/>
          </a:xfrm>
          <a:prstGeom prst="rect">
            <a:avLst/>
          </a:prstGeom>
        </p:spPr>
        <p:txBody>
          <a:bodyPr wrap="none">
            <a:spAutoFit/>
          </a:bodyPr>
          <a:lstStyle/>
          <a:p>
            <a:r>
              <a:rPr lang="ru-RU" sz="3200" b="1" i="1" dirty="0" smtClean="0">
                <a:solidFill>
                  <a:schemeClr val="bg1"/>
                </a:solidFill>
              </a:rPr>
              <a:t>Советская историческая энциклопедия</a:t>
            </a:r>
            <a:endParaRPr lang="ru-RU" sz="3200" b="1" i="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9000" r="-1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171400"/>
            <a:ext cx="8229600" cy="1143000"/>
          </a:xfrm>
        </p:spPr>
        <p:txBody>
          <a:bodyPr/>
          <a:lstStyle/>
          <a:p>
            <a:r>
              <a:rPr lang="ru-RU" dirty="0" smtClean="0">
                <a:solidFill>
                  <a:schemeClr val="bg1">
                    <a:lumMod val="95000"/>
                  </a:schemeClr>
                </a:solidFill>
                <a:effectLst>
                  <a:glow rad="228600">
                    <a:schemeClr val="accent1">
                      <a:satMod val="175000"/>
                      <a:alpha val="40000"/>
                    </a:schemeClr>
                  </a:glow>
                </a:effectLst>
              </a:rPr>
              <a:t>Анубис</a:t>
            </a:r>
            <a:endParaRPr lang="ru-RU" dirty="0">
              <a:solidFill>
                <a:schemeClr val="bg1">
                  <a:lumMod val="95000"/>
                </a:schemeClr>
              </a:solidFill>
              <a:effectLst>
                <a:glow rad="228600">
                  <a:schemeClr val="accent1">
                    <a:satMod val="175000"/>
                    <a:alpha val="40000"/>
                  </a:schemeClr>
                </a:glow>
              </a:effectLst>
            </a:endParaRPr>
          </a:p>
        </p:txBody>
      </p:sp>
      <p:sp>
        <p:nvSpPr>
          <p:cNvPr id="5" name="Содержимое 4"/>
          <p:cNvSpPr>
            <a:spLocks noGrp="1"/>
          </p:cNvSpPr>
          <p:nvPr>
            <p:ph idx="1"/>
          </p:nvPr>
        </p:nvSpPr>
        <p:spPr>
          <a:xfrm>
            <a:off x="0" y="548680"/>
            <a:ext cx="3923928" cy="3600400"/>
          </a:xfrm>
        </p:spPr>
        <p:txBody>
          <a:bodyPr>
            <a:noAutofit/>
          </a:bodyPr>
          <a:lstStyle/>
          <a:p>
            <a:r>
              <a:rPr lang="ru-RU" sz="1900" dirty="0" err="1" smtClean="0">
                <a:solidFill>
                  <a:schemeClr val="bg1">
                    <a:lumMod val="95000"/>
                  </a:schemeClr>
                </a:solidFill>
              </a:rPr>
              <a:t>Ану́бис</a:t>
            </a:r>
            <a:r>
              <a:rPr lang="ru-RU" sz="1900" dirty="0" smtClean="0">
                <a:solidFill>
                  <a:schemeClr val="bg1">
                    <a:lumMod val="95000"/>
                  </a:schemeClr>
                </a:solidFill>
              </a:rPr>
              <a:t> (греч.), </a:t>
            </a:r>
            <a:r>
              <a:rPr lang="ru-RU" sz="1900" dirty="0" err="1" smtClean="0">
                <a:solidFill>
                  <a:schemeClr val="bg1">
                    <a:lumMod val="95000"/>
                  </a:schemeClr>
                </a:solidFill>
              </a:rPr>
              <a:t>Инпу</a:t>
            </a:r>
            <a:r>
              <a:rPr lang="ru-RU" sz="1900" dirty="0" smtClean="0">
                <a:solidFill>
                  <a:schemeClr val="bg1">
                    <a:lumMod val="95000"/>
                  </a:schemeClr>
                </a:solidFill>
              </a:rPr>
              <a:t> (</a:t>
            </a:r>
            <a:r>
              <a:rPr lang="ru-RU" sz="1900" dirty="0" err="1" smtClean="0">
                <a:solidFill>
                  <a:schemeClr val="bg1">
                    <a:lumMod val="95000"/>
                  </a:schemeClr>
                </a:solidFill>
              </a:rPr>
              <a:t>др.-Егип</a:t>
            </a:r>
            <a:r>
              <a:rPr lang="ru-RU" sz="1900" dirty="0" smtClean="0">
                <a:solidFill>
                  <a:schemeClr val="bg1">
                    <a:lumMod val="95000"/>
                  </a:schemeClr>
                </a:solidFill>
              </a:rPr>
              <a:t>.) — божество Древнего Египта с головой шакала и телом человека, проводник умерших в загробный мир. В Старом царстве являлся покровителем некрополей и кладбищ, один из судей царства мёртвых, хранитель ядов и лекарств. В древнеегипетской мифологии — сын Осириса.</a:t>
            </a:r>
            <a:endParaRPr lang="ru-RU" sz="1900" dirty="0">
              <a:solidFill>
                <a:schemeClr val="bg1">
                  <a:lumMod val="95000"/>
                </a:schemeClr>
              </a:solidFill>
            </a:endParaRPr>
          </a:p>
        </p:txBody>
      </p:sp>
      <p:pic>
        <p:nvPicPr>
          <p:cNvPr id="6" name="Рисунок 5" descr="maxresdefault.jpg"/>
          <p:cNvPicPr>
            <a:picLocks noChangeAspect="1"/>
          </p:cNvPicPr>
          <p:nvPr/>
        </p:nvPicPr>
        <p:blipFill>
          <a:blip r:embed="rId4" cstate="print"/>
          <a:stretch>
            <a:fillRect/>
          </a:stretch>
        </p:blipFill>
        <p:spPr>
          <a:xfrm>
            <a:off x="4035940" y="908720"/>
            <a:ext cx="5108060" cy="2873284"/>
          </a:xfrm>
          <a:prstGeom prst="rect">
            <a:avLst/>
          </a:prstGeom>
          <a:ln>
            <a:noFill/>
          </a:ln>
          <a:effectLst>
            <a:softEdge rad="112500"/>
          </a:effectLst>
        </p:spPr>
      </p:pic>
      <p:sp>
        <p:nvSpPr>
          <p:cNvPr id="7" name="Прямоугольник 6"/>
          <p:cNvSpPr/>
          <p:nvPr/>
        </p:nvSpPr>
        <p:spPr>
          <a:xfrm>
            <a:off x="251520" y="3861048"/>
            <a:ext cx="8496944" cy="1846659"/>
          </a:xfrm>
          <a:prstGeom prst="rect">
            <a:avLst/>
          </a:prstGeom>
        </p:spPr>
        <p:txBody>
          <a:bodyPr wrap="square">
            <a:spAutoFit/>
          </a:bodyPr>
          <a:lstStyle/>
          <a:p>
            <a:r>
              <a:rPr lang="ru-RU" sz="1900" dirty="0" smtClean="0">
                <a:solidFill>
                  <a:schemeClr val="bg1">
                    <a:lumMod val="95000"/>
                  </a:schemeClr>
                </a:solidFill>
              </a:rPr>
              <a:t>Центром культа Анубиса являлась столица XVII </a:t>
            </a:r>
            <a:r>
              <a:rPr lang="ru-RU" sz="1900" dirty="0" err="1" smtClean="0">
                <a:solidFill>
                  <a:schemeClr val="bg1">
                    <a:lumMod val="95000"/>
                  </a:schemeClr>
                </a:solidFill>
              </a:rPr>
              <a:t>верхнеегипетского</a:t>
            </a:r>
            <a:r>
              <a:rPr lang="ru-RU" sz="1900" dirty="0" smtClean="0">
                <a:solidFill>
                  <a:schemeClr val="bg1">
                    <a:lumMod val="95000"/>
                  </a:schemeClr>
                </a:solidFill>
              </a:rPr>
              <a:t> нома</a:t>
            </a:r>
            <a:r>
              <a:rPr lang="en-US" sz="1900" dirty="0" smtClean="0">
                <a:solidFill>
                  <a:schemeClr val="bg1">
                    <a:lumMod val="95000"/>
                  </a:schemeClr>
                </a:solidFill>
              </a:rPr>
              <a:t>              </a:t>
            </a:r>
            <a:r>
              <a:rPr lang="ru-RU" sz="1900" dirty="0" smtClean="0">
                <a:solidFill>
                  <a:schemeClr val="bg1">
                    <a:lumMod val="95000"/>
                  </a:schemeClr>
                </a:solidFill>
              </a:rPr>
              <a:t> г. </a:t>
            </a:r>
            <a:r>
              <a:rPr lang="ru-RU" sz="1900" dirty="0" err="1" smtClean="0">
                <a:solidFill>
                  <a:schemeClr val="bg1">
                    <a:lumMod val="95000"/>
                  </a:schemeClr>
                </a:solidFill>
              </a:rPr>
              <a:t>Кинополь</a:t>
            </a:r>
            <a:r>
              <a:rPr lang="ru-RU" sz="1900" dirty="0" smtClean="0">
                <a:solidFill>
                  <a:schemeClr val="bg1">
                    <a:lumMod val="95000"/>
                  </a:schemeClr>
                </a:solidFill>
              </a:rPr>
              <a:t>. Изображался в образе шакала или дикой собаки Саб; иногда в виде человека с головой шакала или собаки. В Цикле Осириса помогал Изиде в поисках частей Осириса. Священные животные — шакал, собака. </a:t>
            </a:r>
            <a:r>
              <a:rPr lang="ru-RU" sz="1900" dirty="0" err="1" smtClean="0">
                <a:solidFill>
                  <a:schemeClr val="bg1">
                    <a:lumMod val="95000"/>
                  </a:schemeClr>
                </a:solidFill>
              </a:rPr>
              <a:t>Инпу-Саб</a:t>
            </a:r>
            <a:r>
              <a:rPr lang="ru-RU" sz="1900" dirty="0" smtClean="0">
                <a:solidFill>
                  <a:schemeClr val="bg1">
                    <a:lumMod val="95000"/>
                  </a:schemeClr>
                </a:solidFill>
              </a:rPr>
              <a:t> считался судьей богов, подтверждением этому служит то, что по-египетски слово "</a:t>
            </a:r>
            <a:r>
              <a:rPr lang="ru-RU" sz="1900" dirty="0" err="1" smtClean="0">
                <a:solidFill>
                  <a:schemeClr val="bg1">
                    <a:lumMod val="95000"/>
                  </a:schemeClr>
                </a:solidFill>
              </a:rPr>
              <a:t>саб</a:t>
            </a:r>
            <a:r>
              <a:rPr lang="ru-RU" sz="1900" dirty="0" smtClean="0">
                <a:solidFill>
                  <a:schemeClr val="bg1">
                    <a:lumMod val="95000"/>
                  </a:schemeClr>
                </a:solidFill>
              </a:rPr>
              <a:t>" - "судья" писалось со знаком шакала.</a:t>
            </a:r>
            <a:endParaRPr lang="ru-RU" sz="1900" dirty="0"/>
          </a:p>
        </p:txBody>
      </p:sp>
      <p:pic>
        <p:nvPicPr>
          <p:cNvPr id="8" name="Рисунок 7" descr="назад.png">
            <a:hlinkClick r:id="rId5" action="ppaction://hlinksldjump"/>
          </p:cNvPr>
          <p:cNvPicPr>
            <a:picLocks noChangeAspect="1"/>
          </p:cNvPicPr>
          <p:nvPr/>
        </p:nvPicPr>
        <p:blipFill>
          <a:blip r:embed="rId6"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9" name="Прямоугольник 8"/>
          <p:cNvSpPr/>
          <p:nvPr/>
        </p:nvSpPr>
        <p:spPr>
          <a:xfrm>
            <a:off x="2195736" y="5949280"/>
            <a:ext cx="4925516" cy="584775"/>
          </a:xfrm>
          <a:prstGeom prst="rect">
            <a:avLst/>
          </a:prstGeom>
        </p:spPr>
        <p:txBody>
          <a:bodyPr wrap="none">
            <a:spAutoFit/>
          </a:bodyPr>
          <a:lstStyle/>
          <a:p>
            <a:r>
              <a:rPr lang="ru-RU" sz="3200" b="1" i="1" dirty="0" smtClean="0">
                <a:solidFill>
                  <a:schemeClr val="bg1"/>
                </a:solidFill>
              </a:rPr>
              <a:t>Энциклопедия мифологии</a:t>
            </a:r>
            <a:endParaRPr lang="ru-RU" sz="3200" b="1" i="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Анукет</a:t>
            </a:r>
            <a:r>
              <a:rPr lang="ru-RU" dirty="0" smtClean="0"/>
              <a:t> </a:t>
            </a:r>
            <a:endParaRPr lang="ru-RU" dirty="0"/>
          </a:p>
        </p:txBody>
      </p:sp>
      <p:pic>
        <p:nvPicPr>
          <p:cNvPr id="4" name="Содержимое 3" descr="анукет.png"/>
          <p:cNvPicPr>
            <a:picLocks noGrp="1" noChangeAspect="1"/>
          </p:cNvPicPr>
          <p:nvPr>
            <p:ph idx="1"/>
          </p:nvPr>
        </p:nvPicPr>
        <p:blipFill>
          <a:blip r:embed="rId4" cstate="print"/>
          <a:stretch>
            <a:fillRect/>
          </a:stretch>
        </p:blipFill>
        <p:spPr>
          <a:xfrm>
            <a:off x="6732240" y="1268760"/>
            <a:ext cx="1905000" cy="4248151"/>
          </a:xfrm>
        </p:spPr>
      </p:pic>
      <p:sp>
        <p:nvSpPr>
          <p:cNvPr id="5" name="Прямоугольник 4"/>
          <p:cNvSpPr/>
          <p:nvPr/>
        </p:nvSpPr>
        <p:spPr>
          <a:xfrm>
            <a:off x="251520" y="1268760"/>
            <a:ext cx="6264696" cy="4154984"/>
          </a:xfrm>
          <a:prstGeom prst="rect">
            <a:avLst/>
          </a:prstGeom>
        </p:spPr>
        <p:txBody>
          <a:bodyPr wrap="square">
            <a:spAutoFit/>
          </a:bodyPr>
          <a:lstStyle/>
          <a:p>
            <a:r>
              <a:rPr lang="ru-RU" sz="2400" dirty="0" err="1" smtClean="0">
                <a:solidFill>
                  <a:schemeClr val="accent2">
                    <a:lumMod val="50000"/>
                  </a:schemeClr>
                </a:solidFill>
              </a:rPr>
              <a:t>Анукет</a:t>
            </a:r>
            <a:r>
              <a:rPr lang="ru-RU" sz="2400" dirty="0" smtClean="0">
                <a:solidFill>
                  <a:schemeClr val="accent2">
                    <a:lumMod val="50000"/>
                  </a:schemeClr>
                </a:solidFill>
              </a:rPr>
              <a:t> </a:t>
            </a:r>
            <a:r>
              <a:rPr lang="ru-RU" sz="2400" dirty="0" err="1" smtClean="0">
                <a:solidFill>
                  <a:schemeClr val="accent2">
                    <a:lumMod val="50000"/>
                  </a:schemeClr>
                </a:solidFill>
              </a:rPr>
              <a:t>(Ανουκις </a:t>
            </a:r>
            <a:r>
              <a:rPr lang="ru-RU" sz="2400" dirty="0" smtClean="0">
                <a:solidFill>
                  <a:schemeClr val="accent2">
                    <a:lumMod val="50000"/>
                  </a:schemeClr>
                </a:solidFill>
              </a:rPr>
              <a:t>в греческом варианте) — древнеегипетская богиня, первоначально почитавшаяся как богиня Нила в Верхнем Египте и близлежащих нубийских землях. Позже приобрела </a:t>
            </a:r>
            <a:r>
              <a:rPr lang="ru-RU" sz="2400" dirty="0" err="1" smtClean="0">
                <a:solidFill>
                  <a:schemeClr val="accent2">
                    <a:lumMod val="50000"/>
                  </a:schemeClr>
                </a:solidFill>
              </a:rPr>
              <a:t>общеегипетский</a:t>
            </a:r>
            <a:r>
              <a:rPr lang="ru-RU" sz="2400" dirty="0" smtClean="0">
                <a:solidFill>
                  <a:schemeClr val="accent2">
                    <a:lumMod val="50000"/>
                  </a:schemeClr>
                </a:solidFill>
              </a:rPr>
              <a:t> культ в качестве богини-покровительницы I порога Нила, Асуана и острова </a:t>
            </a:r>
            <a:r>
              <a:rPr lang="ru-RU" sz="2400" dirty="0" err="1" smtClean="0">
                <a:solidFill>
                  <a:schemeClr val="accent2">
                    <a:lumMod val="50000"/>
                  </a:schemeClr>
                </a:solidFill>
              </a:rPr>
              <a:t>Элефантина</a:t>
            </a:r>
            <a:r>
              <a:rPr lang="ru-RU" sz="2400" dirty="0" smtClean="0">
                <a:solidFill>
                  <a:schemeClr val="accent2">
                    <a:lumMod val="50000"/>
                  </a:schemeClr>
                </a:solidFill>
              </a:rPr>
              <a:t>. Кроме того, она также считалась одной из покровительниц разливов Нила, обеспечивавших возможность ведения сельского хозяйства в Египте. </a:t>
            </a:r>
            <a:endParaRPr lang="ru-RU" sz="2400" dirty="0">
              <a:solidFill>
                <a:schemeClr val="accent2">
                  <a:lumMod val="50000"/>
                </a:schemeClr>
              </a:solidFill>
            </a:endParaRPr>
          </a:p>
        </p:txBody>
      </p:sp>
      <p:pic>
        <p:nvPicPr>
          <p:cNvPr id="6" name="Рисунок 5" descr="назад.png">
            <a:hlinkClick r:id="rId5" action="ppaction://hlinksldjump"/>
          </p:cNvPr>
          <p:cNvPicPr>
            <a:picLocks noChangeAspect="1"/>
          </p:cNvPicPr>
          <p:nvPr/>
        </p:nvPicPr>
        <p:blipFill>
          <a:blip r:embed="rId6"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13" name="Прямоугольник 12"/>
          <p:cNvSpPr/>
          <p:nvPr/>
        </p:nvSpPr>
        <p:spPr>
          <a:xfrm>
            <a:off x="1187624" y="5877272"/>
            <a:ext cx="4925516" cy="584775"/>
          </a:xfrm>
          <a:prstGeom prst="rect">
            <a:avLst/>
          </a:prstGeom>
        </p:spPr>
        <p:txBody>
          <a:bodyPr wrap="none">
            <a:spAutoFit/>
          </a:bodyPr>
          <a:lstStyle/>
          <a:p>
            <a:r>
              <a:rPr lang="ru-RU" sz="3200" b="1" i="1" dirty="0" smtClean="0">
                <a:solidFill>
                  <a:schemeClr val="bg1"/>
                </a:solidFill>
              </a:rPr>
              <a:t>Энциклопедия мифологии</a:t>
            </a:r>
            <a:endParaRPr lang="ru-RU" sz="3200" b="1" i="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0"/>
            <a:ext cx="8229600" cy="1143000"/>
          </a:xfrm>
        </p:spPr>
        <p:txBody>
          <a:bodyPr/>
          <a:lstStyle/>
          <a:p>
            <a:r>
              <a:rPr lang="vi-V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Ато́н</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Содержимое 3" descr="атон.jpg"/>
          <p:cNvPicPr>
            <a:picLocks noGrp="1" noChangeAspect="1"/>
          </p:cNvPicPr>
          <p:nvPr>
            <p:ph idx="1"/>
          </p:nvPr>
        </p:nvPicPr>
        <p:blipFill>
          <a:blip r:embed="rId4" cstate="print"/>
          <a:stretch>
            <a:fillRect/>
          </a:stretch>
        </p:blipFill>
        <p:spPr>
          <a:xfrm>
            <a:off x="5901014" y="1628801"/>
            <a:ext cx="2880319" cy="2880319"/>
          </a:xfrm>
          <a:prstGeom prst="rect">
            <a:avLst/>
          </a:prstGeom>
          <a:ln w="889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179512" y="188640"/>
            <a:ext cx="5472608" cy="6217087"/>
          </a:xfrm>
          <a:prstGeom prst="rect">
            <a:avLst/>
          </a:prstGeom>
        </p:spPr>
        <p:txBody>
          <a:bodyPr wrap="square">
            <a:spAutoFit/>
          </a:bodyPr>
          <a:lstStyle/>
          <a:p>
            <a:r>
              <a:rPr lang="ru-RU" sz="2000" dirty="0" err="1" smtClean="0"/>
              <a:t>Ато́н</a:t>
            </a:r>
            <a:r>
              <a:rPr lang="ru-RU" sz="2000" dirty="0" smtClean="0"/>
              <a:t> — единый бог солнца, монотеистический культ который был введён фараоном Эхнатоном. </a:t>
            </a:r>
            <a:br>
              <a:rPr lang="ru-RU" sz="2000" dirty="0" smtClean="0"/>
            </a:br>
            <a:r>
              <a:rPr lang="ru-RU" sz="2000" dirty="0" smtClean="0"/>
              <a:t>Одно из известнейших изображений этого бога находится на спинке золотого трона Тутанхамона</a:t>
            </a:r>
            <a:r>
              <a:rPr lang="en-US" sz="2000" dirty="0" smtClean="0"/>
              <a:t>.</a:t>
            </a:r>
            <a:r>
              <a:rPr lang="ru-RU" sz="2000" dirty="0" smtClean="0"/>
              <a:t> </a:t>
            </a:r>
            <a:br>
              <a:rPr lang="ru-RU" sz="2000" dirty="0" smtClean="0"/>
            </a:br>
            <a:r>
              <a:rPr lang="ru-RU" sz="2000" dirty="0" smtClean="0"/>
              <a:t>Его имя записывали внутри картуша, подобно тому как записывали имя </a:t>
            </a:r>
            <a:r>
              <a:rPr lang="ru-RU" sz="2000" dirty="0" smtClean="0"/>
              <a:t>фараона</a:t>
            </a:r>
            <a:r>
              <a:rPr lang="ru-RU" sz="1600" dirty="0" smtClean="0"/>
              <a:t/>
            </a:r>
            <a:br>
              <a:rPr lang="ru-RU" sz="1600" dirty="0" smtClean="0"/>
            </a:br>
            <a:r>
              <a:rPr lang="ru-RU" sz="2000" b="1" dirty="0" smtClean="0"/>
              <a:t>Варианты перевода </a:t>
            </a:r>
            <a:r>
              <a:rPr lang="ru-RU" sz="1600" dirty="0" smtClean="0"/>
              <a:t/>
            </a:r>
            <a:br>
              <a:rPr lang="ru-RU" sz="1600" dirty="0" smtClean="0"/>
            </a:br>
            <a:r>
              <a:rPr lang="ru-RU" dirty="0" smtClean="0"/>
              <a:t>Высокий и низкий рельефы, на которых изображён </a:t>
            </a:r>
            <a:r>
              <a:rPr lang="ru-RU" dirty="0" err="1" smtClean="0"/>
              <a:t>Атон</a:t>
            </a:r>
            <a:r>
              <a:rPr lang="ru-RU" dirty="0" smtClean="0"/>
              <a:t>, показывали его с изогнутой поверхностью, поэтому позже учёный </a:t>
            </a:r>
            <a:r>
              <a:rPr lang="ru-RU" dirty="0" err="1" smtClean="0"/>
              <a:t>Хью</a:t>
            </a:r>
            <a:r>
              <a:rPr lang="ru-RU" dirty="0" smtClean="0"/>
              <a:t> </a:t>
            </a:r>
            <a:r>
              <a:rPr lang="ru-RU" dirty="0" err="1" smtClean="0"/>
              <a:t>Нибли</a:t>
            </a:r>
            <a:r>
              <a:rPr lang="ru-RU" dirty="0" smtClean="0"/>
              <a:t> выдвинул предположение, что правильным переводом может быть не диск, а шар или сфера, то есть</a:t>
            </a:r>
            <a:r>
              <a:rPr lang="en-US" dirty="0" smtClean="0"/>
              <a:t> </a:t>
            </a:r>
            <a:r>
              <a:rPr lang="ru-RU" dirty="0" smtClean="0"/>
              <a:t>«солнечный шар»</a:t>
            </a:r>
            <a:r>
              <a:rPr lang="en-US" dirty="0" smtClean="0"/>
              <a:t>.</a:t>
            </a:r>
            <a:r>
              <a:rPr lang="ru-RU" dirty="0" smtClean="0"/>
              <a:t> </a:t>
            </a:r>
            <a:r>
              <a:rPr lang="ru-RU" sz="1600" dirty="0" smtClean="0"/>
              <a:t/>
            </a:r>
            <a:br>
              <a:rPr lang="ru-RU" sz="1600" dirty="0" smtClean="0"/>
            </a:br>
            <a:r>
              <a:rPr lang="ru-RU" sz="2000" b="1" dirty="0" smtClean="0"/>
              <a:t>Варианты написания</a:t>
            </a:r>
            <a:r>
              <a:rPr lang="ru-RU" sz="2000" dirty="0" smtClean="0"/>
              <a:t> </a:t>
            </a:r>
            <a:r>
              <a:rPr lang="ru-RU" sz="1600" dirty="0" smtClean="0"/>
              <a:t/>
            </a:r>
            <a:br>
              <a:rPr lang="ru-RU" sz="1600" dirty="0" smtClean="0"/>
            </a:br>
            <a:r>
              <a:rPr lang="ru-RU" dirty="0" smtClean="0"/>
              <a:t>Как считают египтологи, у имени </a:t>
            </a:r>
            <a:r>
              <a:rPr lang="ru-RU" dirty="0" err="1" smtClean="0"/>
              <a:t>Атон</a:t>
            </a:r>
            <a:r>
              <a:rPr lang="ru-RU" dirty="0" smtClean="0"/>
              <a:t> могло быть несколько вариантов написания: </a:t>
            </a:r>
            <a:r>
              <a:rPr lang="ru-RU" dirty="0" err="1" smtClean="0"/>
              <a:t>Атон</a:t>
            </a:r>
            <a:r>
              <a:rPr lang="ru-RU" dirty="0" smtClean="0"/>
              <a:t>, </a:t>
            </a:r>
            <a:r>
              <a:rPr lang="ru-RU" dirty="0" err="1" smtClean="0"/>
              <a:t>Атен</a:t>
            </a:r>
            <a:r>
              <a:rPr lang="ru-RU" dirty="0" smtClean="0"/>
              <a:t>, </a:t>
            </a:r>
            <a:r>
              <a:rPr lang="ru-RU" dirty="0" err="1" smtClean="0"/>
              <a:t>Атону</a:t>
            </a:r>
            <a:r>
              <a:rPr lang="ru-RU" dirty="0" smtClean="0"/>
              <a:t> и </a:t>
            </a:r>
            <a:r>
              <a:rPr lang="ru-RU" dirty="0" err="1" smtClean="0"/>
              <a:t>Итн</a:t>
            </a:r>
            <a:r>
              <a:rPr lang="ru-RU" dirty="0" smtClean="0"/>
              <a:t>. </a:t>
            </a:r>
            <a:br>
              <a:rPr lang="ru-RU" dirty="0" smtClean="0"/>
            </a:br>
            <a:r>
              <a:rPr lang="ru-RU" dirty="0" smtClean="0"/>
              <a:t>Многие ученые предполагают, что </a:t>
            </a:r>
            <a:r>
              <a:rPr lang="ru-RU" dirty="0" err="1" smtClean="0"/>
              <a:t>Атон</a:t>
            </a:r>
            <a:r>
              <a:rPr lang="ru-RU" dirty="0" smtClean="0"/>
              <a:t> — это другое имя Амона. </a:t>
            </a:r>
            <a:endParaRPr lang="ru-RU" dirty="0"/>
          </a:p>
        </p:txBody>
      </p:sp>
      <p:pic>
        <p:nvPicPr>
          <p:cNvPr id="6" name="Рисунок 5" descr="назад.png">
            <a:hlinkClick r:id="rId5" action="ppaction://hlinksldjump"/>
          </p:cNvPr>
          <p:cNvPicPr>
            <a:picLocks noChangeAspect="1"/>
          </p:cNvPicPr>
          <p:nvPr/>
        </p:nvPicPr>
        <p:blipFill>
          <a:blip r:embed="rId6"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7" name="Прямоугольник 6"/>
          <p:cNvSpPr/>
          <p:nvPr/>
        </p:nvSpPr>
        <p:spPr>
          <a:xfrm>
            <a:off x="1259632" y="6396335"/>
            <a:ext cx="5603778" cy="461665"/>
          </a:xfrm>
          <a:prstGeom prst="rect">
            <a:avLst/>
          </a:prstGeom>
        </p:spPr>
        <p:txBody>
          <a:bodyPr wrap="none">
            <a:spAutoFit/>
          </a:bodyPr>
          <a:lstStyle/>
          <a:p>
            <a:r>
              <a:rPr lang="ru-RU" sz="2400" b="1" i="1" dirty="0" smtClean="0">
                <a:solidFill>
                  <a:schemeClr val="bg1"/>
                </a:solidFill>
              </a:rPr>
              <a:t>Советская историческая энциклопедия</a:t>
            </a:r>
            <a:endParaRPr lang="ru-RU" sz="2400" b="1"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lumMod val="20000"/>
                    <a:lumOff val="80000"/>
                  </a:schemeClr>
                </a:solidFill>
                <a:effectLst>
                  <a:glow rad="228600">
                    <a:schemeClr val="accent1">
                      <a:satMod val="175000"/>
                      <a:alpha val="40000"/>
                    </a:schemeClr>
                  </a:glow>
                </a:effectLst>
              </a:rPr>
              <a:t>Зевс Громовержец</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923928" y="1484784"/>
            <a:ext cx="5050904" cy="5184575"/>
          </a:xfrm>
        </p:spPr>
        <p:txBody>
          <a:bodyPr>
            <a:normAutofit/>
          </a:bodyPr>
          <a:lstStyle/>
          <a:p>
            <a:r>
              <a:rPr lang="ru-RU" sz="2600" dirty="0">
                <a:solidFill>
                  <a:schemeClr val="tx2">
                    <a:lumMod val="20000"/>
                    <a:lumOff val="80000"/>
                  </a:schemeClr>
                </a:solidFill>
              </a:rPr>
              <a:t>Греческое имя (</a:t>
            </a:r>
            <a:r>
              <a:rPr lang="ru-RU" sz="2600" dirty="0" err="1">
                <a:solidFill>
                  <a:schemeClr val="tx2">
                    <a:lumMod val="20000"/>
                    <a:lumOff val="80000"/>
                  </a:schemeClr>
                </a:solidFill>
              </a:rPr>
              <a:t>Ζεύς</a:t>
            </a:r>
            <a:r>
              <a:rPr lang="ru-RU" sz="2600" dirty="0">
                <a:solidFill>
                  <a:schemeClr val="tx2">
                    <a:lumMod val="20000"/>
                    <a:lumOff val="80000"/>
                  </a:schemeClr>
                </a:solidFill>
              </a:rPr>
              <a:t>) "светлое небо". Зевс - в греческой мифологии верховное божество, сын титанов Кроноса и Реи. Всемогущий отец богов, повелитель ветров и облаков, дождя, грома и </a:t>
            </a:r>
            <a:r>
              <a:rPr lang="ru-RU" sz="2600" dirty="0" smtClean="0">
                <a:solidFill>
                  <a:schemeClr val="tx2">
                    <a:lumMod val="20000"/>
                    <a:lumOff val="80000"/>
                  </a:schemeClr>
                </a:solidFill>
              </a:rPr>
              <a:t>молнии.</a:t>
            </a:r>
          </a:p>
          <a:p>
            <a:r>
              <a:rPr lang="ru-RU" sz="2400" b="1" dirty="0" err="1" smtClean="0">
                <a:solidFill>
                  <a:schemeClr val="accent1">
                    <a:lumMod val="40000"/>
                    <a:lumOff val="60000"/>
                  </a:schemeClr>
                </a:solidFill>
              </a:rPr>
              <a:t>Юпи́тер</a:t>
            </a:r>
            <a:r>
              <a:rPr lang="ru-RU" sz="2400" dirty="0" smtClean="0">
                <a:solidFill>
                  <a:schemeClr val="accent1">
                    <a:lumMod val="40000"/>
                    <a:lumOff val="60000"/>
                  </a:schemeClr>
                </a:solidFill>
              </a:rPr>
              <a:t> (лат. </a:t>
            </a:r>
            <a:r>
              <a:rPr lang="la-Latn" sz="2400" i="1" dirty="0" smtClean="0">
                <a:solidFill>
                  <a:schemeClr val="accent1">
                    <a:lumMod val="40000"/>
                    <a:lumOff val="60000"/>
                  </a:schemeClr>
                </a:solidFill>
              </a:rPr>
              <a:t>Iuppiter</a:t>
            </a:r>
            <a:r>
              <a:rPr lang="ru-RU" sz="2400" dirty="0" smtClean="0">
                <a:solidFill>
                  <a:schemeClr val="accent1">
                    <a:lumMod val="40000"/>
                    <a:lumOff val="60000"/>
                  </a:schemeClr>
                </a:solidFill>
              </a:rPr>
              <a:t>) — в древнеримской мифологии бог неба, дневного света, грозы, отец богов, верховное божество римлян. </a:t>
            </a:r>
          </a:p>
          <a:p>
            <a:endParaRPr lang="ru-RU" sz="2400" dirty="0" smtClean="0">
              <a:solidFill>
                <a:schemeClr val="accent1">
                  <a:lumMod val="40000"/>
                  <a:lumOff val="60000"/>
                </a:schemeClr>
              </a:solidFill>
            </a:endParaRPr>
          </a:p>
          <a:p>
            <a:endParaRPr lang="ru-RU" sz="2400" dirty="0">
              <a:solidFill>
                <a:schemeClr val="accent1">
                  <a:lumMod val="40000"/>
                  <a:lumOff val="60000"/>
                </a:schemeClr>
              </a:solidFill>
            </a:endParaRPr>
          </a:p>
        </p:txBody>
      </p:sp>
      <p:pic>
        <p:nvPicPr>
          <p:cNvPr id="4" name="Рисунок 3" descr="zeus2.jpg"/>
          <p:cNvPicPr>
            <a:picLocks noChangeAspect="1"/>
          </p:cNvPicPr>
          <p:nvPr/>
        </p:nvPicPr>
        <p:blipFill>
          <a:blip r:embed="rId4" cstate="print"/>
          <a:stretch>
            <a:fillRect/>
          </a:stretch>
        </p:blipFill>
        <p:spPr>
          <a:xfrm>
            <a:off x="179512" y="1484784"/>
            <a:ext cx="3783767" cy="4729709"/>
          </a:xfrm>
          <a:prstGeom prst="rect">
            <a:avLst/>
          </a:prstGeom>
          <a:ln>
            <a:noFill/>
          </a:ln>
          <a:effectLst>
            <a:softEdge rad="112500"/>
          </a:effectLst>
        </p:spPr>
      </p:pic>
      <p:sp>
        <p:nvSpPr>
          <p:cNvPr id="5" name="Молния 4"/>
          <p:cNvSpPr/>
          <p:nvPr/>
        </p:nvSpPr>
        <p:spPr>
          <a:xfrm>
            <a:off x="1043608" y="476672"/>
            <a:ext cx="576064" cy="7920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олния 5"/>
          <p:cNvSpPr/>
          <p:nvPr/>
        </p:nvSpPr>
        <p:spPr>
          <a:xfrm flipH="1">
            <a:off x="7380312" y="476672"/>
            <a:ext cx="576064" cy="7920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88640"/>
            <a:ext cx="8229600" cy="1143000"/>
          </a:xfrm>
        </p:spPr>
        <p:txBody>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Баст</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или </a:t>
            </a:r>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Бастет</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Содержимое 3" descr="баст.jpg"/>
          <p:cNvPicPr>
            <a:picLocks noGrp="1" noChangeAspect="1"/>
          </p:cNvPicPr>
          <p:nvPr>
            <p:ph idx="1"/>
          </p:nvPr>
        </p:nvPicPr>
        <p:blipFill>
          <a:blip r:embed="rId4" cstate="print"/>
          <a:stretch>
            <a:fillRect/>
          </a:stretch>
        </p:blipFill>
        <p:spPr>
          <a:xfrm>
            <a:off x="6372200" y="1700808"/>
            <a:ext cx="2609972" cy="4525963"/>
          </a:xfrm>
        </p:spPr>
      </p:pic>
      <p:pic>
        <p:nvPicPr>
          <p:cNvPr id="5" name="Рисунок 4" descr="баст.jpg"/>
          <p:cNvPicPr>
            <a:picLocks noChangeAspect="1"/>
          </p:cNvPicPr>
          <p:nvPr/>
        </p:nvPicPr>
        <p:blipFill>
          <a:blip r:embed="rId5" cstate="print"/>
          <a:stretch>
            <a:fillRect/>
          </a:stretch>
        </p:blipFill>
        <p:spPr>
          <a:xfrm>
            <a:off x="0" y="0"/>
            <a:ext cx="2927510" cy="4005064"/>
          </a:xfrm>
          <a:prstGeom prst="rect">
            <a:avLst/>
          </a:prstGeom>
        </p:spPr>
      </p:pic>
      <p:sp>
        <p:nvSpPr>
          <p:cNvPr id="6" name="Прямоугольник 5"/>
          <p:cNvSpPr/>
          <p:nvPr/>
        </p:nvSpPr>
        <p:spPr>
          <a:xfrm>
            <a:off x="2987824" y="1124744"/>
            <a:ext cx="3384376" cy="3139321"/>
          </a:xfrm>
          <a:prstGeom prst="rect">
            <a:avLst/>
          </a:prstGeom>
        </p:spPr>
        <p:txBody>
          <a:bodyPr wrap="square">
            <a:spAutoFit/>
          </a:bodyPr>
          <a:lstStyle/>
          <a:p>
            <a:r>
              <a:rPr lang="ru-RU" dirty="0" err="1" smtClean="0">
                <a:solidFill>
                  <a:schemeClr val="accent2">
                    <a:lumMod val="50000"/>
                  </a:schemeClr>
                </a:solidFill>
              </a:rPr>
              <a:t>Баст</a:t>
            </a:r>
            <a:r>
              <a:rPr lang="ru-RU" dirty="0" smtClean="0">
                <a:solidFill>
                  <a:schemeClr val="accent2">
                    <a:lumMod val="50000"/>
                  </a:schemeClr>
                </a:solidFill>
              </a:rPr>
              <a:t> или </a:t>
            </a:r>
            <a:r>
              <a:rPr lang="ru-RU" dirty="0" err="1" smtClean="0">
                <a:solidFill>
                  <a:schemeClr val="accent2">
                    <a:lumMod val="50000"/>
                  </a:schemeClr>
                </a:solidFill>
              </a:rPr>
              <a:t>Бастет</a:t>
            </a:r>
            <a:r>
              <a:rPr lang="ru-RU" dirty="0" smtClean="0">
                <a:solidFill>
                  <a:schemeClr val="accent2">
                    <a:lumMod val="50000"/>
                  </a:schemeClr>
                </a:solidFill>
              </a:rPr>
              <a:t> — в Древнем Египте богиня радости, веселья и любви, женской красоты, плодородия и домашнего очага, которая изображалась в виде кошки или женщины с головой кошки. В период ранних династий, до одомашнивания кошки, её изображали в виде львицы. </a:t>
            </a:r>
            <a:r>
              <a:rPr lang="ru-RU" dirty="0" smtClean="0"/>
              <a:t/>
            </a:r>
            <a:br>
              <a:rPr lang="ru-RU" dirty="0" smtClean="0"/>
            </a:br>
            <a:endParaRPr lang="ru-RU" dirty="0"/>
          </a:p>
        </p:txBody>
      </p:sp>
      <p:sp>
        <p:nvSpPr>
          <p:cNvPr id="7" name="Прямоугольник 6"/>
          <p:cNvSpPr/>
          <p:nvPr/>
        </p:nvSpPr>
        <p:spPr>
          <a:xfrm>
            <a:off x="251520" y="4549676"/>
            <a:ext cx="5940152" cy="2308324"/>
          </a:xfrm>
          <a:prstGeom prst="rect">
            <a:avLst/>
          </a:prstGeom>
        </p:spPr>
        <p:txBody>
          <a:bodyPr wrap="square">
            <a:spAutoFit/>
          </a:bodyPr>
          <a:lstStyle/>
          <a:p>
            <a:r>
              <a:rPr lang="ru-RU" dirty="0" smtClean="0"/>
              <a:t>Этимология </a:t>
            </a:r>
            <a:br>
              <a:rPr lang="ru-RU" dirty="0" smtClean="0"/>
            </a:br>
            <a:r>
              <a:rPr lang="ru-RU" dirty="0" err="1" smtClean="0"/>
              <a:t>Баст</a:t>
            </a:r>
            <a:r>
              <a:rPr lang="ru-RU" dirty="0" smtClean="0"/>
              <a:t> — вариант произношения имени, принимаемый большинством современных египтологов. Древнеегипетское слово «</a:t>
            </a:r>
            <a:r>
              <a:rPr lang="ru-RU" dirty="0" err="1" smtClean="0"/>
              <a:t>bȝstt</a:t>
            </a:r>
            <a:r>
              <a:rPr lang="ru-RU" dirty="0" smtClean="0"/>
              <a:t>» ('</a:t>
            </a:r>
            <a:r>
              <a:rPr lang="ru-RU" dirty="0" err="1" smtClean="0"/>
              <a:t>ȝ</a:t>
            </a:r>
            <a:r>
              <a:rPr lang="ru-RU" dirty="0" smtClean="0"/>
              <a:t>' — алеф) состоит из «</a:t>
            </a:r>
            <a:r>
              <a:rPr lang="ru-RU" dirty="0" err="1" smtClean="0"/>
              <a:t>bȝst-</a:t>
            </a:r>
            <a:r>
              <a:rPr lang="ru-RU" dirty="0" smtClean="0"/>
              <a:t>» и женского окончания «-</a:t>
            </a:r>
            <a:r>
              <a:rPr lang="ru-RU" dirty="0" err="1" smtClean="0"/>
              <a:t>t</a:t>
            </a:r>
            <a:r>
              <a:rPr lang="ru-RU" dirty="0" smtClean="0"/>
              <a:t>». Древние египтяне не записывали гласные звуки, поэтому слово могло звучать «</a:t>
            </a:r>
            <a:r>
              <a:rPr lang="ru-RU" dirty="0" err="1" smtClean="0"/>
              <a:t>Баст</a:t>
            </a:r>
            <a:r>
              <a:rPr lang="ru-RU" dirty="0" smtClean="0"/>
              <a:t>» или «</a:t>
            </a:r>
            <a:r>
              <a:rPr lang="ru-RU" dirty="0" err="1" smtClean="0"/>
              <a:t>Бастет</a:t>
            </a:r>
            <a:r>
              <a:rPr lang="ru-RU" dirty="0" smtClean="0"/>
              <a:t>». Возможно, имя произведено от имени «Бес» — аналогичного божества мужского пола. </a:t>
            </a:r>
            <a:endParaRPr lang="ru-RU" dirty="0"/>
          </a:p>
        </p:txBody>
      </p:sp>
      <p:pic>
        <p:nvPicPr>
          <p:cNvPr id="8" name="Рисунок 7" descr="назад.png">
            <a:hlinkClick r:id="rId6" action="ppaction://hlinksldjump"/>
          </p:cNvPr>
          <p:cNvPicPr>
            <a:picLocks noChangeAspect="1"/>
          </p:cNvPicPr>
          <p:nvPr/>
        </p:nvPicPr>
        <p:blipFill>
          <a:blip r:embed="rId7"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9" name="Прямоугольник 8"/>
          <p:cNvSpPr/>
          <p:nvPr/>
        </p:nvSpPr>
        <p:spPr>
          <a:xfrm>
            <a:off x="1907704" y="4077072"/>
            <a:ext cx="4329711" cy="523220"/>
          </a:xfrm>
          <a:prstGeom prst="rect">
            <a:avLst/>
          </a:prstGeom>
        </p:spPr>
        <p:txBody>
          <a:bodyPr wrap="none">
            <a:spAutoFit/>
          </a:bodyPr>
          <a:lstStyle/>
          <a:p>
            <a:r>
              <a:rPr lang="ru-RU" sz="2800" b="1" i="1" dirty="0" smtClean="0">
                <a:solidFill>
                  <a:schemeClr val="bg1"/>
                </a:solidFill>
              </a:rPr>
              <a:t>Энциклопедия мифологии</a:t>
            </a:r>
            <a:endParaRPr lang="ru-RU" sz="2800" b="1" i="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Изида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Содержимое 3" descr="изида.jpg"/>
          <p:cNvPicPr>
            <a:picLocks noGrp="1" noChangeAspect="1"/>
          </p:cNvPicPr>
          <p:nvPr>
            <p:ph idx="1"/>
          </p:nvPr>
        </p:nvPicPr>
        <p:blipFill>
          <a:blip r:embed="rId4" cstate="print"/>
          <a:stretch>
            <a:fillRect/>
          </a:stretch>
        </p:blipFill>
        <p:spPr>
          <a:xfrm>
            <a:off x="5508104" y="1628800"/>
            <a:ext cx="3145532" cy="2516427"/>
          </a:xfrm>
        </p:spPr>
      </p:pic>
      <p:sp>
        <p:nvSpPr>
          <p:cNvPr id="5" name="Прямоугольник 4"/>
          <p:cNvSpPr/>
          <p:nvPr/>
        </p:nvSpPr>
        <p:spPr>
          <a:xfrm>
            <a:off x="467544" y="1412776"/>
            <a:ext cx="4572000" cy="3785652"/>
          </a:xfrm>
          <a:prstGeom prst="rect">
            <a:avLst/>
          </a:prstGeom>
        </p:spPr>
        <p:txBody>
          <a:bodyPr>
            <a:spAutoFit/>
          </a:bodyPr>
          <a:lstStyle/>
          <a:p>
            <a:r>
              <a:rPr lang="ru-RU" sz="2400" dirty="0" smtClean="0"/>
              <a:t>Изида — (</a:t>
            </a:r>
            <a:r>
              <a:rPr lang="ru-RU" sz="2400" dirty="0" err="1" smtClean="0"/>
              <a:t>Isis</a:t>
            </a:r>
            <a:r>
              <a:rPr lang="ru-RU" sz="2400" dirty="0" smtClean="0"/>
              <a:t>, </a:t>
            </a:r>
            <a:r>
              <a:rPr lang="ru-RU" sz="2400" dirty="0" err="1" smtClean="0"/>
              <a:t>Ισις</a:t>
            </a:r>
            <a:r>
              <a:rPr lang="ru-RU" sz="2400" dirty="0" smtClean="0"/>
              <a:t>). Египетская богиня, которой, впрочем, поклонялись и в других странах. Египтяне поклонялись ей как богине луны и супруге Осириса. Культ Изиды при Сулле проник в Рим, где он отличался чувственным оттенком </a:t>
            </a:r>
            <a:br>
              <a:rPr lang="ru-RU" sz="2400" dirty="0" smtClean="0"/>
            </a:br>
            <a:r>
              <a:rPr lang="ru-RU" sz="2400" dirty="0" smtClean="0"/>
              <a:t>Переводиться: на троне </a:t>
            </a:r>
            <a:br>
              <a:rPr lang="ru-RU" sz="2400" dirty="0" smtClean="0"/>
            </a:br>
            <a:endParaRPr lang="ru-RU" sz="2400" dirty="0"/>
          </a:p>
        </p:txBody>
      </p:sp>
      <p:pic>
        <p:nvPicPr>
          <p:cNvPr id="6" name="Рисунок 5" descr="назад.png">
            <a:hlinkClick r:id="rId5" action="ppaction://hlinksldjump"/>
          </p:cNvPr>
          <p:cNvPicPr>
            <a:picLocks noChangeAspect="1"/>
          </p:cNvPicPr>
          <p:nvPr/>
        </p:nvPicPr>
        <p:blipFill>
          <a:blip r:embed="rId6"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7" name="Прямоугольник 6"/>
          <p:cNvSpPr/>
          <p:nvPr/>
        </p:nvSpPr>
        <p:spPr>
          <a:xfrm>
            <a:off x="899592" y="5373216"/>
            <a:ext cx="6511013" cy="523220"/>
          </a:xfrm>
          <a:prstGeom prst="rect">
            <a:avLst/>
          </a:prstGeom>
        </p:spPr>
        <p:txBody>
          <a:bodyPr wrap="none">
            <a:spAutoFit/>
          </a:bodyPr>
          <a:lstStyle/>
          <a:p>
            <a:r>
              <a:rPr lang="ru-RU" sz="2800" b="1" i="1" dirty="0" smtClean="0">
                <a:solidFill>
                  <a:schemeClr val="bg1"/>
                </a:solidFill>
              </a:rPr>
              <a:t>Советская историческая энциклопедия</a:t>
            </a:r>
            <a:endParaRPr lang="ru-RU" sz="2800" b="1" i="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640" y="260648"/>
            <a:ext cx="8229600" cy="1143000"/>
          </a:xfrm>
        </p:spPr>
        <p:txBody>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Маат</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Содержимое 3" descr="маат.png"/>
          <p:cNvPicPr>
            <a:picLocks noGrp="1" noChangeAspect="1"/>
          </p:cNvPicPr>
          <p:nvPr>
            <p:ph idx="1"/>
          </p:nvPr>
        </p:nvPicPr>
        <p:blipFill>
          <a:blip r:embed="rId4" cstate="print"/>
          <a:stretch>
            <a:fillRect/>
          </a:stretch>
        </p:blipFill>
        <p:spPr>
          <a:xfrm>
            <a:off x="0" y="836712"/>
            <a:ext cx="1905000" cy="3943351"/>
          </a:xfrm>
        </p:spPr>
      </p:pic>
      <p:pic>
        <p:nvPicPr>
          <p:cNvPr id="5" name="Рисунок 4" descr="маат.jfif"/>
          <p:cNvPicPr>
            <a:picLocks noChangeAspect="1"/>
          </p:cNvPicPr>
          <p:nvPr/>
        </p:nvPicPr>
        <p:blipFill>
          <a:blip r:embed="rId5" cstate="print"/>
          <a:stretch>
            <a:fillRect/>
          </a:stretch>
        </p:blipFill>
        <p:spPr>
          <a:xfrm>
            <a:off x="5508104" y="116632"/>
            <a:ext cx="3403079" cy="2549024"/>
          </a:xfrm>
          <a:prstGeom prst="rect">
            <a:avLst/>
          </a:prstGeom>
        </p:spPr>
      </p:pic>
      <p:sp>
        <p:nvSpPr>
          <p:cNvPr id="6" name="Прямоугольник 5"/>
          <p:cNvSpPr/>
          <p:nvPr/>
        </p:nvSpPr>
        <p:spPr>
          <a:xfrm>
            <a:off x="2483768" y="2780928"/>
            <a:ext cx="6264696" cy="3416320"/>
          </a:xfrm>
          <a:prstGeom prst="rect">
            <a:avLst/>
          </a:prstGeom>
        </p:spPr>
        <p:txBody>
          <a:bodyPr wrap="square">
            <a:spAutoFit/>
          </a:bodyPr>
          <a:lstStyle/>
          <a:p>
            <a:r>
              <a:rPr lang="ru-RU" dirty="0" err="1" smtClean="0"/>
              <a:t>Маат</a:t>
            </a:r>
            <a:r>
              <a:rPr lang="ru-RU" dirty="0" smtClean="0"/>
              <a:t> (</a:t>
            </a:r>
            <a:r>
              <a:rPr lang="ru-RU" dirty="0" err="1" smtClean="0"/>
              <a:t>Аммаат</a:t>
            </a:r>
            <a:r>
              <a:rPr lang="ru-RU" dirty="0" smtClean="0"/>
              <a:t>) — древнеегипетская богиня, персонифицирующая истину, справедливость, вселенскую гармонию, божественное установление и этическую норму. </a:t>
            </a:r>
            <a:r>
              <a:rPr lang="ru-RU" dirty="0" err="1" smtClean="0"/>
              <a:t>Маат</a:t>
            </a:r>
            <a:r>
              <a:rPr lang="ru-RU" dirty="0" smtClean="0"/>
              <a:t> изображалась в виде сидящей женщины со </a:t>
            </a:r>
            <a:r>
              <a:rPr lang="ru-RU" dirty="0" err="1" smtClean="0"/>
              <a:t>страусиным</a:t>
            </a:r>
            <a:r>
              <a:rPr lang="ru-RU" dirty="0" smtClean="0"/>
              <a:t> пером на голове, иногда крылатой; также могла изображаться лишь посредством своего атрибута — пера или плоского песчаного предвечного холма со скошенной одной стороной, на котором она часто восседает, и который может изображаться под стопами и престолами многих других богов. Она была супругой (женой) бога мудрости </a:t>
            </a:r>
            <a:r>
              <a:rPr lang="ru-RU" dirty="0" err="1" smtClean="0"/>
              <a:t>Тота</a:t>
            </a:r>
            <a:r>
              <a:rPr lang="ru-RU" dirty="0" smtClean="0"/>
              <a:t>, так как народ Египта считал, что правда и мудрость — это хорошая пара. </a:t>
            </a:r>
            <a:endParaRPr lang="ru-RU" dirty="0"/>
          </a:p>
        </p:txBody>
      </p:sp>
      <p:pic>
        <p:nvPicPr>
          <p:cNvPr id="7" name="Рисунок 6" descr="назад.png">
            <a:hlinkClick r:id="rId6" action="ppaction://hlinksldjump"/>
          </p:cNvPr>
          <p:cNvPicPr>
            <a:picLocks noChangeAspect="1"/>
          </p:cNvPicPr>
          <p:nvPr/>
        </p:nvPicPr>
        <p:blipFill>
          <a:blip r:embed="rId7"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8" name="Прямоугольник 7"/>
          <p:cNvSpPr/>
          <p:nvPr/>
        </p:nvSpPr>
        <p:spPr>
          <a:xfrm>
            <a:off x="1979712" y="6093296"/>
            <a:ext cx="4329711" cy="523220"/>
          </a:xfrm>
          <a:prstGeom prst="rect">
            <a:avLst/>
          </a:prstGeom>
        </p:spPr>
        <p:txBody>
          <a:bodyPr wrap="none">
            <a:spAutoFit/>
          </a:bodyPr>
          <a:lstStyle/>
          <a:p>
            <a:r>
              <a:rPr lang="ru-RU" sz="2800" b="1" i="1" dirty="0" smtClean="0">
                <a:solidFill>
                  <a:schemeClr val="bg1"/>
                </a:solidFill>
              </a:rPr>
              <a:t>Энциклопедия мифологии</a:t>
            </a:r>
            <a:endParaRPr lang="ru-RU" sz="2800" b="1" i="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Оси́рис</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Содержимое 4" descr="osiris1.jpg"/>
          <p:cNvPicPr>
            <a:picLocks noGrp="1" noChangeAspect="1"/>
          </p:cNvPicPr>
          <p:nvPr>
            <p:ph idx="1"/>
          </p:nvPr>
        </p:nvPicPr>
        <p:blipFill>
          <a:blip r:embed="rId4" cstate="print"/>
          <a:stretch>
            <a:fillRect/>
          </a:stretch>
        </p:blipFill>
        <p:spPr>
          <a:xfrm>
            <a:off x="5580114" y="1628801"/>
            <a:ext cx="3273233" cy="3129211"/>
          </a:xfrm>
        </p:spPr>
      </p:pic>
      <p:sp>
        <p:nvSpPr>
          <p:cNvPr id="4" name="Прямоугольник 3"/>
          <p:cNvSpPr/>
          <p:nvPr/>
        </p:nvSpPr>
        <p:spPr>
          <a:xfrm>
            <a:off x="683568" y="1412776"/>
            <a:ext cx="4572000" cy="2862322"/>
          </a:xfrm>
          <a:prstGeom prst="rect">
            <a:avLst/>
          </a:prstGeom>
        </p:spPr>
        <p:txBody>
          <a:bodyPr>
            <a:spAutoFit/>
          </a:bodyPr>
          <a:lstStyle/>
          <a:p>
            <a:r>
              <a:rPr lang="ru-RU" dirty="0" err="1" smtClean="0"/>
              <a:t>Оси́рис</a:t>
            </a:r>
            <a:r>
              <a:rPr lang="ru-RU" dirty="0" smtClean="0"/>
              <a:t> (</a:t>
            </a:r>
            <a:r>
              <a:rPr lang="ru-RU" dirty="0" err="1" smtClean="0"/>
              <a:t>егип</a:t>
            </a:r>
            <a:r>
              <a:rPr lang="ru-RU" dirty="0" smtClean="0"/>
              <a:t>. </a:t>
            </a:r>
            <a:r>
              <a:rPr lang="ru-RU" dirty="0" err="1" smtClean="0"/>
              <a:t>wsjr</a:t>
            </a:r>
            <a:r>
              <a:rPr lang="ru-RU" dirty="0" smtClean="0"/>
              <a:t>, </a:t>
            </a:r>
            <a:r>
              <a:rPr lang="ru-RU" dirty="0" err="1" smtClean="0"/>
              <a:t>Усир</a:t>
            </a:r>
            <a:r>
              <a:rPr lang="ru-RU" dirty="0" smtClean="0"/>
              <a:t>; др.-греч. </a:t>
            </a:r>
            <a:r>
              <a:rPr lang="ru-RU" dirty="0" err="1" smtClean="0"/>
              <a:t>Ὄσιρις, </a:t>
            </a:r>
            <a:r>
              <a:rPr lang="ru-RU" dirty="0" smtClean="0"/>
              <a:t>лат. </a:t>
            </a:r>
            <a:r>
              <a:rPr lang="ru-RU" dirty="0" err="1" smtClean="0"/>
              <a:t>Osiris</a:t>
            </a:r>
            <a:r>
              <a:rPr lang="ru-RU" dirty="0" smtClean="0"/>
              <a:t>, </a:t>
            </a:r>
            <a:r>
              <a:rPr lang="ru-RU" dirty="0" err="1" smtClean="0"/>
              <a:t>Ози́рис</a:t>
            </a:r>
            <a:r>
              <a:rPr lang="ru-RU" dirty="0" smtClean="0"/>
              <a:t>) — бог возрождения, царь загробного мира в древнеегипетской мифологии и судья душ усопших. Обычно изображался в виде </a:t>
            </a:r>
            <a:r>
              <a:rPr lang="ru-RU" dirty="0" err="1" smtClean="0"/>
              <a:t>спеленутой</a:t>
            </a:r>
            <a:r>
              <a:rPr lang="ru-RU" dirty="0" smtClean="0"/>
              <a:t> мумии с зелёным лицом, со свободными кистями рук, держащих символы царской власти </a:t>
            </a:r>
            <a:r>
              <a:rPr lang="ru-RU" dirty="0" err="1" smtClean="0"/>
              <a:t>хекет</a:t>
            </a:r>
            <a:r>
              <a:rPr lang="ru-RU" dirty="0" smtClean="0"/>
              <a:t> и </a:t>
            </a:r>
            <a:r>
              <a:rPr lang="ru-RU" dirty="0" err="1" smtClean="0"/>
              <a:t>нехеху</a:t>
            </a:r>
            <a:r>
              <a:rPr lang="ru-RU" dirty="0" smtClean="0"/>
              <a:t> (скипетр и цеп). Основными центрами культа бога были </a:t>
            </a:r>
            <a:r>
              <a:rPr lang="ru-RU" dirty="0" err="1" smtClean="0"/>
              <a:t>Бусирис</a:t>
            </a:r>
            <a:r>
              <a:rPr lang="ru-RU" dirty="0" smtClean="0"/>
              <a:t> в дельте Нила и </a:t>
            </a:r>
            <a:r>
              <a:rPr lang="ru-RU" dirty="0" err="1" smtClean="0"/>
              <a:t>Абджу</a:t>
            </a:r>
            <a:r>
              <a:rPr lang="ru-RU" dirty="0" smtClean="0"/>
              <a:t> (Абидос). </a:t>
            </a:r>
            <a:endParaRPr lang="ru-RU" dirty="0"/>
          </a:p>
        </p:txBody>
      </p:sp>
      <p:pic>
        <p:nvPicPr>
          <p:cNvPr id="6" name="Рисунок 5" descr="назад.png">
            <a:hlinkClick r:id="rId5" action="ppaction://hlinksldjump"/>
          </p:cNvPr>
          <p:cNvPicPr>
            <a:picLocks noChangeAspect="1"/>
          </p:cNvPicPr>
          <p:nvPr/>
        </p:nvPicPr>
        <p:blipFill>
          <a:blip r:embed="rId6"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7" name="Прямоугольник 6"/>
          <p:cNvSpPr/>
          <p:nvPr/>
        </p:nvSpPr>
        <p:spPr>
          <a:xfrm>
            <a:off x="611560" y="5157192"/>
            <a:ext cx="6699505" cy="523220"/>
          </a:xfrm>
          <a:prstGeom prst="rect">
            <a:avLst/>
          </a:prstGeom>
        </p:spPr>
        <p:txBody>
          <a:bodyPr wrap="square">
            <a:spAutoFit/>
          </a:bodyPr>
          <a:lstStyle/>
          <a:p>
            <a:r>
              <a:rPr lang="ru-RU" sz="2800" b="1" i="1" dirty="0" smtClean="0">
                <a:solidFill>
                  <a:schemeClr val="bg1"/>
                </a:solidFill>
              </a:rPr>
              <a:t>Советская историческая энциклопедия</a:t>
            </a:r>
            <a:endParaRPr lang="ru-RU" sz="2800" b="1" i="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Содержимое 3" descr="амон.jfif"/>
          <p:cNvPicPr>
            <a:picLocks noGrp="1" noChangeAspect="1"/>
          </p:cNvPicPr>
          <p:nvPr>
            <p:ph idx="1"/>
          </p:nvPr>
        </p:nvPicPr>
        <p:blipFill>
          <a:blip r:embed="rId4" cstate="print"/>
          <a:stretch>
            <a:fillRect/>
          </a:stretch>
        </p:blipFill>
        <p:spPr>
          <a:xfrm>
            <a:off x="0" y="0"/>
            <a:ext cx="3159794" cy="3159795"/>
          </a:xfrm>
        </p:spPr>
      </p:pic>
      <p:pic>
        <p:nvPicPr>
          <p:cNvPr id="5" name="Рисунок 4" descr="ра.png"/>
          <p:cNvPicPr>
            <a:picLocks noChangeAspect="1"/>
          </p:cNvPicPr>
          <p:nvPr/>
        </p:nvPicPr>
        <p:blipFill>
          <a:blip r:embed="rId5" cstate="print"/>
          <a:stretch>
            <a:fillRect/>
          </a:stretch>
        </p:blipFill>
        <p:spPr>
          <a:xfrm>
            <a:off x="6804248" y="116632"/>
            <a:ext cx="2057595" cy="4220889"/>
          </a:xfrm>
          <a:prstGeom prst="rect">
            <a:avLst/>
          </a:prstGeom>
        </p:spPr>
      </p:pic>
      <p:sp>
        <p:nvSpPr>
          <p:cNvPr id="6" name="Прямоугольник 5"/>
          <p:cNvSpPr/>
          <p:nvPr/>
        </p:nvSpPr>
        <p:spPr>
          <a:xfrm>
            <a:off x="3995936" y="1340768"/>
            <a:ext cx="2592288" cy="4801314"/>
          </a:xfrm>
          <a:prstGeom prst="rect">
            <a:avLst/>
          </a:prstGeom>
        </p:spPr>
        <p:txBody>
          <a:bodyPr wrap="square">
            <a:spAutoFit/>
          </a:bodyPr>
          <a:lstStyle/>
          <a:p>
            <a:r>
              <a:rPr lang="ru-RU" dirty="0" smtClean="0">
                <a:solidFill>
                  <a:schemeClr val="accent2">
                    <a:lumMod val="50000"/>
                  </a:schemeClr>
                </a:solidFill>
              </a:rPr>
              <a:t>Ра (др.-греч. </a:t>
            </a:r>
            <a:r>
              <a:rPr lang="ru-RU" dirty="0" err="1" smtClean="0">
                <a:solidFill>
                  <a:schemeClr val="accent2">
                    <a:lumMod val="50000"/>
                  </a:schemeClr>
                </a:solidFill>
              </a:rPr>
              <a:t>Ρα; </a:t>
            </a:r>
            <a:r>
              <a:rPr lang="ru-RU" dirty="0" smtClean="0">
                <a:solidFill>
                  <a:schemeClr val="accent2">
                    <a:lumMod val="50000"/>
                  </a:schemeClr>
                </a:solidFill>
              </a:rPr>
              <a:t>лат. Ra) — древнеегипетский бог солнца, верховное божество в религии древних египтян. Его имя означает «Солнце» (коптское PH). Центром культа был </a:t>
            </a:r>
            <a:r>
              <a:rPr lang="ru-RU" dirty="0" err="1" smtClean="0">
                <a:solidFill>
                  <a:schemeClr val="accent2">
                    <a:lumMod val="50000"/>
                  </a:schemeClr>
                </a:solidFill>
              </a:rPr>
              <a:t>Гелиополь</a:t>
            </a:r>
            <a:r>
              <a:rPr lang="ru-RU" dirty="0" smtClean="0">
                <a:solidFill>
                  <a:schemeClr val="accent2">
                    <a:lumMod val="50000"/>
                  </a:schemeClr>
                </a:solidFill>
              </a:rPr>
              <a:t>, где Ра был отождествлён с более древним местным солнечным божеством, </a:t>
            </a:r>
            <a:r>
              <a:rPr lang="ru-RU" dirty="0" err="1" smtClean="0">
                <a:solidFill>
                  <a:schemeClr val="accent2">
                    <a:lumMod val="50000"/>
                  </a:schemeClr>
                </a:solidFill>
              </a:rPr>
              <a:t>Атумом</a:t>
            </a:r>
            <a:r>
              <a:rPr lang="ru-RU" dirty="0" smtClean="0">
                <a:solidFill>
                  <a:schemeClr val="accent2">
                    <a:lumMod val="50000"/>
                  </a:schemeClr>
                </a:solidFill>
              </a:rPr>
              <a:t>, и где ему были посвящены, как его воплощения, птица Феникс, бык </a:t>
            </a:r>
            <a:r>
              <a:rPr lang="ru-RU" dirty="0" err="1" smtClean="0">
                <a:solidFill>
                  <a:schemeClr val="accent2">
                    <a:lumMod val="50000"/>
                  </a:schemeClr>
                </a:solidFill>
              </a:rPr>
              <a:t>Мневис</a:t>
            </a:r>
            <a:r>
              <a:rPr lang="ru-RU" dirty="0" smtClean="0">
                <a:solidFill>
                  <a:schemeClr val="accent2">
                    <a:lumMod val="50000"/>
                  </a:schemeClr>
                </a:solidFill>
              </a:rPr>
              <a:t> и обелиск Бен-Бен. </a:t>
            </a:r>
            <a:endParaRPr lang="ru-RU" dirty="0">
              <a:solidFill>
                <a:schemeClr val="accent2">
                  <a:lumMod val="50000"/>
                </a:schemeClr>
              </a:solidFill>
            </a:endParaRPr>
          </a:p>
        </p:txBody>
      </p:sp>
      <p:sp>
        <p:nvSpPr>
          <p:cNvPr id="7" name="Прямоугольник 6"/>
          <p:cNvSpPr/>
          <p:nvPr/>
        </p:nvSpPr>
        <p:spPr>
          <a:xfrm>
            <a:off x="0" y="3861048"/>
            <a:ext cx="4176464" cy="1200329"/>
          </a:xfrm>
          <a:prstGeom prst="rect">
            <a:avLst/>
          </a:prstGeom>
        </p:spPr>
        <p:txBody>
          <a:bodyPr wrap="square">
            <a:spAutoFit/>
          </a:bodyPr>
          <a:lstStyle/>
          <a:p>
            <a:r>
              <a:rPr lang="ru-RU" dirty="0" smtClean="0">
                <a:solidFill>
                  <a:schemeClr val="accent2">
                    <a:lumMod val="50000"/>
                  </a:schemeClr>
                </a:solidFill>
              </a:rPr>
              <a:t/>
            </a:r>
            <a:br>
              <a:rPr lang="ru-RU" dirty="0" smtClean="0">
                <a:solidFill>
                  <a:schemeClr val="accent2">
                    <a:lumMod val="50000"/>
                  </a:schemeClr>
                </a:solidFill>
              </a:rPr>
            </a:br>
            <a:r>
              <a:rPr lang="ru-RU" dirty="0" smtClean="0"/>
              <a:t>Искаженное имя Амон-Ра русский писатель Виктор Пелевин использовал для заглавия своей книги «</a:t>
            </a:r>
            <a:r>
              <a:rPr lang="ru-RU" dirty="0" err="1" smtClean="0"/>
              <a:t>Омон</a:t>
            </a:r>
            <a:r>
              <a:rPr lang="ru-RU" dirty="0" smtClean="0"/>
              <a:t> Ра». </a:t>
            </a:r>
            <a:endParaRPr lang="ru-RU" dirty="0"/>
          </a:p>
        </p:txBody>
      </p:sp>
      <p:pic>
        <p:nvPicPr>
          <p:cNvPr id="8" name="Рисунок 7" descr="назад.png">
            <a:hlinkClick r:id="rId6" action="ppaction://hlinksldjump"/>
          </p:cNvPr>
          <p:cNvPicPr>
            <a:picLocks noChangeAspect="1"/>
          </p:cNvPicPr>
          <p:nvPr/>
        </p:nvPicPr>
        <p:blipFill>
          <a:blip r:embed="rId7"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9" name="Прямоугольник 8"/>
          <p:cNvSpPr/>
          <p:nvPr/>
        </p:nvSpPr>
        <p:spPr>
          <a:xfrm>
            <a:off x="2915816" y="6093296"/>
            <a:ext cx="4329711" cy="523220"/>
          </a:xfrm>
          <a:prstGeom prst="rect">
            <a:avLst/>
          </a:prstGeom>
        </p:spPr>
        <p:txBody>
          <a:bodyPr wrap="none">
            <a:spAutoFit/>
          </a:bodyPr>
          <a:lstStyle/>
          <a:p>
            <a:r>
              <a:rPr lang="ru-RU" sz="2800" b="1" i="1" dirty="0" smtClean="0">
                <a:solidFill>
                  <a:schemeClr val="bg1"/>
                </a:solidFill>
              </a:rPr>
              <a:t>Энциклопедия мифологии</a:t>
            </a:r>
            <a:endParaRPr lang="ru-RU" sz="28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Сехмет</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Содержимое 3" descr="Сехмет,.jpg"/>
          <p:cNvPicPr>
            <a:picLocks noGrp="1" noChangeAspect="1"/>
          </p:cNvPicPr>
          <p:nvPr>
            <p:ph idx="1"/>
          </p:nvPr>
        </p:nvPicPr>
        <p:blipFill>
          <a:blip r:embed="rId4" cstate="print"/>
          <a:stretch>
            <a:fillRect/>
          </a:stretch>
        </p:blipFill>
        <p:spPr>
          <a:xfrm>
            <a:off x="7558110" y="188640"/>
            <a:ext cx="1585890" cy="2664295"/>
          </a:xfrm>
        </p:spPr>
      </p:pic>
      <p:pic>
        <p:nvPicPr>
          <p:cNvPr id="5" name="Рисунок 4" descr="Сехмет,.jpg"/>
          <p:cNvPicPr>
            <a:picLocks noChangeAspect="1"/>
          </p:cNvPicPr>
          <p:nvPr/>
        </p:nvPicPr>
        <p:blipFill>
          <a:blip r:embed="rId5" cstate="print"/>
          <a:stretch>
            <a:fillRect/>
          </a:stretch>
        </p:blipFill>
        <p:spPr>
          <a:xfrm>
            <a:off x="251520" y="332656"/>
            <a:ext cx="1858064" cy="2880320"/>
          </a:xfrm>
          <a:prstGeom prst="rect">
            <a:avLst/>
          </a:prstGeom>
        </p:spPr>
      </p:pic>
      <p:sp>
        <p:nvSpPr>
          <p:cNvPr id="6" name="Прямоугольник 5"/>
          <p:cNvSpPr/>
          <p:nvPr/>
        </p:nvSpPr>
        <p:spPr>
          <a:xfrm>
            <a:off x="2339752" y="1268760"/>
            <a:ext cx="4572000" cy="4524315"/>
          </a:xfrm>
          <a:prstGeom prst="rect">
            <a:avLst/>
          </a:prstGeom>
        </p:spPr>
        <p:txBody>
          <a:bodyPr>
            <a:spAutoFit/>
          </a:bodyPr>
          <a:lstStyle/>
          <a:p>
            <a:r>
              <a:rPr lang="ru-RU" dirty="0" err="1" smtClean="0"/>
              <a:t>Сехмет</a:t>
            </a:r>
            <a:r>
              <a:rPr lang="ru-RU" dirty="0" smtClean="0"/>
              <a:t>, </a:t>
            </a:r>
            <a:r>
              <a:rPr lang="ru-RU" dirty="0" err="1" smtClean="0"/>
              <a:t>Сахмет</a:t>
            </a:r>
            <a:r>
              <a:rPr lang="ru-RU" dirty="0" smtClean="0"/>
              <a:t>, </a:t>
            </a:r>
            <a:r>
              <a:rPr lang="ru-RU" dirty="0" err="1" smtClean="0"/>
              <a:t>Сохмет</a:t>
            </a:r>
            <a:r>
              <a:rPr lang="ru-RU" dirty="0" smtClean="0"/>
              <a:t> («могучая») —богиня войны и палящего солнца, грозное око бога Солнца Ра, целительница, обладавшая магической силой напускать болезни и излечивать их, покровительствовала врачам, считавшимся её жрецами. Охраняла фараона. Обладала характером, не поддающимся контролю. Вместе с богиней-коброй </a:t>
            </a:r>
            <a:r>
              <a:rPr lang="ru-RU" dirty="0" err="1" smtClean="0"/>
              <a:t>Уто</a:t>
            </a:r>
            <a:r>
              <a:rPr lang="ru-RU" dirty="0" smtClean="0"/>
              <a:t> и богиней царской власти </a:t>
            </a:r>
            <a:r>
              <a:rPr lang="ru-RU" dirty="0" err="1" smtClean="0"/>
              <a:t>Нехбет</a:t>
            </a:r>
            <a:r>
              <a:rPr lang="ru-RU" dirty="0" smtClean="0"/>
              <a:t> </a:t>
            </a:r>
            <a:r>
              <a:rPr lang="ru-RU" dirty="0" err="1" smtClean="0"/>
              <a:t>Сехмет</a:t>
            </a:r>
            <a:r>
              <a:rPr lang="ru-RU" dirty="0" smtClean="0"/>
              <a:t> охраняла фараона, а во время битвы повергала врагов к его ногам. Ее вид наводил ужас на противника, а огненное дыхание уничтожало все, Обладая магической силой, </a:t>
            </a:r>
            <a:r>
              <a:rPr lang="ru-RU" dirty="0" err="1" smtClean="0"/>
              <a:t>Сехмет</a:t>
            </a:r>
            <a:r>
              <a:rPr lang="ru-RU" dirty="0" smtClean="0"/>
              <a:t> могла убить человека или напустить на него болезнь; </a:t>
            </a:r>
            <a:endParaRPr lang="ru-RU" dirty="0"/>
          </a:p>
        </p:txBody>
      </p:sp>
      <p:pic>
        <p:nvPicPr>
          <p:cNvPr id="7" name="Рисунок 6" descr="назад.png">
            <a:hlinkClick r:id="rId6" action="ppaction://hlinksldjump"/>
          </p:cNvPr>
          <p:cNvPicPr>
            <a:picLocks noChangeAspect="1"/>
          </p:cNvPicPr>
          <p:nvPr/>
        </p:nvPicPr>
        <p:blipFill>
          <a:blip r:embed="rId7"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8" name="Прямоугольник 7"/>
          <p:cNvSpPr/>
          <p:nvPr/>
        </p:nvSpPr>
        <p:spPr>
          <a:xfrm>
            <a:off x="971600" y="5805264"/>
            <a:ext cx="7419852" cy="584775"/>
          </a:xfrm>
          <a:prstGeom prst="rect">
            <a:avLst/>
          </a:prstGeom>
        </p:spPr>
        <p:txBody>
          <a:bodyPr wrap="none">
            <a:spAutoFit/>
          </a:bodyPr>
          <a:lstStyle/>
          <a:p>
            <a:r>
              <a:rPr lang="ru-RU" sz="3200" b="1" i="1" dirty="0" smtClean="0">
                <a:solidFill>
                  <a:schemeClr val="bg1"/>
                </a:solidFill>
              </a:rPr>
              <a:t>Советская историческая энциклопедия</a:t>
            </a:r>
            <a:endParaRPr lang="ru-RU" sz="3200" b="1" i="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0"/>
            <a:ext cx="8229600" cy="1143000"/>
          </a:xfrm>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Тот</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Содержимое 3" descr="Тот.jpg"/>
          <p:cNvPicPr>
            <a:picLocks noGrp="1" noChangeAspect="1"/>
          </p:cNvPicPr>
          <p:nvPr>
            <p:ph idx="1"/>
          </p:nvPr>
        </p:nvPicPr>
        <p:blipFill>
          <a:blip r:embed="rId4" cstate="print"/>
          <a:stretch>
            <a:fillRect/>
          </a:stretch>
        </p:blipFill>
        <p:spPr>
          <a:xfrm>
            <a:off x="6538013" y="332656"/>
            <a:ext cx="2167870" cy="1512168"/>
          </a:xfrm>
        </p:spPr>
      </p:pic>
      <p:pic>
        <p:nvPicPr>
          <p:cNvPr id="5" name="Рисунок 4" descr="Тот.png"/>
          <p:cNvPicPr>
            <a:picLocks noChangeAspect="1"/>
          </p:cNvPicPr>
          <p:nvPr/>
        </p:nvPicPr>
        <p:blipFill>
          <a:blip r:embed="rId5" cstate="print"/>
          <a:stretch>
            <a:fillRect/>
          </a:stretch>
        </p:blipFill>
        <p:spPr>
          <a:xfrm>
            <a:off x="-108520" y="0"/>
            <a:ext cx="2090539" cy="4036451"/>
          </a:xfrm>
          <a:prstGeom prst="rect">
            <a:avLst/>
          </a:prstGeom>
        </p:spPr>
      </p:pic>
      <p:sp>
        <p:nvSpPr>
          <p:cNvPr id="6" name="Прямоугольник 5"/>
          <p:cNvSpPr/>
          <p:nvPr/>
        </p:nvSpPr>
        <p:spPr>
          <a:xfrm>
            <a:off x="2051720" y="980728"/>
            <a:ext cx="4464496" cy="5355312"/>
          </a:xfrm>
          <a:prstGeom prst="rect">
            <a:avLst/>
          </a:prstGeom>
        </p:spPr>
        <p:txBody>
          <a:bodyPr wrap="square">
            <a:spAutoFit/>
          </a:bodyPr>
          <a:lstStyle/>
          <a:p>
            <a:r>
              <a:rPr lang="ru-RU" dirty="0" smtClean="0"/>
              <a:t>Тот (иначе </a:t>
            </a:r>
            <a:r>
              <a:rPr lang="ru-RU" dirty="0" err="1" smtClean="0"/>
              <a:t>Теут</a:t>
            </a:r>
            <a:r>
              <a:rPr lang="ru-RU" dirty="0" smtClean="0"/>
              <a:t>, Тут, </a:t>
            </a:r>
            <a:r>
              <a:rPr lang="ru-RU" dirty="0" err="1" smtClean="0"/>
              <a:t>Туут</a:t>
            </a:r>
            <a:r>
              <a:rPr lang="ru-RU" dirty="0" smtClean="0"/>
              <a:t>, </a:t>
            </a:r>
            <a:r>
              <a:rPr lang="ru-RU" dirty="0" err="1" smtClean="0"/>
              <a:t>Тоут</a:t>
            </a:r>
            <a:r>
              <a:rPr lang="ru-RU" dirty="0" smtClean="0"/>
              <a:t>, </a:t>
            </a:r>
            <a:r>
              <a:rPr lang="ru-RU" dirty="0" err="1" smtClean="0"/>
              <a:t>Техути</a:t>
            </a:r>
            <a:r>
              <a:rPr lang="ru-RU" dirty="0" smtClean="0"/>
              <a:t>, </a:t>
            </a:r>
            <a:r>
              <a:rPr lang="ru-RU" dirty="0" err="1" smtClean="0"/>
              <a:t>Джехути</a:t>
            </a:r>
            <a:r>
              <a:rPr lang="ru-RU" dirty="0" smtClean="0"/>
              <a:t> др.-греч. </a:t>
            </a:r>
            <a:r>
              <a:rPr lang="ru-RU" dirty="0" err="1" smtClean="0"/>
              <a:t>Θώθ, Θόουτ </a:t>
            </a:r>
            <a:r>
              <a:rPr lang="ru-RU" dirty="0" smtClean="0"/>
              <a:t>от</a:t>
            </a:r>
          </a:p>
          <a:p>
            <a:r>
              <a:rPr lang="ru-RU" dirty="0" err="1" smtClean="0"/>
              <a:t>егип</a:t>
            </a:r>
            <a:r>
              <a:rPr lang="ru-RU" dirty="0" smtClean="0"/>
              <a:t>. </a:t>
            </a:r>
            <a:r>
              <a:rPr lang="ru-RU" dirty="0" err="1" smtClean="0"/>
              <a:t>ḏḥwty, </a:t>
            </a:r>
            <a:r>
              <a:rPr lang="ru-RU" dirty="0" smtClean="0"/>
              <a:t>возможно произносится </a:t>
            </a:r>
            <a:r>
              <a:rPr lang="ru-RU" dirty="0" err="1" smtClean="0"/>
              <a:t>ḏiḥautī</a:t>
            </a:r>
            <a:r>
              <a:rPr lang="ru-RU" dirty="0" smtClean="0"/>
              <a:t>) — древнеегипетский бог мудрости, знаний, Луны, покровитель библиотек, ученых, чиновников, государственного и мирового порядка. Является одним из самых ранних египетских богов. </a:t>
            </a:r>
            <a:br>
              <a:rPr lang="ru-RU" dirty="0" smtClean="0"/>
            </a:br>
            <a:r>
              <a:rPr lang="ru-RU" dirty="0" smtClean="0"/>
              <a:t>Он изображался, как правило, в виде человека с головой ибиса, в руках он держал посох и </a:t>
            </a:r>
            <a:r>
              <a:rPr lang="ru-RU" dirty="0" err="1" smtClean="0"/>
              <a:t>анх</a:t>
            </a:r>
            <a:r>
              <a:rPr lang="ru-RU" dirty="0" smtClean="0"/>
              <a:t>. Однако кроме этого варианта было множество других вариантов его изображения. Священными животными </a:t>
            </a:r>
            <a:r>
              <a:rPr lang="ru-RU" dirty="0" err="1" smtClean="0"/>
              <a:t>Тота</a:t>
            </a:r>
            <a:r>
              <a:rPr lang="ru-RU" dirty="0" smtClean="0"/>
              <a:t> были павиан и ибис. </a:t>
            </a:r>
            <a:br>
              <a:rPr lang="ru-RU" dirty="0" smtClean="0"/>
            </a:br>
            <a:r>
              <a:rPr lang="ru-RU" dirty="0" smtClean="0"/>
              <a:t>Основным центром почитания </a:t>
            </a:r>
            <a:r>
              <a:rPr lang="ru-RU" dirty="0" err="1" smtClean="0"/>
              <a:t>Тота</a:t>
            </a:r>
            <a:r>
              <a:rPr lang="ru-RU" dirty="0" smtClean="0"/>
              <a:t> был </a:t>
            </a:r>
            <a:r>
              <a:rPr lang="ru-RU" dirty="0" err="1" smtClean="0"/>
              <a:t>Шмун</a:t>
            </a:r>
            <a:r>
              <a:rPr lang="ru-RU" dirty="0" smtClean="0"/>
              <a:t>, или </a:t>
            </a:r>
            <a:r>
              <a:rPr lang="ru-RU" dirty="0" err="1" smtClean="0"/>
              <a:t>Эшмунен</a:t>
            </a:r>
            <a:r>
              <a:rPr lang="ru-RU" dirty="0" smtClean="0"/>
              <a:t> (</a:t>
            </a:r>
            <a:r>
              <a:rPr lang="ru-RU" dirty="0" err="1" smtClean="0"/>
              <a:t>Гермополь</a:t>
            </a:r>
            <a:r>
              <a:rPr lang="ru-RU" dirty="0" smtClean="0"/>
              <a:t> Великий). </a:t>
            </a:r>
            <a:br>
              <a:rPr lang="ru-RU" dirty="0" smtClean="0"/>
            </a:br>
            <a:r>
              <a:rPr lang="ru-RU" dirty="0" smtClean="0"/>
              <a:t>Считается, что </a:t>
            </a:r>
            <a:r>
              <a:rPr lang="ru-RU" dirty="0" err="1" smtClean="0"/>
              <a:t>Маат</a:t>
            </a:r>
            <a:r>
              <a:rPr lang="ru-RU" dirty="0" smtClean="0"/>
              <a:t> была женским дополнением </a:t>
            </a:r>
            <a:r>
              <a:rPr lang="ru-RU" dirty="0" err="1" smtClean="0"/>
              <a:t>Тота</a:t>
            </a:r>
            <a:r>
              <a:rPr lang="ru-RU" dirty="0" smtClean="0"/>
              <a:t>. </a:t>
            </a:r>
            <a:br>
              <a:rPr lang="ru-RU" dirty="0" smtClean="0"/>
            </a:br>
            <a:endParaRPr lang="ru-RU" dirty="0"/>
          </a:p>
        </p:txBody>
      </p:sp>
      <p:pic>
        <p:nvPicPr>
          <p:cNvPr id="7" name="Рисунок 6" descr="назад.png">
            <a:hlinkClick r:id="rId6" action="ppaction://hlinksldjump"/>
          </p:cNvPr>
          <p:cNvPicPr>
            <a:picLocks noChangeAspect="1"/>
          </p:cNvPicPr>
          <p:nvPr/>
        </p:nvPicPr>
        <p:blipFill>
          <a:blip r:embed="rId7"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8" name="Прямоугольник 7"/>
          <p:cNvSpPr/>
          <p:nvPr/>
        </p:nvSpPr>
        <p:spPr>
          <a:xfrm>
            <a:off x="1907704" y="6165304"/>
            <a:ext cx="4329711" cy="523220"/>
          </a:xfrm>
          <a:prstGeom prst="rect">
            <a:avLst/>
          </a:prstGeom>
        </p:spPr>
        <p:txBody>
          <a:bodyPr wrap="none">
            <a:spAutoFit/>
          </a:bodyPr>
          <a:lstStyle/>
          <a:p>
            <a:r>
              <a:rPr lang="ru-RU" sz="2800" b="1" i="1" dirty="0" smtClean="0">
                <a:solidFill>
                  <a:schemeClr val="bg1"/>
                </a:solidFill>
              </a:rPr>
              <a:t>Энциклопедия мифологии</a:t>
            </a:r>
            <a:endParaRPr lang="ru-RU" sz="2800" b="1" i="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Хор</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Содержимое 4" descr="хор.png"/>
          <p:cNvPicPr>
            <a:picLocks noGrp="1" noChangeAspect="1"/>
          </p:cNvPicPr>
          <p:nvPr>
            <p:ph idx="1"/>
          </p:nvPr>
        </p:nvPicPr>
        <p:blipFill>
          <a:blip r:embed="rId4" cstate="print"/>
          <a:stretch>
            <a:fillRect/>
          </a:stretch>
        </p:blipFill>
        <p:spPr>
          <a:xfrm>
            <a:off x="6300192" y="1700808"/>
            <a:ext cx="1905000" cy="4352925"/>
          </a:xfrm>
        </p:spPr>
      </p:pic>
      <p:sp>
        <p:nvSpPr>
          <p:cNvPr id="4" name="Прямоугольник 3"/>
          <p:cNvSpPr/>
          <p:nvPr/>
        </p:nvSpPr>
        <p:spPr>
          <a:xfrm>
            <a:off x="755576" y="1340768"/>
            <a:ext cx="4968552" cy="4093428"/>
          </a:xfrm>
          <a:prstGeom prst="rect">
            <a:avLst/>
          </a:prstGeom>
        </p:spPr>
        <p:txBody>
          <a:bodyPr wrap="square">
            <a:spAutoFit/>
          </a:bodyPr>
          <a:lstStyle/>
          <a:p>
            <a:r>
              <a:rPr lang="ru-RU" sz="2000" dirty="0" smtClean="0"/>
              <a:t>Хор, Гор (</a:t>
            </a:r>
            <a:r>
              <a:rPr lang="ru-RU" sz="2000" dirty="0" err="1" smtClean="0"/>
              <a:t>ḥr </a:t>
            </a:r>
            <a:r>
              <a:rPr lang="ru-RU" sz="2000" dirty="0" smtClean="0"/>
              <a:t>— «высота», «небо») — бог неба и солнца в облике сокола, человека с головой сокола или крылатого солнца, сын богини плодородия Исиды и Осириса — бога производительных сил. Его супруга — </a:t>
            </a:r>
            <a:r>
              <a:rPr lang="ru-RU" sz="2000" dirty="0" err="1" smtClean="0"/>
              <a:t>Хатхор</a:t>
            </a:r>
            <a:r>
              <a:rPr lang="ru-RU" sz="2000" dirty="0" smtClean="0"/>
              <a:t>. Его главный противник — Сет. Одна из самых распространённых форм Гора в период Нового царства — </a:t>
            </a:r>
            <a:r>
              <a:rPr lang="ru-RU" sz="2000" dirty="0" err="1" smtClean="0"/>
              <a:t>Хоремахет</a:t>
            </a:r>
            <a:r>
              <a:rPr lang="ru-RU" sz="2000" dirty="0" smtClean="0"/>
              <a:t> (или </a:t>
            </a:r>
            <a:r>
              <a:rPr lang="ru-RU" sz="2000" dirty="0" err="1" smtClean="0"/>
              <a:t>Гармахис</a:t>
            </a:r>
            <a:r>
              <a:rPr lang="ru-RU" sz="2000" dirty="0" smtClean="0"/>
              <a:t> в греческой транскрипции — «Хор на горизонте (небосклоне)») — бог неба, царственности и солнца; живого древнеегипетского фараона представляли воплощением бога Гора. </a:t>
            </a:r>
            <a:endParaRPr lang="ru-RU" sz="2000" dirty="0"/>
          </a:p>
        </p:txBody>
      </p:sp>
      <p:pic>
        <p:nvPicPr>
          <p:cNvPr id="6" name="Рисунок 5" descr="назад.png">
            <a:hlinkClick r:id="rId5" action="ppaction://hlinksldjump"/>
          </p:cNvPr>
          <p:cNvPicPr>
            <a:picLocks noChangeAspect="1"/>
          </p:cNvPicPr>
          <p:nvPr/>
        </p:nvPicPr>
        <p:blipFill>
          <a:blip r:embed="rId6" cstate="print">
            <a:duotone>
              <a:prstClr val="black"/>
              <a:schemeClr val="accent3">
                <a:tint val="45000"/>
                <a:satMod val="400000"/>
              </a:schemeClr>
            </a:duotone>
          </a:blip>
          <a:stretch>
            <a:fillRect/>
          </a:stretch>
        </p:blipFill>
        <p:spPr>
          <a:xfrm>
            <a:off x="8507338" y="6221338"/>
            <a:ext cx="636662" cy="636662"/>
          </a:xfrm>
          <a:prstGeom prst="rect">
            <a:avLst/>
          </a:prstGeom>
        </p:spPr>
      </p:pic>
      <p:sp>
        <p:nvSpPr>
          <p:cNvPr id="7" name="Прямоугольник 6"/>
          <p:cNvSpPr/>
          <p:nvPr/>
        </p:nvSpPr>
        <p:spPr>
          <a:xfrm>
            <a:off x="899592" y="5805264"/>
            <a:ext cx="4329711" cy="523220"/>
          </a:xfrm>
          <a:prstGeom prst="rect">
            <a:avLst/>
          </a:prstGeom>
        </p:spPr>
        <p:txBody>
          <a:bodyPr wrap="none">
            <a:spAutoFit/>
          </a:bodyPr>
          <a:lstStyle/>
          <a:p>
            <a:r>
              <a:rPr lang="ru-RU" sz="2800" b="1" i="1" dirty="0" smtClean="0">
                <a:solidFill>
                  <a:schemeClr val="bg1"/>
                </a:solidFill>
              </a:rPr>
              <a:t>Энциклопедия мифологии</a:t>
            </a:r>
            <a:endParaRPr lang="ru-RU" sz="2800" b="1" i="1"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Гость1\Pictures\Рисунок1.jpg"/>
          <p:cNvPicPr>
            <a:picLocks noChangeAspect="1" noChangeArrowheads="1"/>
          </p:cNvPicPr>
          <p:nvPr/>
        </p:nvPicPr>
        <p:blipFill>
          <a:blip r:embed="rId3" cstate="print"/>
          <a:srcRect b="6279"/>
          <a:stretch>
            <a:fillRect/>
          </a:stretch>
        </p:blipFill>
        <p:spPr bwMode="auto">
          <a:xfrm>
            <a:off x="-5797152" y="0"/>
            <a:ext cx="14941152" cy="6858000"/>
          </a:xfrm>
          <a:prstGeom prst="rect">
            <a:avLst/>
          </a:prstGeom>
          <a:noFill/>
        </p:spPr>
      </p:pic>
      <p:sp>
        <p:nvSpPr>
          <p:cNvPr id="2" name="Прямоугольник 1"/>
          <p:cNvSpPr/>
          <p:nvPr/>
        </p:nvSpPr>
        <p:spPr>
          <a:xfrm>
            <a:off x="179512" y="404664"/>
            <a:ext cx="6264696" cy="461665"/>
          </a:xfrm>
          <a:prstGeom prst="rect">
            <a:avLst/>
          </a:prstGeom>
        </p:spPr>
        <p:txBody>
          <a:bodyPr wrap="square">
            <a:spAutoFit/>
          </a:bodyPr>
          <a:lstStyle/>
          <a:p>
            <a:r>
              <a:rPr lang="ru-RU" sz="2400" i="1" dirty="0" smtClean="0">
                <a:solidFill>
                  <a:schemeClr val="bg1"/>
                </a:solidFill>
              </a:rPr>
              <a:t>«</a:t>
            </a:r>
            <a:r>
              <a:rPr lang="ru-RU" sz="2400" i="1" dirty="0" smtClean="0">
                <a:solidFill>
                  <a:schemeClr val="bg1"/>
                </a:solidFill>
              </a:rPr>
              <a:t>Краткий</a:t>
            </a:r>
            <a:r>
              <a:rPr lang="ru-RU" sz="2400" i="1" dirty="0" smtClean="0">
                <a:solidFill>
                  <a:schemeClr val="bg1"/>
                </a:solidFill>
              </a:rPr>
              <a:t> словарь мифологии и древностей»</a:t>
            </a:r>
            <a:endParaRPr lang="ru-RU" sz="2400" dirty="0">
              <a:solidFill>
                <a:schemeClr val="bg1"/>
              </a:solidFill>
            </a:endParaRPr>
          </a:p>
        </p:txBody>
      </p:sp>
      <p:sp>
        <p:nvSpPr>
          <p:cNvPr id="3" name="Прямоугольник 2"/>
          <p:cNvSpPr/>
          <p:nvPr/>
        </p:nvSpPr>
        <p:spPr>
          <a:xfrm>
            <a:off x="179512" y="764704"/>
            <a:ext cx="3952621" cy="461665"/>
          </a:xfrm>
          <a:prstGeom prst="rect">
            <a:avLst/>
          </a:prstGeom>
        </p:spPr>
        <p:txBody>
          <a:bodyPr wrap="none">
            <a:spAutoFit/>
          </a:bodyPr>
          <a:lstStyle/>
          <a:p>
            <a:r>
              <a:rPr lang="ru-RU" sz="2400" i="1" dirty="0" smtClean="0">
                <a:solidFill>
                  <a:schemeClr val="bg1"/>
                </a:solidFill>
              </a:rPr>
              <a:t>«Энциклопедия мифологии»</a:t>
            </a:r>
            <a:endParaRPr lang="ru-RU" sz="2400" i="1" dirty="0">
              <a:solidFill>
                <a:schemeClr val="bg1"/>
              </a:solidFill>
            </a:endParaRPr>
          </a:p>
        </p:txBody>
      </p:sp>
      <p:sp>
        <p:nvSpPr>
          <p:cNvPr id="4" name="Прямоугольник 3"/>
          <p:cNvSpPr/>
          <p:nvPr/>
        </p:nvSpPr>
        <p:spPr>
          <a:xfrm>
            <a:off x="323528" y="4437112"/>
            <a:ext cx="7992888" cy="830997"/>
          </a:xfrm>
          <a:prstGeom prst="rect">
            <a:avLst/>
          </a:prstGeom>
        </p:spPr>
        <p:txBody>
          <a:bodyPr wrap="square">
            <a:spAutoFit/>
          </a:bodyPr>
          <a:lstStyle/>
          <a:p>
            <a:r>
              <a:rPr lang="ru-RU" sz="2400" i="1" dirty="0" smtClean="0">
                <a:solidFill>
                  <a:schemeClr val="bg1"/>
                </a:solidFill>
              </a:rPr>
              <a:t>Словари и энциклопедии «Академик»</a:t>
            </a:r>
          </a:p>
          <a:p>
            <a:r>
              <a:rPr lang="en-US" sz="2400" i="1" dirty="0" smtClean="0">
                <a:solidFill>
                  <a:schemeClr val="bg1"/>
                </a:solidFill>
              </a:rPr>
              <a:t>http://dic.academic.ru/</a:t>
            </a:r>
            <a:endParaRPr lang="ru-RU" sz="2400" i="1" dirty="0">
              <a:solidFill>
                <a:schemeClr val="bg1"/>
              </a:solidFill>
            </a:endParaRPr>
          </a:p>
        </p:txBody>
      </p:sp>
      <p:sp>
        <p:nvSpPr>
          <p:cNvPr id="5" name="Прямоугольник 4"/>
          <p:cNvSpPr/>
          <p:nvPr/>
        </p:nvSpPr>
        <p:spPr>
          <a:xfrm>
            <a:off x="323528" y="5589240"/>
            <a:ext cx="7632848" cy="1200329"/>
          </a:xfrm>
          <a:prstGeom prst="rect">
            <a:avLst/>
          </a:prstGeom>
        </p:spPr>
        <p:txBody>
          <a:bodyPr wrap="square">
            <a:spAutoFit/>
          </a:bodyPr>
          <a:lstStyle/>
          <a:p>
            <a:r>
              <a:rPr lang="ru-RU" sz="2400" i="1" dirty="0" smtClean="0">
                <a:solidFill>
                  <a:schemeClr val="bg1"/>
                </a:solidFill>
              </a:rPr>
              <a:t>Стихотворения:</a:t>
            </a:r>
          </a:p>
          <a:p>
            <a:r>
              <a:rPr lang="ru-RU" sz="2400" i="1" dirty="0" smtClean="0">
                <a:solidFill>
                  <a:schemeClr val="bg1"/>
                </a:solidFill>
              </a:rPr>
              <a:t>«Русская Виртуальная Библиотека»</a:t>
            </a:r>
          </a:p>
          <a:p>
            <a:r>
              <a:rPr lang="en-US" sz="2400" i="1" dirty="0" smtClean="0">
                <a:solidFill>
                  <a:schemeClr val="bg1"/>
                </a:solidFill>
              </a:rPr>
              <a:t>http://rvb.ru/</a:t>
            </a:r>
            <a:endParaRPr lang="ru-RU" sz="2400" i="1" dirty="0">
              <a:solidFill>
                <a:schemeClr val="bg1"/>
              </a:solidFill>
            </a:endParaRPr>
          </a:p>
        </p:txBody>
      </p:sp>
      <p:sp>
        <p:nvSpPr>
          <p:cNvPr id="6" name="Прямоугольник 5"/>
          <p:cNvSpPr/>
          <p:nvPr/>
        </p:nvSpPr>
        <p:spPr>
          <a:xfrm>
            <a:off x="179512" y="1196752"/>
            <a:ext cx="6190862" cy="461665"/>
          </a:xfrm>
          <a:prstGeom prst="rect">
            <a:avLst/>
          </a:prstGeom>
        </p:spPr>
        <p:txBody>
          <a:bodyPr wrap="none">
            <a:spAutoFit/>
          </a:bodyPr>
          <a:lstStyle/>
          <a:p>
            <a:r>
              <a:rPr lang="ru-RU" sz="2400" i="1" dirty="0" smtClean="0">
                <a:solidFill>
                  <a:schemeClr val="bg1"/>
                </a:solidFill>
              </a:rPr>
              <a:t>«Словарь иностранных слов русского языка»</a:t>
            </a:r>
            <a:endParaRPr lang="ru-RU" sz="2400" i="1" dirty="0">
              <a:solidFill>
                <a:schemeClr val="bg1"/>
              </a:solidFill>
            </a:endParaRPr>
          </a:p>
        </p:txBody>
      </p:sp>
      <p:sp>
        <p:nvSpPr>
          <p:cNvPr id="8" name="Прямоугольник 7"/>
          <p:cNvSpPr/>
          <p:nvPr/>
        </p:nvSpPr>
        <p:spPr>
          <a:xfrm>
            <a:off x="2339752" y="0"/>
            <a:ext cx="5014193" cy="523220"/>
          </a:xfrm>
          <a:prstGeom prst="rect">
            <a:avLst/>
          </a:prstGeom>
        </p:spPr>
        <p:txBody>
          <a:bodyPr wrap="none">
            <a:spAutoFit/>
          </a:bodyPr>
          <a:lstStyle/>
          <a:p>
            <a:r>
              <a:rPr lang="ru-RU" sz="2800" b="1" i="1" u="sng" dirty="0" smtClean="0">
                <a:solidFill>
                  <a:srgbClr val="FF0000"/>
                </a:solidFill>
              </a:rPr>
              <a:t>Использованная литература</a:t>
            </a:r>
            <a:r>
              <a:rPr lang="ru-RU" sz="2800" b="1" i="1" dirty="0" smtClean="0">
                <a:solidFill>
                  <a:srgbClr val="FF0000"/>
                </a:solidFill>
              </a:rPr>
              <a:t>:</a:t>
            </a:r>
            <a:endParaRPr lang="ru-RU" sz="2800" b="1" i="1" dirty="0">
              <a:solidFill>
                <a:srgbClr val="FF0000"/>
              </a:solidFill>
            </a:endParaRPr>
          </a:p>
        </p:txBody>
      </p:sp>
      <p:sp>
        <p:nvSpPr>
          <p:cNvPr id="9" name="Прямоугольник 8"/>
          <p:cNvSpPr/>
          <p:nvPr/>
        </p:nvSpPr>
        <p:spPr>
          <a:xfrm>
            <a:off x="179512" y="3212976"/>
            <a:ext cx="4929106" cy="461665"/>
          </a:xfrm>
          <a:prstGeom prst="rect">
            <a:avLst/>
          </a:prstGeom>
        </p:spPr>
        <p:txBody>
          <a:bodyPr wrap="none">
            <a:spAutoFit/>
          </a:bodyPr>
          <a:lstStyle/>
          <a:p>
            <a:r>
              <a:rPr lang="ru-RU" sz="2400" i="1" dirty="0" smtClean="0">
                <a:solidFill>
                  <a:schemeClr val="bg1"/>
                </a:solidFill>
                <a:ea typeface="Times New Roman" pitchFamily="18" charset="0"/>
                <a:cs typeface="Arial" pitchFamily="34" charset="0"/>
              </a:rPr>
              <a:t>«</a:t>
            </a:r>
            <a:r>
              <a:rPr lang="ru-RU" sz="2400" i="1" dirty="0" smtClean="0">
                <a:solidFill>
                  <a:schemeClr val="bg1"/>
                </a:solidFill>
                <a:ea typeface="Times New Roman" pitchFamily="18" charset="0"/>
                <a:cs typeface="Arial" pitchFamily="34" charset="0"/>
              </a:rPr>
              <a:t>Мифы </a:t>
            </a:r>
            <a:r>
              <a:rPr lang="ru-RU" sz="2400" i="1" dirty="0" smtClean="0">
                <a:solidFill>
                  <a:schemeClr val="bg1"/>
                </a:solidFill>
                <a:ea typeface="Times New Roman" pitchFamily="18" charset="0"/>
                <a:cs typeface="Arial" pitchFamily="34" charset="0"/>
              </a:rPr>
              <a:t>и </a:t>
            </a:r>
            <a:r>
              <a:rPr lang="ru-RU" sz="2400" i="1" dirty="0" smtClean="0">
                <a:solidFill>
                  <a:schemeClr val="bg1"/>
                </a:solidFill>
                <a:ea typeface="Times New Roman" pitchFamily="18" charset="0"/>
                <a:cs typeface="Arial" pitchFamily="34" charset="0"/>
              </a:rPr>
              <a:t>легенды </a:t>
            </a:r>
            <a:r>
              <a:rPr lang="ru-RU" sz="2400" i="1" dirty="0" smtClean="0">
                <a:solidFill>
                  <a:schemeClr val="bg1"/>
                </a:solidFill>
                <a:ea typeface="Times New Roman" pitchFamily="18" charset="0"/>
                <a:cs typeface="Arial" pitchFamily="34" charset="0"/>
              </a:rPr>
              <a:t>Древней Греции</a:t>
            </a:r>
            <a:r>
              <a:rPr lang="ru-RU" sz="2400" i="1" dirty="0" smtClean="0">
                <a:solidFill>
                  <a:schemeClr val="bg1"/>
                </a:solidFill>
                <a:latin typeface="Georgia" pitchFamily="18" charset="0"/>
                <a:ea typeface="Times New Roman" pitchFamily="18" charset="0"/>
                <a:cs typeface="Arial" pitchFamily="34" charset="0"/>
              </a:rPr>
              <a:t>»</a:t>
            </a:r>
            <a:endParaRPr lang="ru-RU" sz="2400" i="1" dirty="0">
              <a:solidFill>
                <a:schemeClr val="bg1"/>
              </a:solidFill>
            </a:endParaRPr>
          </a:p>
        </p:txBody>
      </p:sp>
      <p:sp>
        <p:nvSpPr>
          <p:cNvPr id="10" name="Прямоугольник 9"/>
          <p:cNvSpPr/>
          <p:nvPr/>
        </p:nvSpPr>
        <p:spPr>
          <a:xfrm>
            <a:off x="0" y="3645024"/>
            <a:ext cx="8892480" cy="830997"/>
          </a:xfrm>
          <a:prstGeom prst="rect">
            <a:avLst/>
          </a:prstGeom>
        </p:spPr>
        <p:txBody>
          <a:bodyPr wrap="square">
            <a:spAutoFit/>
          </a:bodyPr>
          <a:lstStyle/>
          <a:p>
            <a:r>
              <a:rPr lang="ru-RU" sz="2400" i="1" dirty="0" smtClean="0">
                <a:solidFill>
                  <a:srgbClr val="FFFF00"/>
                </a:solidFill>
              </a:rPr>
              <a:t>   </a:t>
            </a:r>
            <a:r>
              <a:rPr lang="ru-RU" sz="2400" i="1" dirty="0" smtClean="0">
                <a:solidFill>
                  <a:schemeClr val="bg1"/>
                </a:solidFill>
              </a:rPr>
              <a:t>«Словарь </a:t>
            </a:r>
            <a:r>
              <a:rPr lang="ru-RU" sz="2400" i="1" dirty="0" smtClean="0">
                <a:solidFill>
                  <a:schemeClr val="bg1"/>
                </a:solidFill>
              </a:rPr>
              <a:t>иностранных слов, вошедших в состав русского </a:t>
            </a:r>
            <a:r>
              <a:rPr lang="ru-RU" sz="2400" i="1" dirty="0" smtClean="0">
                <a:solidFill>
                  <a:schemeClr val="bg1"/>
                </a:solidFill>
              </a:rPr>
              <a:t>     языка </a:t>
            </a:r>
            <a:r>
              <a:rPr lang="ru-RU" sz="2400" i="1" dirty="0" err="1" smtClean="0">
                <a:solidFill>
                  <a:schemeClr val="bg1"/>
                </a:solidFill>
              </a:rPr>
              <a:t>Чудинова</a:t>
            </a:r>
            <a:r>
              <a:rPr lang="ru-RU" sz="2400" i="1" dirty="0" smtClean="0">
                <a:solidFill>
                  <a:schemeClr val="bg1"/>
                </a:solidFill>
              </a:rPr>
              <a:t> А.Н., 1910</a:t>
            </a:r>
            <a:r>
              <a:rPr lang="ru-RU" sz="2400" i="1" dirty="0" smtClean="0">
                <a:solidFill>
                  <a:schemeClr val="bg1"/>
                </a:solidFill>
              </a:rPr>
              <a:t>.»</a:t>
            </a:r>
            <a:endParaRPr lang="ru-RU" sz="2400" i="1" dirty="0">
              <a:solidFill>
                <a:schemeClr val="bg1"/>
              </a:solidFill>
            </a:endParaRPr>
          </a:p>
        </p:txBody>
      </p:sp>
      <p:sp>
        <p:nvSpPr>
          <p:cNvPr id="11" name="Прямоугольник 10"/>
          <p:cNvSpPr/>
          <p:nvPr/>
        </p:nvSpPr>
        <p:spPr>
          <a:xfrm>
            <a:off x="179512" y="1628800"/>
            <a:ext cx="8964488" cy="830997"/>
          </a:xfrm>
          <a:prstGeom prst="rect">
            <a:avLst/>
          </a:prstGeom>
        </p:spPr>
        <p:txBody>
          <a:bodyPr wrap="square">
            <a:spAutoFit/>
          </a:bodyPr>
          <a:lstStyle/>
          <a:p>
            <a:r>
              <a:rPr lang="ru-RU" sz="2400" i="1" dirty="0" smtClean="0">
                <a:solidFill>
                  <a:schemeClr val="bg1"/>
                </a:solidFill>
              </a:rPr>
              <a:t>«Словарь </a:t>
            </a:r>
            <a:r>
              <a:rPr lang="ru-RU" sz="2400" i="1" dirty="0" smtClean="0">
                <a:solidFill>
                  <a:schemeClr val="bg1"/>
                </a:solidFill>
              </a:rPr>
              <a:t>иностранных слов, вошедших в состав русского языка.- Павленков Ф., 1907</a:t>
            </a:r>
            <a:r>
              <a:rPr lang="ru-RU" sz="2400" i="1" dirty="0" smtClean="0">
                <a:solidFill>
                  <a:schemeClr val="bg1"/>
                </a:solidFill>
              </a:rPr>
              <a:t>.»</a:t>
            </a:r>
            <a:endParaRPr lang="ru-RU" sz="2400" i="1" dirty="0">
              <a:solidFill>
                <a:schemeClr val="bg1"/>
              </a:solidFill>
            </a:endParaRPr>
          </a:p>
        </p:txBody>
      </p:sp>
      <p:sp>
        <p:nvSpPr>
          <p:cNvPr id="12" name="Прямоугольник 11"/>
          <p:cNvSpPr/>
          <p:nvPr/>
        </p:nvSpPr>
        <p:spPr>
          <a:xfrm>
            <a:off x="179512" y="2492896"/>
            <a:ext cx="8964488" cy="830997"/>
          </a:xfrm>
          <a:prstGeom prst="rect">
            <a:avLst/>
          </a:prstGeom>
        </p:spPr>
        <p:txBody>
          <a:bodyPr wrap="square">
            <a:spAutoFit/>
          </a:bodyPr>
          <a:lstStyle/>
          <a:p>
            <a:r>
              <a:rPr lang="ru-RU" sz="2400" i="1" dirty="0" smtClean="0">
                <a:solidFill>
                  <a:schemeClr val="bg1"/>
                </a:solidFill>
              </a:rPr>
              <a:t>«Толковый </a:t>
            </a:r>
            <a:r>
              <a:rPr lang="ru-RU" sz="2400" i="1" dirty="0" smtClean="0">
                <a:solidFill>
                  <a:schemeClr val="bg1"/>
                </a:solidFill>
              </a:rPr>
              <a:t>словарь иностранных слов Л. П. Крысина.- М: Русский язык, 1998</a:t>
            </a:r>
            <a:r>
              <a:rPr lang="ru-RU" sz="2400" i="1" dirty="0" smtClean="0">
                <a:solidFill>
                  <a:schemeClr val="bg1"/>
                </a:solidFill>
              </a:rPr>
              <a:t>.»</a:t>
            </a:r>
            <a:endParaRPr lang="ru-RU" sz="2400" i="1" dirty="0">
              <a:solidFill>
                <a:schemeClr val="bg1"/>
              </a:solidFill>
            </a:endParaRPr>
          </a:p>
        </p:txBody>
      </p:sp>
      <p:sp>
        <p:nvSpPr>
          <p:cNvPr id="13" name="Прямоугольник 12"/>
          <p:cNvSpPr/>
          <p:nvPr/>
        </p:nvSpPr>
        <p:spPr>
          <a:xfrm>
            <a:off x="251520" y="5229200"/>
            <a:ext cx="5755999" cy="461665"/>
          </a:xfrm>
          <a:prstGeom prst="rect">
            <a:avLst/>
          </a:prstGeom>
        </p:spPr>
        <p:txBody>
          <a:bodyPr wrap="none">
            <a:spAutoFit/>
          </a:bodyPr>
          <a:lstStyle/>
          <a:p>
            <a:r>
              <a:rPr lang="ru-RU" sz="2400" i="1" dirty="0" smtClean="0">
                <a:solidFill>
                  <a:schemeClr val="bg1"/>
                </a:solidFill>
              </a:rPr>
              <a:t>«Советская </a:t>
            </a:r>
            <a:r>
              <a:rPr lang="ru-RU" sz="2400" i="1" dirty="0" smtClean="0">
                <a:solidFill>
                  <a:schemeClr val="bg1"/>
                </a:solidFill>
              </a:rPr>
              <a:t>историческая </a:t>
            </a:r>
            <a:r>
              <a:rPr lang="ru-RU" sz="2400" i="1" dirty="0" smtClean="0">
                <a:solidFill>
                  <a:schemeClr val="bg1"/>
                </a:solidFill>
              </a:rPr>
              <a:t>энциклопедия»</a:t>
            </a:r>
            <a:endParaRPr lang="ru-RU" sz="2400" i="1"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143000"/>
          </a:xfrm>
        </p:spPr>
        <p:txBody>
          <a:bodyPr/>
          <a:lstStyle/>
          <a:p>
            <a:r>
              <a:rPr lang="ru-RU" dirty="0" smtClean="0">
                <a:solidFill>
                  <a:schemeClr val="tx2">
                    <a:lumMod val="50000"/>
                  </a:schemeClr>
                </a:solidFill>
                <a:effectLst>
                  <a:glow rad="228600">
                    <a:schemeClr val="accent2">
                      <a:satMod val="175000"/>
                      <a:alpha val="40000"/>
                    </a:schemeClr>
                  </a:glow>
                </a:effectLst>
              </a:rPr>
              <a:t>Спасибо за просмотр!</a:t>
            </a:r>
            <a:endParaRPr lang="ru-RU" dirty="0">
              <a:solidFill>
                <a:schemeClr val="tx2">
                  <a:lumMod val="50000"/>
                </a:schemeClr>
              </a:solidFill>
              <a:effectLst>
                <a:glow rad="228600">
                  <a:schemeClr val="accent2">
                    <a:satMod val="175000"/>
                    <a:alpha val="40000"/>
                  </a:schemeClr>
                </a:glow>
              </a:effectLst>
            </a:endParaRPr>
          </a:p>
        </p:txBody>
      </p:sp>
      <p:pic>
        <p:nvPicPr>
          <p:cNvPr id="3" name="Рисунок 2" descr="назад.png">
            <a:hlinkClick r:id="" action="ppaction://hlinkshowjump?jump=firstslide"/>
          </p:cNvPr>
          <p:cNvPicPr>
            <a:picLocks noChangeAspect="1"/>
          </p:cNvPicPr>
          <p:nvPr/>
        </p:nvPicPr>
        <p:blipFill>
          <a:blip r:embed="rId4" cstate="print">
            <a:duotone>
              <a:prstClr val="black"/>
              <a:schemeClr val="accent3">
                <a:tint val="45000"/>
                <a:satMod val="400000"/>
              </a:schemeClr>
            </a:duotone>
          </a:blip>
          <a:stretch>
            <a:fillRect/>
          </a:stretch>
        </p:blipFill>
        <p:spPr>
          <a:xfrm>
            <a:off x="8507338" y="6221338"/>
            <a:ext cx="636662" cy="6366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Гость1\Pictures\Рисунок1.jpg"/>
          <p:cNvPicPr>
            <a:picLocks noChangeAspect="1" noChangeArrowheads="1"/>
          </p:cNvPicPr>
          <p:nvPr/>
        </p:nvPicPr>
        <p:blipFill>
          <a:blip r:embed="rId3" cstate="print"/>
          <a:srcRect/>
          <a:stretch>
            <a:fillRect/>
          </a:stretch>
        </p:blipFill>
        <p:spPr bwMode="auto">
          <a:xfrm>
            <a:off x="1" y="0"/>
            <a:ext cx="9143999" cy="6858000"/>
          </a:xfrm>
          <a:prstGeom prst="rect">
            <a:avLst/>
          </a:prstGeom>
          <a:noFill/>
        </p:spPr>
      </p:pic>
      <p:sp>
        <p:nvSpPr>
          <p:cNvPr id="4" name="Прямоугольник 3"/>
          <p:cNvSpPr/>
          <p:nvPr/>
        </p:nvSpPr>
        <p:spPr>
          <a:xfrm>
            <a:off x="0" y="116632"/>
            <a:ext cx="5184576" cy="3477875"/>
          </a:xfrm>
          <a:prstGeom prst="rect">
            <a:avLst/>
          </a:prstGeom>
        </p:spPr>
        <p:txBody>
          <a:bodyPr wrap="square">
            <a:spAutoFit/>
          </a:bodyPr>
          <a:lstStyle/>
          <a:p>
            <a:r>
              <a:rPr lang="ru-RU" sz="2400" b="1" u="sng" dirty="0" smtClean="0">
                <a:solidFill>
                  <a:schemeClr val="accent1">
                    <a:lumMod val="40000"/>
                    <a:lumOff val="60000"/>
                  </a:schemeClr>
                </a:solidFill>
                <a:latin typeface="Georgia" pitchFamily="18" charset="0"/>
              </a:rPr>
              <a:t>Зевс</a:t>
            </a:r>
            <a:r>
              <a:rPr lang="ru-RU" sz="2400" dirty="0" smtClean="0">
                <a:solidFill>
                  <a:schemeClr val="accent1">
                    <a:lumMod val="40000"/>
                    <a:lumOff val="60000"/>
                  </a:schemeClr>
                </a:solidFill>
                <a:latin typeface="Georgia" pitchFamily="18" charset="0"/>
              </a:rPr>
              <a:t>— (</a:t>
            </a:r>
            <a:r>
              <a:rPr lang="ru-RU" sz="2400" dirty="0" err="1" smtClean="0">
                <a:solidFill>
                  <a:schemeClr val="accent1">
                    <a:lumMod val="40000"/>
                    <a:lumOff val="60000"/>
                  </a:schemeClr>
                </a:solidFill>
                <a:latin typeface="Georgia" pitchFamily="18" charset="0"/>
              </a:rPr>
              <a:t>Ζεύς</a:t>
            </a:r>
            <a:r>
              <a:rPr lang="ru-RU" sz="2400" dirty="0" smtClean="0">
                <a:solidFill>
                  <a:schemeClr val="accent1">
                    <a:lumMod val="40000"/>
                    <a:lumOff val="60000"/>
                  </a:schemeClr>
                </a:solidFill>
                <a:latin typeface="Georgia" pitchFamily="18" charset="0"/>
              </a:rPr>
              <a:t>, </a:t>
            </a:r>
            <a:r>
              <a:rPr lang="ru-RU" sz="2400" dirty="0" err="1" smtClean="0">
                <a:solidFill>
                  <a:schemeClr val="accent1">
                    <a:lumMod val="40000"/>
                    <a:lumOff val="60000"/>
                  </a:schemeClr>
                </a:solidFill>
                <a:latin typeface="Georgia" pitchFamily="18" charset="0"/>
              </a:rPr>
              <a:t>Jupiter</a:t>
            </a:r>
            <a:r>
              <a:rPr lang="ru-RU" sz="2400" dirty="0" smtClean="0">
                <a:solidFill>
                  <a:schemeClr val="accent1">
                    <a:lumMod val="40000"/>
                    <a:lumOff val="60000"/>
                  </a:schemeClr>
                </a:solidFill>
                <a:latin typeface="Georgia" pitchFamily="18" charset="0"/>
              </a:rPr>
              <a:t>). Владыка неба, величайший из Олимпийских богов, сын </a:t>
            </a:r>
            <a:r>
              <a:rPr lang="ru-RU" sz="2400" dirty="0" err="1" smtClean="0">
                <a:solidFill>
                  <a:schemeClr val="accent1">
                    <a:lumMod val="40000"/>
                    <a:lumOff val="60000"/>
                  </a:schemeClr>
                </a:solidFill>
                <a:latin typeface="Georgia" pitchFamily="18" charset="0"/>
              </a:rPr>
              <a:t>Кроноса</a:t>
            </a:r>
            <a:r>
              <a:rPr lang="ru-RU" sz="2400" dirty="0" smtClean="0">
                <a:solidFill>
                  <a:schemeClr val="accent1">
                    <a:lumMod val="40000"/>
                    <a:lumOff val="60000"/>
                  </a:schemeClr>
                </a:solidFill>
                <a:latin typeface="Georgia" pitchFamily="18" charset="0"/>
              </a:rPr>
              <a:t> и Реи, брат Посейдона, Аида, </a:t>
            </a:r>
            <a:r>
              <a:rPr lang="ru-RU" sz="2400" dirty="0" err="1" smtClean="0">
                <a:solidFill>
                  <a:schemeClr val="accent1">
                    <a:lumMod val="40000"/>
                    <a:lumOff val="60000"/>
                  </a:schemeClr>
                </a:solidFill>
                <a:latin typeface="Georgia" pitchFamily="18" charset="0"/>
              </a:rPr>
              <a:t>Гестии</a:t>
            </a:r>
            <a:r>
              <a:rPr lang="ru-RU" sz="2400" dirty="0" smtClean="0">
                <a:solidFill>
                  <a:schemeClr val="accent1">
                    <a:lumMod val="40000"/>
                    <a:lumOff val="60000"/>
                  </a:schemeClr>
                </a:solidFill>
                <a:latin typeface="Georgia" pitchFamily="18" charset="0"/>
              </a:rPr>
              <a:t>, Деметры и Геры и супруг Геры. Он низверг с неба </a:t>
            </a:r>
            <a:r>
              <a:rPr lang="ru-RU" sz="2400" dirty="0" err="1" smtClean="0">
                <a:solidFill>
                  <a:schemeClr val="accent1">
                    <a:lumMod val="40000"/>
                    <a:lumOff val="60000"/>
                  </a:schemeClr>
                </a:solidFill>
                <a:latin typeface="Georgia" pitchFamily="18" charset="0"/>
              </a:rPr>
              <a:t>Кроноса</a:t>
            </a:r>
            <a:r>
              <a:rPr lang="ru-RU" sz="2400" dirty="0" smtClean="0">
                <a:solidFill>
                  <a:schemeClr val="accent1">
                    <a:lumMod val="40000"/>
                    <a:lumOff val="60000"/>
                  </a:schemeClr>
                </a:solidFill>
                <a:latin typeface="Georgia" pitchFamily="18" charset="0"/>
              </a:rPr>
              <a:t> и Титанов и приобрел верховную власть над богами и людьми. </a:t>
            </a:r>
          </a:p>
          <a:p>
            <a:r>
              <a:rPr lang="en-US" sz="2000" i="1" u="sng" dirty="0" smtClean="0">
                <a:solidFill>
                  <a:schemeClr val="accent1">
                    <a:lumMod val="40000"/>
                    <a:lumOff val="60000"/>
                  </a:schemeClr>
                </a:solidFill>
                <a:latin typeface="Georgia" pitchFamily="18" charset="0"/>
              </a:rPr>
              <a:t>-</a:t>
            </a:r>
            <a:r>
              <a:rPr lang="ru-RU" sz="2800" i="1" u="sng" dirty="0" smtClean="0">
                <a:solidFill>
                  <a:schemeClr val="accent1">
                    <a:lumMod val="40000"/>
                    <a:lumOff val="60000"/>
                  </a:schemeClr>
                </a:solidFill>
                <a:latin typeface="Georgia" pitchFamily="18" charset="0"/>
              </a:rPr>
              <a:t>Энциклопедия мифологии</a:t>
            </a:r>
            <a:endParaRPr lang="ru-RU" sz="2000" i="1" dirty="0" smtClean="0">
              <a:solidFill>
                <a:schemeClr val="accent1">
                  <a:lumMod val="40000"/>
                  <a:lumOff val="60000"/>
                </a:schemeClr>
              </a:solidFill>
              <a:latin typeface="Georgia" pitchFamily="18" charset="0"/>
            </a:endParaRPr>
          </a:p>
        </p:txBody>
      </p:sp>
      <p:sp>
        <p:nvSpPr>
          <p:cNvPr id="1027" name="Rectangle 3"/>
          <p:cNvSpPr>
            <a:spLocks noChangeArrowheads="1"/>
          </p:cNvSpPr>
          <p:nvPr/>
        </p:nvSpPr>
        <p:spPr bwMode="auto">
          <a:xfrm>
            <a:off x="3887416" y="3503235"/>
            <a:ext cx="5256584"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accent1">
                    <a:lumMod val="40000"/>
                    <a:lumOff val="60000"/>
                  </a:schemeClr>
                </a:solidFill>
                <a:effectLst/>
                <a:latin typeface="Georgia" pitchFamily="18" charset="0"/>
                <a:ea typeface="Times New Roman" pitchFamily="18" charset="0"/>
                <a:cs typeface="Arial" pitchFamily="34" charset="0"/>
              </a:rPr>
              <a:t>“</a:t>
            </a:r>
            <a:r>
              <a:rPr kumimoji="0" lang="ru-RU" sz="2800" b="0" i="0" u="none" strike="noStrike" cap="none" normalizeH="0" baseline="0" dirty="0" smtClean="0">
                <a:ln>
                  <a:noFill/>
                </a:ln>
                <a:solidFill>
                  <a:schemeClr val="accent1">
                    <a:lumMod val="40000"/>
                    <a:lumOff val="60000"/>
                  </a:schemeClr>
                </a:solidFill>
                <a:effectLst/>
                <a:latin typeface="Georgia" pitchFamily="18" charset="0"/>
                <a:ea typeface="Times New Roman" pitchFamily="18" charset="0"/>
                <a:cs typeface="Arial" pitchFamily="34" charset="0"/>
              </a:rPr>
              <a:t>Самый могущественный из всех сыновей Крона – Зевс – остался на Олимпе, досталось ему по жребию небо, и отсюда он стал царствовать над всем миром</a:t>
            </a:r>
            <a:r>
              <a:rPr kumimoji="0" lang="ru-RU" sz="3600" b="0" i="0" u="none" strike="noStrike" cap="none" normalizeH="0" baseline="0" dirty="0" smtClean="0">
                <a:ln>
                  <a:noFill/>
                </a:ln>
                <a:solidFill>
                  <a:schemeClr val="accent1">
                    <a:lumMod val="40000"/>
                    <a:lumOff val="60000"/>
                  </a:schemeClr>
                </a:solidFill>
                <a:effectLst/>
                <a:latin typeface="Georgia" pitchFamily="18" charset="0"/>
                <a:ea typeface="Times New Roman" pitchFamily="18" charset="0"/>
                <a:cs typeface="Arial" pitchFamily="34" charset="0"/>
              </a:rPr>
              <a:t>”</a:t>
            </a:r>
            <a:r>
              <a:rPr kumimoji="0" lang="ru-RU" sz="2800" b="0" i="0" u="none" strike="noStrike" cap="none" normalizeH="0" baseline="0" dirty="0" smtClean="0">
                <a:ln>
                  <a:noFill/>
                </a:ln>
                <a:solidFill>
                  <a:schemeClr val="accent1">
                    <a:lumMod val="40000"/>
                    <a:lumOff val="60000"/>
                  </a:schemeClr>
                </a:solidFill>
                <a:effectLst/>
                <a:latin typeface="Georgia" pitchFamily="18" charset="0"/>
                <a:ea typeface="Times New Roman" pitchFamily="18" charset="0"/>
                <a:cs typeface="Arial" pitchFamily="34" charset="0"/>
              </a:rPr>
              <a:t>-из «</a:t>
            </a:r>
            <a:r>
              <a:rPr kumimoji="0" lang="ru-RU" sz="2800" b="0" i="0" u="sng" strike="noStrike" cap="none" normalizeH="0" baseline="0" dirty="0" smtClean="0">
                <a:ln>
                  <a:noFill/>
                </a:ln>
                <a:solidFill>
                  <a:schemeClr val="accent1">
                    <a:lumMod val="40000"/>
                    <a:lumOff val="60000"/>
                  </a:schemeClr>
                </a:solidFill>
                <a:effectLst/>
                <a:latin typeface="Georgia" pitchFamily="18" charset="0"/>
                <a:ea typeface="Times New Roman" pitchFamily="18" charset="0"/>
                <a:cs typeface="Arial" pitchFamily="34" charset="0"/>
              </a:rPr>
              <a:t>Мифов и легенд Древней Греции</a:t>
            </a:r>
            <a:r>
              <a:rPr kumimoji="0" lang="ru-RU" sz="2800" b="0" i="0" u="none" strike="noStrike" cap="none" normalizeH="0" baseline="0" dirty="0" smtClean="0">
                <a:ln>
                  <a:noFill/>
                </a:ln>
                <a:solidFill>
                  <a:schemeClr val="accent1">
                    <a:lumMod val="40000"/>
                    <a:lumOff val="60000"/>
                  </a:schemeClr>
                </a:solidFill>
                <a:effectLst/>
                <a:latin typeface="Georgia" pitchFamily="18" charset="0"/>
                <a:ea typeface="Times New Roman" pitchFamily="18" charset="0"/>
                <a:cs typeface="Arial" pitchFamily="34" charset="0"/>
              </a:rPr>
              <a:t>»</a:t>
            </a:r>
            <a:endParaRPr kumimoji="0" lang="ru-RU" sz="3200" b="0" i="0" u="none" strike="noStrike" cap="none" normalizeH="0" baseline="0" dirty="0" smtClean="0">
              <a:ln>
                <a:noFill/>
              </a:ln>
              <a:solidFill>
                <a:schemeClr val="accent1">
                  <a:lumMod val="40000"/>
                  <a:lumOff val="60000"/>
                </a:schemeClr>
              </a:solidFill>
              <a:effectLst/>
              <a:latin typeface="Georgia" pitchFamily="18" charset="0"/>
              <a:cs typeface="Arial" pitchFamily="34" charset="0"/>
            </a:endParaRPr>
          </a:p>
        </p:txBody>
      </p:sp>
      <p:sp>
        <p:nvSpPr>
          <p:cNvPr id="6" name="Прямоугольник 5"/>
          <p:cNvSpPr/>
          <p:nvPr/>
        </p:nvSpPr>
        <p:spPr>
          <a:xfrm>
            <a:off x="-289048" y="0"/>
            <a:ext cx="10045624" cy="707886"/>
          </a:xfrm>
          <a:prstGeom prst="rect">
            <a:avLst/>
          </a:prstGeom>
        </p:spPr>
        <p:txBody>
          <a:bodyPr wrap="square">
            <a:spAutoFit/>
          </a:bodyPr>
          <a:lstStyle/>
          <a:p>
            <a:endParaRPr lang="ru-RU" sz="2000" dirty="0" smtClean="0">
              <a:solidFill>
                <a:schemeClr val="accent1">
                  <a:lumMod val="40000"/>
                  <a:lumOff val="60000"/>
                </a:schemeClr>
              </a:solidFill>
            </a:endParaRPr>
          </a:p>
          <a:p>
            <a:endParaRPr lang="ru-RU" sz="2000" dirty="0">
              <a:solidFill>
                <a:schemeClr val="accent1">
                  <a:lumMod val="40000"/>
                  <a:lumOff val="60000"/>
                </a:schemeClr>
              </a:solidFill>
            </a:endParaRPr>
          </a:p>
        </p:txBody>
      </p:sp>
      <p:sp>
        <p:nvSpPr>
          <p:cNvPr id="8" name="Прямоугольник 7"/>
          <p:cNvSpPr/>
          <p:nvPr/>
        </p:nvSpPr>
        <p:spPr>
          <a:xfrm>
            <a:off x="-1764704" y="4437112"/>
            <a:ext cx="6480720" cy="369332"/>
          </a:xfrm>
          <a:prstGeom prst="rect">
            <a:avLst/>
          </a:prstGeom>
        </p:spPr>
        <p:txBody>
          <a:bodyPr wrap="square">
            <a:spAutoFit/>
          </a:bodyPr>
          <a:lstStyle/>
          <a:p>
            <a:r>
              <a:rPr lang="ru-RU" dirty="0" smtClean="0">
                <a:solidFill>
                  <a:schemeClr val="accent1">
                    <a:lumMod val="40000"/>
                    <a:lumOff val="60000"/>
                  </a:schemeClr>
                </a:solidFill>
              </a:rPr>
              <a:t> </a:t>
            </a:r>
            <a:endParaRPr lang="ru-RU" dirty="0">
              <a:solidFill>
                <a:schemeClr val="accent1">
                  <a:lumMod val="40000"/>
                  <a:lumOff val="60000"/>
                </a:schemeClr>
              </a:solidFill>
            </a:endParaRPr>
          </a:p>
        </p:txBody>
      </p:sp>
      <p:pic>
        <p:nvPicPr>
          <p:cNvPr id="112642" name="Picture 2" descr="Картинки по запросу зевс"/>
          <p:cNvPicPr>
            <a:picLocks noChangeAspect="1" noChangeArrowheads="1"/>
          </p:cNvPicPr>
          <p:nvPr/>
        </p:nvPicPr>
        <p:blipFill>
          <a:blip r:embed="rId4" cstate="print"/>
          <a:srcRect/>
          <a:stretch>
            <a:fillRect/>
          </a:stretch>
        </p:blipFill>
        <p:spPr bwMode="auto">
          <a:xfrm>
            <a:off x="899592" y="3711432"/>
            <a:ext cx="1872208" cy="3146568"/>
          </a:xfrm>
          <a:prstGeom prst="rect">
            <a:avLst/>
          </a:prstGeom>
          <a:noFill/>
        </p:spPr>
      </p:pic>
      <p:pic>
        <p:nvPicPr>
          <p:cNvPr id="112646" name="Picture 6" descr="Картинки по запросу зевс"/>
          <p:cNvPicPr>
            <a:picLocks noChangeAspect="1" noChangeArrowheads="1"/>
          </p:cNvPicPr>
          <p:nvPr/>
        </p:nvPicPr>
        <p:blipFill>
          <a:blip r:embed="rId5" cstate="print"/>
          <a:srcRect l="23625" t="-4369" r="30071" b="19878"/>
          <a:stretch>
            <a:fillRect/>
          </a:stretch>
        </p:blipFill>
        <p:spPr bwMode="auto">
          <a:xfrm>
            <a:off x="5508104" y="0"/>
            <a:ext cx="2736304" cy="36510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6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71400"/>
            <a:ext cx="8229600" cy="1143000"/>
          </a:xfrm>
        </p:spPr>
        <p:txBody>
          <a:bodyPr>
            <a:normAutofit/>
          </a:bodyPr>
          <a:lstStyle/>
          <a:p>
            <a:r>
              <a:rPr lang="ru-RU" sz="5400" dirty="0" smtClean="0">
                <a:solidFill>
                  <a:schemeClr val="bg1"/>
                </a:solidFill>
                <a:effectLst>
                  <a:glow rad="228600">
                    <a:schemeClr val="accent3">
                      <a:satMod val="175000"/>
                      <a:alpha val="40000"/>
                    </a:schemeClr>
                  </a:glow>
                </a:effectLst>
              </a:rPr>
              <a:t>Арес</a:t>
            </a:r>
            <a:endParaRPr lang="ru-RU" sz="5400" dirty="0">
              <a:solidFill>
                <a:schemeClr val="bg1"/>
              </a:solidFill>
              <a:effectLst>
                <a:glow rad="228600">
                  <a:schemeClr val="accent3">
                    <a:satMod val="175000"/>
                    <a:alpha val="40000"/>
                  </a:schemeClr>
                </a:glow>
              </a:effectLst>
            </a:endParaRPr>
          </a:p>
        </p:txBody>
      </p:sp>
      <p:sp>
        <p:nvSpPr>
          <p:cNvPr id="3" name="Содержимое 2"/>
          <p:cNvSpPr>
            <a:spLocks noGrp="1"/>
          </p:cNvSpPr>
          <p:nvPr>
            <p:ph idx="1"/>
          </p:nvPr>
        </p:nvSpPr>
        <p:spPr>
          <a:xfrm>
            <a:off x="-180528" y="4221088"/>
            <a:ext cx="3816424" cy="2404863"/>
          </a:xfrm>
        </p:spPr>
        <p:txBody>
          <a:bodyPr>
            <a:normAutofit fontScale="25000" lnSpcReduction="20000"/>
          </a:bodyPr>
          <a:lstStyle/>
          <a:p>
            <a:pPr>
              <a:buNone/>
            </a:pPr>
            <a:r>
              <a:rPr lang="ru-RU" sz="11200" dirty="0" smtClean="0">
                <a:solidFill>
                  <a:schemeClr val="bg1"/>
                </a:solidFill>
                <a:effectLst>
                  <a:glow rad="228600">
                    <a:schemeClr val="accent3">
                      <a:satMod val="175000"/>
                      <a:alpha val="40000"/>
                    </a:schemeClr>
                  </a:glow>
                </a:effectLst>
              </a:rPr>
              <a:t>    Имя Арес </a:t>
            </a:r>
            <a:r>
              <a:rPr lang="ru-RU" sz="11200" dirty="0">
                <a:solidFill>
                  <a:schemeClr val="bg1"/>
                </a:solidFill>
                <a:effectLst>
                  <a:glow rad="228600">
                    <a:schemeClr val="accent3">
                      <a:satMod val="175000"/>
                      <a:alpha val="40000"/>
                    </a:schemeClr>
                  </a:glow>
                </a:effectLst>
              </a:rPr>
              <a:t>(</a:t>
            </a:r>
            <a:r>
              <a:rPr lang="ru-RU" sz="11200" dirty="0" err="1">
                <a:solidFill>
                  <a:schemeClr val="bg1"/>
                </a:solidFill>
                <a:effectLst>
                  <a:glow rad="228600">
                    <a:schemeClr val="accent3">
                      <a:satMod val="175000"/>
                      <a:alpha val="40000"/>
                    </a:schemeClr>
                  </a:glow>
                </a:effectLst>
              </a:rPr>
              <a:t>древнегреч</a:t>
            </a:r>
            <a:r>
              <a:rPr lang="ru-RU" sz="11200" dirty="0">
                <a:solidFill>
                  <a:schemeClr val="bg1"/>
                </a:solidFill>
                <a:effectLst>
                  <a:glow rad="228600">
                    <a:schemeClr val="accent3">
                      <a:satMod val="175000"/>
                      <a:alpha val="40000"/>
                    </a:schemeClr>
                  </a:glow>
                </a:effectLst>
              </a:rPr>
              <a:t>. </a:t>
            </a:r>
            <a:r>
              <a:rPr lang="ru-RU" sz="11200" dirty="0" err="1">
                <a:solidFill>
                  <a:schemeClr val="bg1"/>
                </a:solidFill>
                <a:effectLst>
                  <a:glow rad="228600">
                    <a:schemeClr val="accent3">
                      <a:satMod val="175000"/>
                      <a:alpha val="40000"/>
                    </a:schemeClr>
                  </a:glow>
                </a:effectLst>
              </a:rPr>
              <a:t>Ἄρης, </a:t>
            </a:r>
            <a:r>
              <a:rPr lang="ru-RU" sz="11200" dirty="0">
                <a:solidFill>
                  <a:schemeClr val="bg1"/>
                </a:solidFill>
                <a:effectLst>
                  <a:glow rad="228600">
                    <a:schemeClr val="accent3">
                      <a:satMod val="175000"/>
                      <a:alpha val="40000"/>
                    </a:schemeClr>
                  </a:glow>
                </a:effectLst>
              </a:rPr>
              <a:t>Арес, </a:t>
            </a:r>
            <a:r>
              <a:rPr lang="ru-RU" sz="11200" dirty="0" err="1">
                <a:solidFill>
                  <a:schemeClr val="bg1"/>
                </a:solidFill>
                <a:effectLst>
                  <a:glow rad="228600">
                    <a:schemeClr val="accent3">
                      <a:satMod val="175000"/>
                      <a:alpha val="40000"/>
                    </a:schemeClr>
                  </a:glow>
                </a:effectLst>
              </a:rPr>
              <a:t>поздн</a:t>
            </a:r>
            <a:r>
              <a:rPr lang="ru-RU" sz="11200" dirty="0">
                <a:solidFill>
                  <a:schemeClr val="bg1"/>
                </a:solidFill>
                <a:effectLst>
                  <a:glow rad="228600">
                    <a:schemeClr val="accent3">
                      <a:satMod val="175000"/>
                      <a:alpha val="40000"/>
                    </a:schemeClr>
                  </a:glow>
                </a:effectLst>
              </a:rPr>
              <a:t>. </a:t>
            </a:r>
            <a:r>
              <a:rPr lang="ru-RU" sz="11200" dirty="0" err="1">
                <a:solidFill>
                  <a:schemeClr val="bg1"/>
                </a:solidFill>
                <a:effectLst>
                  <a:glow rad="228600">
                    <a:schemeClr val="accent3">
                      <a:satMod val="175000"/>
                      <a:alpha val="40000"/>
                    </a:schemeClr>
                  </a:glow>
                </a:effectLst>
              </a:rPr>
              <a:t>Арис</a:t>
            </a:r>
            <a:r>
              <a:rPr lang="ru-RU" sz="11200" dirty="0">
                <a:solidFill>
                  <a:schemeClr val="bg1"/>
                </a:solidFill>
                <a:effectLst>
                  <a:glow rad="228600">
                    <a:schemeClr val="accent3">
                      <a:satMod val="175000"/>
                      <a:alpha val="40000"/>
                    </a:schemeClr>
                  </a:glow>
                </a:effectLst>
              </a:rPr>
              <a:t>), возможно, </a:t>
            </a:r>
            <a:r>
              <a:rPr lang="ru-RU" sz="11200" dirty="0" smtClean="0">
                <a:solidFill>
                  <a:schemeClr val="bg1"/>
                </a:solidFill>
                <a:effectLst>
                  <a:glow rad="228600">
                    <a:schemeClr val="accent3">
                      <a:satMod val="175000"/>
                      <a:alpha val="40000"/>
                    </a:schemeClr>
                  </a:glow>
                </a:effectLst>
              </a:rPr>
              <a:t>происходит </a:t>
            </a:r>
            <a:r>
              <a:rPr lang="ru-RU" sz="11200" dirty="0">
                <a:solidFill>
                  <a:schemeClr val="bg1"/>
                </a:solidFill>
                <a:effectLst>
                  <a:glow rad="228600">
                    <a:schemeClr val="accent3">
                      <a:satMod val="175000"/>
                      <a:alpha val="40000"/>
                    </a:schemeClr>
                  </a:glow>
                </a:effectLst>
              </a:rPr>
              <a:t>от </a:t>
            </a:r>
            <a:r>
              <a:rPr lang="ru-RU" sz="11200" dirty="0" err="1">
                <a:solidFill>
                  <a:schemeClr val="bg1"/>
                </a:solidFill>
                <a:effectLst>
                  <a:glow rad="228600">
                    <a:schemeClr val="accent3">
                      <a:satMod val="175000"/>
                      <a:alpha val="40000"/>
                    </a:schemeClr>
                  </a:glow>
                </a:effectLst>
              </a:rPr>
              <a:t>ἀρά </a:t>
            </a:r>
            <a:r>
              <a:rPr lang="ru-RU" sz="11200" dirty="0">
                <a:solidFill>
                  <a:schemeClr val="bg1"/>
                </a:solidFill>
                <a:effectLst>
                  <a:glow rad="228600">
                    <a:schemeClr val="accent3">
                      <a:satMod val="175000"/>
                      <a:alpha val="40000"/>
                    </a:schemeClr>
                  </a:glow>
                </a:effectLst>
              </a:rPr>
              <a:t>(ара) - "борьба, несчастье, </a:t>
            </a:r>
            <a:r>
              <a:rPr lang="ru-RU" sz="11200" dirty="0" smtClean="0">
                <a:solidFill>
                  <a:schemeClr val="bg1"/>
                </a:solidFill>
                <a:effectLst>
                  <a:glow rad="228600">
                    <a:schemeClr val="accent3">
                      <a:satMod val="175000"/>
                      <a:alpha val="40000"/>
                    </a:schemeClr>
                  </a:glow>
                </a:effectLst>
              </a:rPr>
              <a:t>гибель"</a:t>
            </a:r>
            <a:endParaRPr lang="ru-RU" sz="8000" dirty="0">
              <a:solidFill>
                <a:schemeClr val="tx2">
                  <a:lumMod val="20000"/>
                  <a:lumOff val="80000"/>
                </a:schemeClr>
              </a:solidFill>
              <a:effectLst>
                <a:glow rad="228600">
                  <a:schemeClr val="accent3">
                    <a:satMod val="175000"/>
                    <a:alpha val="40000"/>
                  </a:schemeClr>
                </a:glow>
              </a:effectLst>
            </a:endParaRPr>
          </a:p>
        </p:txBody>
      </p:sp>
      <p:pic>
        <p:nvPicPr>
          <p:cNvPr id="5" name="Рисунок 4" descr="арес.png"/>
          <p:cNvPicPr>
            <a:picLocks noChangeAspect="1"/>
          </p:cNvPicPr>
          <p:nvPr/>
        </p:nvPicPr>
        <p:blipFill>
          <a:blip r:embed="rId4" cstate="print"/>
          <a:stretch>
            <a:fillRect/>
          </a:stretch>
        </p:blipFill>
        <p:spPr>
          <a:xfrm>
            <a:off x="0" y="620688"/>
            <a:ext cx="3456384" cy="3456384"/>
          </a:xfrm>
          <a:prstGeom prst="rect">
            <a:avLst/>
          </a:prstGeom>
          <a:ln>
            <a:noFill/>
          </a:ln>
          <a:effectLst>
            <a:softEdge rad="112500"/>
          </a:effectLst>
        </p:spPr>
      </p:pic>
      <p:pic>
        <p:nvPicPr>
          <p:cNvPr id="6" name="Рисунок 5"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165304"/>
            <a:ext cx="636662" cy="636662"/>
          </a:xfrm>
          <a:prstGeom prst="rect">
            <a:avLst/>
          </a:prstGeom>
        </p:spPr>
      </p:pic>
      <p:sp>
        <p:nvSpPr>
          <p:cNvPr id="9" name="Прямоугольник 8"/>
          <p:cNvSpPr/>
          <p:nvPr/>
        </p:nvSpPr>
        <p:spPr>
          <a:xfrm>
            <a:off x="3491880" y="908720"/>
            <a:ext cx="5184576" cy="6124754"/>
          </a:xfrm>
          <a:prstGeom prst="rect">
            <a:avLst/>
          </a:prstGeom>
        </p:spPr>
        <p:txBody>
          <a:bodyPr wrap="square">
            <a:spAutoFit/>
          </a:bodyPr>
          <a:lstStyle/>
          <a:p>
            <a:r>
              <a:rPr lang="ru-RU" sz="2800" b="1" dirty="0" err="1" smtClean="0">
                <a:solidFill>
                  <a:schemeClr val="bg1"/>
                </a:solidFill>
              </a:rPr>
              <a:t>Аре́с</a:t>
            </a:r>
            <a:r>
              <a:rPr lang="ru-RU" sz="2800" dirty="0" smtClean="0">
                <a:solidFill>
                  <a:schemeClr val="bg1"/>
                </a:solidFill>
              </a:rPr>
              <a:t> или </a:t>
            </a:r>
            <a:r>
              <a:rPr lang="ru-RU" sz="2800" b="1" dirty="0" err="1" smtClean="0">
                <a:solidFill>
                  <a:schemeClr val="bg1"/>
                </a:solidFill>
              </a:rPr>
              <a:t>Аре́й</a:t>
            </a:r>
            <a:r>
              <a:rPr lang="ru-RU" sz="2800" dirty="0" smtClean="0">
                <a:solidFill>
                  <a:schemeClr val="bg1"/>
                </a:solidFill>
              </a:rPr>
              <a:t> (</a:t>
            </a:r>
            <a:r>
              <a:rPr lang="ru-RU" sz="2800" dirty="0" err="1" smtClean="0">
                <a:solidFill>
                  <a:schemeClr val="bg1"/>
                </a:solidFill>
              </a:rPr>
              <a:t>др.-греч</a:t>
            </a:r>
            <a:r>
              <a:rPr lang="ru-RU" sz="2800" dirty="0" smtClean="0">
                <a:solidFill>
                  <a:schemeClr val="bg1"/>
                </a:solidFill>
              </a:rPr>
              <a:t>. </a:t>
            </a:r>
            <a:r>
              <a:rPr lang="ru-RU" sz="2800" dirty="0" err="1" smtClean="0">
                <a:solidFill>
                  <a:schemeClr val="bg1"/>
                </a:solidFill>
              </a:rPr>
              <a:t>Ἄρης, микен</a:t>
            </a:r>
            <a:r>
              <a:rPr lang="ru-RU" sz="2800" dirty="0" smtClean="0">
                <a:solidFill>
                  <a:schemeClr val="bg1"/>
                </a:solidFill>
              </a:rPr>
              <a:t>. </a:t>
            </a:r>
            <a:r>
              <a:rPr lang="ru-RU" sz="2800" b="1" dirty="0" err="1" smtClean="0">
                <a:solidFill>
                  <a:schemeClr val="bg1"/>
                </a:solidFill>
              </a:rPr>
              <a:t>a-re</a:t>
            </a:r>
            <a:r>
              <a:rPr lang="ru-RU" sz="2800" dirty="0" smtClean="0">
                <a:solidFill>
                  <a:schemeClr val="bg1"/>
                </a:solidFill>
              </a:rPr>
              <a:t>) в древнегреческой мифологии—бог  войны. Входит в состав двенадцати олимпийских богов. Спутницы Ареса — богиня раздора Эрида и кровожадная </a:t>
            </a:r>
            <a:r>
              <a:rPr lang="ru-RU" sz="2800" dirty="0" err="1" smtClean="0">
                <a:solidFill>
                  <a:schemeClr val="bg1"/>
                </a:solidFill>
              </a:rPr>
              <a:t>Энио</a:t>
            </a:r>
            <a:r>
              <a:rPr lang="ru-RU" sz="2800" dirty="0" smtClean="0">
                <a:solidFill>
                  <a:schemeClr val="bg1"/>
                </a:solidFill>
              </a:rPr>
              <a:t>. Его кони носили имена: Пламя, Шум, Ужас, Блеск. Атрибутами бога считались собаки, коршун, горящий факел и копьё.</a:t>
            </a:r>
          </a:p>
          <a:p>
            <a:r>
              <a:rPr lang="ru-RU" sz="2800" dirty="0" smtClean="0">
                <a:solidFill>
                  <a:schemeClr val="bg1"/>
                </a:solidFill>
              </a:rPr>
              <a:t>В римской мифологии ему соответствует Марс.</a:t>
            </a:r>
          </a:p>
          <a:p>
            <a:endParaRPr lang="ru-RU" sz="28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Users\Гость1\Pictures\Рисунок1.jpg"/>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
        <p:nvSpPr>
          <p:cNvPr id="4" name="Прямоугольник 3"/>
          <p:cNvSpPr/>
          <p:nvPr/>
        </p:nvSpPr>
        <p:spPr>
          <a:xfrm>
            <a:off x="179512" y="188640"/>
            <a:ext cx="4752528" cy="6555641"/>
          </a:xfrm>
          <a:prstGeom prst="rect">
            <a:avLst/>
          </a:prstGeom>
        </p:spPr>
        <p:txBody>
          <a:bodyPr wrap="square">
            <a:spAutoFit/>
          </a:bodyPr>
          <a:lstStyle/>
          <a:p>
            <a:r>
              <a:rPr lang="ru-RU" sz="2800" dirty="0" smtClean="0">
                <a:solidFill>
                  <a:schemeClr val="bg1"/>
                </a:solidFill>
              </a:rPr>
              <a:t>В отличие от Афины Паллады — богини честной и справедливой войны, Арес, отличаясь вероломством и хитростью, предпочитал войну коварную, войну ради самой войны. В произведениях Гомера можно встретить отождествление Ареса с войной и смертоносным оружием. Ему посвящены VIII гимн Гомера и LXV орфический гимн.</a:t>
            </a:r>
          </a:p>
          <a:p>
            <a:r>
              <a:rPr lang="ru-RU" sz="2800" dirty="0" smtClean="0">
                <a:solidFill>
                  <a:schemeClr val="bg1"/>
                </a:solidFill>
                <a:effectLst>
                  <a:glow rad="228600">
                    <a:schemeClr val="accent3">
                      <a:satMod val="175000"/>
                      <a:alpha val="40000"/>
                    </a:schemeClr>
                  </a:glow>
                </a:effectLst>
              </a:rPr>
              <a:t>-Энциклопедия мифологии</a:t>
            </a:r>
            <a:endParaRPr lang="ru-RU" sz="2800" dirty="0">
              <a:solidFill>
                <a:schemeClr val="bg1"/>
              </a:solidFill>
              <a:effectLst>
                <a:glow rad="228600">
                  <a:schemeClr val="accent3">
                    <a:satMod val="175000"/>
                    <a:alpha val="40000"/>
                  </a:schemeClr>
                </a:glow>
              </a:effectLst>
            </a:endParaRPr>
          </a:p>
        </p:txBody>
      </p:sp>
      <p:pic>
        <p:nvPicPr>
          <p:cNvPr id="139268" name="Picture 4" descr="Картинки по запросу арес"/>
          <p:cNvPicPr>
            <a:picLocks noChangeAspect="1" noChangeArrowheads="1"/>
          </p:cNvPicPr>
          <p:nvPr/>
        </p:nvPicPr>
        <p:blipFill>
          <a:blip r:embed="rId4" cstate="print"/>
          <a:srcRect/>
          <a:stretch>
            <a:fillRect/>
          </a:stretch>
        </p:blipFill>
        <p:spPr bwMode="auto">
          <a:xfrm>
            <a:off x="5220072" y="692696"/>
            <a:ext cx="3528392" cy="56454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dirty="0" smtClean="0">
                <a:solidFill>
                  <a:schemeClr val="tx2">
                    <a:lumMod val="20000"/>
                    <a:lumOff val="80000"/>
                  </a:schemeClr>
                </a:solidFill>
                <a:effectLst>
                  <a:glow rad="228600">
                    <a:schemeClr val="accent1">
                      <a:satMod val="175000"/>
                      <a:alpha val="40000"/>
                    </a:schemeClr>
                  </a:glow>
                </a:effectLst>
              </a:rPr>
              <a:t>Персефона</a:t>
            </a:r>
            <a:endParaRPr lang="ru-RU" dirty="0">
              <a:solidFill>
                <a:schemeClr val="tx2">
                  <a:lumMod val="20000"/>
                  <a:lumOff val="80000"/>
                </a:schemeClr>
              </a:solidFill>
              <a:effectLst>
                <a:glow rad="228600">
                  <a:schemeClr val="accent1">
                    <a:satMod val="175000"/>
                    <a:alpha val="40000"/>
                  </a:schemeClr>
                </a:glow>
              </a:effectLst>
            </a:endParaRPr>
          </a:p>
        </p:txBody>
      </p:sp>
      <p:sp>
        <p:nvSpPr>
          <p:cNvPr id="3" name="Содержимое 2"/>
          <p:cNvSpPr>
            <a:spLocks noGrp="1"/>
          </p:cNvSpPr>
          <p:nvPr>
            <p:ph idx="1"/>
          </p:nvPr>
        </p:nvSpPr>
        <p:spPr>
          <a:xfrm>
            <a:off x="3203848" y="1412776"/>
            <a:ext cx="5688632" cy="5112567"/>
          </a:xfrm>
        </p:spPr>
        <p:txBody>
          <a:bodyPr>
            <a:noAutofit/>
          </a:bodyPr>
          <a:lstStyle/>
          <a:p>
            <a:pPr>
              <a:buNone/>
            </a:pPr>
            <a:r>
              <a:rPr lang="ru-RU" sz="2000" b="1" dirty="0" smtClean="0">
                <a:solidFill>
                  <a:schemeClr val="bg1"/>
                </a:solidFill>
                <a:latin typeface="Comic Sans MS" pitchFamily="66" charset="0"/>
              </a:rPr>
              <a:t>   </a:t>
            </a:r>
            <a:r>
              <a:rPr lang="ru-RU" sz="2000" b="1" dirty="0" err="1" smtClean="0">
                <a:solidFill>
                  <a:schemeClr val="bg1"/>
                </a:solidFill>
                <a:latin typeface="Comic Sans MS" pitchFamily="66" charset="0"/>
              </a:rPr>
              <a:t>Персефо́на</a:t>
            </a:r>
            <a:r>
              <a:rPr lang="ru-RU" sz="2000" dirty="0" smtClean="0">
                <a:solidFill>
                  <a:schemeClr val="bg1"/>
                </a:solidFill>
                <a:latin typeface="Comic Sans MS" pitchFamily="66" charset="0"/>
              </a:rPr>
              <a:t> (др.-греч. </a:t>
            </a:r>
            <a:r>
              <a:rPr lang="ru-RU" sz="2000" dirty="0" err="1" smtClean="0">
                <a:solidFill>
                  <a:schemeClr val="bg1"/>
                </a:solidFill>
                <a:latin typeface="Comic Sans MS" pitchFamily="66" charset="0"/>
              </a:rPr>
              <a:t>Περσεφόνη</a:t>
            </a:r>
            <a:r>
              <a:rPr lang="ru-RU" sz="2000" dirty="0" smtClean="0">
                <a:solidFill>
                  <a:schemeClr val="bg1"/>
                </a:solidFill>
                <a:latin typeface="Comic Sans MS" pitchFamily="66" charset="0"/>
              </a:rPr>
              <a:t>) — в древнегреческой мифологии богиня плодородия и царства мёртвых. Дочь Деметры и Зевса, супруга Аида. У римлян — Прозерпина.</a:t>
            </a:r>
          </a:p>
          <a:p>
            <a:pPr>
              <a:buNone/>
            </a:pPr>
            <a:r>
              <a:rPr lang="ru-RU" sz="2000" dirty="0" smtClean="0">
                <a:solidFill>
                  <a:schemeClr val="bg1"/>
                </a:solidFill>
                <a:latin typeface="Comic Sans MS" pitchFamily="66" charset="0"/>
              </a:rPr>
              <a:t>     В литературе</a:t>
            </a:r>
            <a:r>
              <a:rPr lang="en-US" sz="2000" dirty="0" smtClean="0">
                <a:solidFill>
                  <a:schemeClr val="bg1"/>
                </a:solidFill>
                <a:latin typeface="Comic Sans MS" pitchFamily="66" charset="0"/>
              </a:rPr>
              <a:t>:</a:t>
            </a:r>
            <a:endParaRPr lang="ru-RU" sz="2000" dirty="0" smtClean="0">
              <a:solidFill>
                <a:schemeClr val="bg1"/>
              </a:solidFill>
              <a:latin typeface="Comic Sans MS" pitchFamily="66" charset="0"/>
            </a:endParaRPr>
          </a:p>
          <a:p>
            <a:pPr lvl="0"/>
            <a:r>
              <a:rPr lang="ru-RU" sz="2000" dirty="0" smtClean="0">
                <a:solidFill>
                  <a:schemeClr val="bg1"/>
                </a:solidFill>
                <a:latin typeface="Comic Sans MS" pitchFamily="66" charset="0"/>
              </a:rPr>
              <a:t>эпос </a:t>
            </a:r>
            <a:r>
              <a:rPr lang="ru-RU" sz="2000" dirty="0" err="1" smtClean="0">
                <a:solidFill>
                  <a:schemeClr val="bg1"/>
                </a:solidFill>
                <a:latin typeface="Comic Sans MS" pitchFamily="66" charset="0"/>
              </a:rPr>
              <a:t>Клавдиана</a:t>
            </a:r>
            <a:endParaRPr lang="ru-RU" sz="2000" dirty="0" smtClean="0">
              <a:solidFill>
                <a:schemeClr val="bg1"/>
              </a:solidFill>
              <a:latin typeface="Comic Sans MS" pitchFamily="66" charset="0"/>
            </a:endParaRPr>
          </a:p>
          <a:p>
            <a:pPr lvl="0"/>
            <a:r>
              <a:rPr lang="ru-RU" sz="2000" dirty="0" smtClean="0">
                <a:solidFill>
                  <a:schemeClr val="bg1"/>
                </a:solidFill>
                <a:latin typeface="Comic Sans MS" pitchFamily="66" charset="0"/>
              </a:rPr>
              <a:t>«Богиня весны», Каст </a:t>
            </a:r>
            <a:r>
              <a:rPr lang="ru-RU" sz="2000" dirty="0" err="1" smtClean="0">
                <a:solidFill>
                  <a:schemeClr val="bg1"/>
                </a:solidFill>
                <a:latin typeface="Comic Sans MS" pitchFamily="66" charset="0"/>
              </a:rPr>
              <a:t>Филис</a:t>
            </a:r>
            <a:endParaRPr lang="ru-RU" sz="2000" dirty="0" smtClean="0">
              <a:solidFill>
                <a:schemeClr val="bg1"/>
              </a:solidFill>
              <a:latin typeface="Comic Sans MS" pitchFamily="66" charset="0"/>
            </a:endParaRPr>
          </a:p>
          <a:p>
            <a:pPr lvl="0"/>
            <a:r>
              <a:rPr lang="ru-RU" sz="2000" dirty="0" smtClean="0">
                <a:solidFill>
                  <a:schemeClr val="bg1"/>
                </a:solidFill>
                <a:latin typeface="Comic Sans MS" pitchFamily="66" charset="0"/>
              </a:rPr>
              <a:t>«Прозерпина», стихотворение Гёте</a:t>
            </a:r>
            <a:r>
              <a:rPr lang="en-US" sz="2000" dirty="0" smtClean="0">
                <a:solidFill>
                  <a:schemeClr val="bg1"/>
                </a:solidFill>
                <a:latin typeface="Comic Sans MS" pitchFamily="66" charset="0"/>
              </a:rPr>
              <a:t> </a:t>
            </a:r>
            <a:r>
              <a:rPr lang="ru-RU" sz="2000" dirty="0" smtClean="0">
                <a:solidFill>
                  <a:schemeClr val="bg1"/>
                </a:solidFill>
                <a:latin typeface="Comic Sans MS" pitchFamily="66" charset="0"/>
              </a:rPr>
              <a:t>1824</a:t>
            </a:r>
            <a:endParaRPr lang="en-US" sz="2000" dirty="0" smtClean="0">
              <a:solidFill>
                <a:schemeClr val="bg1"/>
              </a:solidFill>
              <a:latin typeface="Comic Sans MS" pitchFamily="66" charset="0"/>
            </a:endParaRPr>
          </a:p>
          <a:p>
            <a:pPr lvl="0"/>
            <a:r>
              <a:rPr lang="ru-RU" sz="2000" dirty="0" smtClean="0">
                <a:solidFill>
                  <a:schemeClr val="bg1"/>
                </a:solidFill>
                <a:latin typeface="Comic Sans MS" pitchFamily="66" charset="0"/>
              </a:rPr>
              <a:t>«Прозерпина», стихотворение</a:t>
            </a:r>
            <a:r>
              <a:rPr lang="en-US" sz="2000" dirty="0" smtClean="0">
                <a:solidFill>
                  <a:schemeClr val="bg1"/>
                </a:solidFill>
                <a:latin typeface="Comic Sans MS" pitchFamily="66" charset="0"/>
              </a:rPr>
              <a:t> </a:t>
            </a:r>
            <a:r>
              <a:rPr lang="ru-RU" sz="2000" dirty="0" smtClean="0">
                <a:solidFill>
                  <a:schemeClr val="bg1"/>
                </a:solidFill>
                <a:latin typeface="Comic Sans MS" pitchFamily="66" charset="0"/>
              </a:rPr>
              <a:t> </a:t>
            </a:r>
          </a:p>
          <a:p>
            <a:pPr lvl="0">
              <a:buNone/>
            </a:pPr>
            <a:r>
              <a:rPr lang="ru-RU" sz="2000" dirty="0" smtClean="0">
                <a:solidFill>
                  <a:schemeClr val="bg1"/>
                </a:solidFill>
                <a:latin typeface="Comic Sans MS" pitchFamily="66" charset="0"/>
              </a:rPr>
              <a:t>     А. С. Пушкина (перевод из </a:t>
            </a:r>
            <a:r>
              <a:rPr lang="ru-RU" sz="2000" dirty="0" err="1" smtClean="0">
                <a:solidFill>
                  <a:schemeClr val="bg1"/>
                </a:solidFill>
                <a:latin typeface="Comic Sans MS" pitchFamily="66" charset="0"/>
              </a:rPr>
              <a:t>Эвариста</a:t>
            </a:r>
            <a:r>
              <a:rPr lang="ru-RU" sz="2000" dirty="0" smtClean="0">
                <a:solidFill>
                  <a:schemeClr val="bg1"/>
                </a:solidFill>
                <a:latin typeface="Comic Sans MS" pitchFamily="66" charset="0"/>
              </a:rPr>
              <a:t> Парни)</a:t>
            </a:r>
          </a:p>
          <a:p>
            <a:pPr lvl="0"/>
            <a:r>
              <a:rPr lang="ru-RU" sz="2000" dirty="0" smtClean="0">
                <a:solidFill>
                  <a:schemeClr val="bg1"/>
                </a:solidFill>
                <a:latin typeface="Comic Sans MS" pitchFamily="66" charset="0"/>
              </a:rPr>
              <a:t>«Пыльца», </a:t>
            </a:r>
            <a:r>
              <a:rPr lang="ru-RU" sz="2000" dirty="0" err="1" smtClean="0">
                <a:solidFill>
                  <a:schemeClr val="bg1"/>
                </a:solidFill>
                <a:latin typeface="Comic Sans MS" pitchFamily="66" charset="0"/>
              </a:rPr>
              <a:t>Джефф</a:t>
            </a:r>
            <a:r>
              <a:rPr lang="ru-RU" sz="2000" dirty="0" smtClean="0">
                <a:solidFill>
                  <a:schemeClr val="bg1"/>
                </a:solidFill>
                <a:latin typeface="Comic Sans MS" pitchFamily="66" charset="0"/>
              </a:rPr>
              <a:t> </a:t>
            </a:r>
            <a:r>
              <a:rPr lang="ru-RU" sz="2000" dirty="0" err="1" smtClean="0">
                <a:solidFill>
                  <a:schemeClr val="bg1"/>
                </a:solidFill>
                <a:latin typeface="Comic Sans MS" pitchFamily="66" charset="0"/>
              </a:rPr>
              <a:t>Нун</a:t>
            </a:r>
            <a:endParaRPr lang="ru-RU" sz="2000" dirty="0" smtClean="0">
              <a:solidFill>
                <a:schemeClr val="bg1"/>
              </a:solidFill>
              <a:latin typeface="Comic Sans MS" pitchFamily="66" charset="0"/>
            </a:endParaRPr>
          </a:p>
          <a:p>
            <a:pPr algn="just">
              <a:buNone/>
            </a:pPr>
            <a:endParaRPr lang="ru-RU" sz="1800" dirty="0">
              <a:solidFill>
                <a:schemeClr val="bg1"/>
              </a:solidFill>
              <a:latin typeface="Comic Sans MS" pitchFamily="66" charset="0"/>
            </a:endParaRPr>
          </a:p>
        </p:txBody>
      </p:sp>
      <p:pic>
        <p:nvPicPr>
          <p:cNvPr id="10" name="Рисунок 9" descr="Mbxwjkzaldc.jpg"/>
          <p:cNvPicPr>
            <a:picLocks noChangeAspect="1"/>
          </p:cNvPicPr>
          <p:nvPr/>
        </p:nvPicPr>
        <p:blipFill>
          <a:blip r:embed="rId4" cstate="print"/>
          <a:stretch>
            <a:fillRect/>
          </a:stretch>
        </p:blipFill>
        <p:spPr>
          <a:xfrm>
            <a:off x="179512" y="1412776"/>
            <a:ext cx="2986067" cy="4968552"/>
          </a:xfrm>
          <a:prstGeom prst="rect">
            <a:avLst/>
          </a:prstGeom>
        </p:spPr>
      </p:pic>
      <p:pic>
        <p:nvPicPr>
          <p:cNvPr id="5" name="Рисунок 4" descr="назад.png">
            <a:hlinkClick r:id="rId5" action="ppaction://hlinksldjump"/>
          </p:cNvPr>
          <p:cNvPicPr>
            <a:picLocks noChangeAspect="1"/>
          </p:cNvPicPr>
          <p:nvPr/>
        </p:nvPicPr>
        <p:blipFill>
          <a:blip r:embed="rId6" cstate="print">
            <a:duotone>
              <a:prstClr val="black"/>
              <a:schemeClr val="accent1">
                <a:tint val="45000"/>
                <a:satMod val="400000"/>
              </a:schemeClr>
            </a:duotone>
          </a:blip>
          <a:stretch>
            <a:fillRect/>
          </a:stretch>
        </p:blipFill>
        <p:spPr>
          <a:xfrm>
            <a:off x="8507338" y="6221338"/>
            <a:ext cx="636662" cy="6366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descr="C:\Users\Гость1\Pictures\Рисунок2.jpg"/>
          <p:cNvPicPr>
            <a:picLocks noChangeAspect="1" noChangeArrowheads="1"/>
          </p:cNvPicPr>
          <p:nvPr/>
        </p:nvPicPr>
        <p:blipFill>
          <a:blip r:embed="rId3" cstate="print"/>
          <a:srcRect/>
          <a:stretch>
            <a:fillRect/>
          </a:stretch>
        </p:blipFill>
        <p:spPr bwMode="auto">
          <a:xfrm>
            <a:off x="0" y="0"/>
            <a:ext cx="10295302" cy="6858000"/>
          </a:xfrm>
          <a:prstGeom prst="rect">
            <a:avLst/>
          </a:prstGeom>
          <a:noFill/>
        </p:spPr>
      </p:pic>
      <p:sp>
        <p:nvSpPr>
          <p:cNvPr id="4" name="Прямоугольник 3"/>
          <p:cNvSpPr/>
          <p:nvPr/>
        </p:nvSpPr>
        <p:spPr>
          <a:xfrm>
            <a:off x="323528" y="188640"/>
            <a:ext cx="4464496" cy="4770537"/>
          </a:xfrm>
          <a:prstGeom prst="rect">
            <a:avLst/>
          </a:prstGeom>
        </p:spPr>
        <p:txBody>
          <a:bodyPr wrap="square">
            <a:spAutoFit/>
          </a:bodyPr>
          <a:lstStyle/>
          <a:p>
            <a:r>
              <a:rPr lang="ru-RU" sz="1600" dirty="0" smtClean="0">
                <a:solidFill>
                  <a:schemeClr val="bg1"/>
                </a:solidFill>
              </a:rPr>
              <a:t/>
            </a:r>
            <a:br>
              <a:rPr lang="ru-RU" sz="1600" dirty="0" smtClean="0">
                <a:solidFill>
                  <a:schemeClr val="bg1"/>
                </a:solidFill>
              </a:rPr>
            </a:br>
            <a:r>
              <a:rPr lang="ru-RU" sz="2400" b="1" dirty="0" smtClean="0">
                <a:solidFill>
                  <a:schemeClr val="bg1"/>
                </a:solidFill>
              </a:rPr>
              <a:t>«…</a:t>
            </a:r>
            <a:r>
              <a:rPr lang="ru-RU" sz="2400" b="1" i="1" dirty="0" smtClean="0">
                <a:solidFill>
                  <a:schemeClr val="bg1"/>
                </a:solidFill>
              </a:rPr>
              <a:t>Вдоль пустынного залива</a:t>
            </a:r>
            <a:br>
              <a:rPr lang="ru-RU" sz="2400" b="1" i="1" dirty="0" smtClean="0">
                <a:solidFill>
                  <a:schemeClr val="bg1"/>
                </a:solidFill>
              </a:rPr>
            </a:br>
            <a:r>
              <a:rPr lang="ru-RU" sz="2400" b="1" i="1" dirty="0" smtClean="0">
                <a:solidFill>
                  <a:schemeClr val="bg1"/>
                </a:solidFill>
              </a:rPr>
              <a:t>Прозерпина вслед за ним,</a:t>
            </a:r>
            <a:br>
              <a:rPr lang="ru-RU" sz="2400" b="1" i="1" dirty="0" smtClean="0">
                <a:solidFill>
                  <a:schemeClr val="bg1"/>
                </a:solidFill>
              </a:rPr>
            </a:br>
            <a:r>
              <a:rPr lang="ru-RU" sz="2400" b="1" i="1" dirty="0" smtClean="0">
                <a:solidFill>
                  <a:schemeClr val="bg1"/>
                </a:solidFill>
              </a:rPr>
              <a:t>Равнодушна и ревнива,</a:t>
            </a:r>
            <a:br>
              <a:rPr lang="ru-RU" sz="2400" b="1" i="1" dirty="0" smtClean="0">
                <a:solidFill>
                  <a:schemeClr val="bg1"/>
                </a:solidFill>
              </a:rPr>
            </a:br>
            <a:r>
              <a:rPr lang="ru-RU" sz="2400" b="1" i="1" dirty="0" smtClean="0">
                <a:solidFill>
                  <a:schemeClr val="bg1"/>
                </a:solidFill>
              </a:rPr>
              <a:t>Потекла путем одним.</a:t>
            </a:r>
            <a:br>
              <a:rPr lang="ru-RU" sz="2400" b="1" i="1" dirty="0" smtClean="0">
                <a:solidFill>
                  <a:schemeClr val="bg1"/>
                </a:solidFill>
              </a:rPr>
            </a:br>
            <a:r>
              <a:rPr lang="ru-RU" sz="2400" b="1" i="1" dirty="0" smtClean="0">
                <a:solidFill>
                  <a:schemeClr val="bg1"/>
                </a:solidFill>
              </a:rPr>
              <a:t>Пред богинею колена</a:t>
            </a:r>
            <a:br>
              <a:rPr lang="ru-RU" sz="2400" b="1" i="1" dirty="0" smtClean="0">
                <a:solidFill>
                  <a:schemeClr val="bg1"/>
                </a:solidFill>
              </a:rPr>
            </a:br>
            <a:r>
              <a:rPr lang="ru-RU" sz="2400" b="1" i="1" dirty="0" smtClean="0">
                <a:solidFill>
                  <a:schemeClr val="bg1"/>
                </a:solidFill>
              </a:rPr>
              <a:t>Робко юноша склонил.</a:t>
            </a:r>
            <a:br>
              <a:rPr lang="ru-RU" sz="2400" b="1" i="1" dirty="0" smtClean="0">
                <a:solidFill>
                  <a:schemeClr val="bg1"/>
                </a:solidFill>
              </a:rPr>
            </a:br>
            <a:r>
              <a:rPr lang="ru-RU" sz="2400" b="1" i="1" dirty="0" smtClean="0">
                <a:solidFill>
                  <a:schemeClr val="bg1"/>
                </a:solidFill>
              </a:rPr>
              <a:t>И богиням льстит измена:</a:t>
            </a:r>
            <a:br>
              <a:rPr lang="ru-RU" sz="2400" b="1" i="1" dirty="0" smtClean="0">
                <a:solidFill>
                  <a:schemeClr val="bg1"/>
                </a:solidFill>
              </a:rPr>
            </a:br>
            <a:r>
              <a:rPr lang="ru-RU" sz="2400" b="1" i="1" dirty="0" smtClean="0">
                <a:solidFill>
                  <a:schemeClr val="bg1"/>
                </a:solidFill>
              </a:rPr>
              <a:t>Прозерпине смертный мил.</a:t>
            </a:r>
            <a:br>
              <a:rPr lang="ru-RU" sz="2400" b="1" i="1" dirty="0" smtClean="0">
                <a:solidFill>
                  <a:schemeClr val="bg1"/>
                </a:solidFill>
              </a:rPr>
            </a:br>
            <a:r>
              <a:rPr lang="ru-RU" sz="2400" b="1" i="1" dirty="0" smtClean="0">
                <a:solidFill>
                  <a:schemeClr val="bg1"/>
                </a:solidFill>
              </a:rPr>
              <a:t>Ада гордая царица</a:t>
            </a:r>
            <a:br>
              <a:rPr lang="ru-RU" sz="2400" b="1" i="1" dirty="0" smtClean="0">
                <a:solidFill>
                  <a:schemeClr val="bg1"/>
                </a:solidFill>
              </a:rPr>
            </a:br>
            <a:r>
              <a:rPr lang="ru-RU" sz="2400" b="1" i="1" dirty="0" smtClean="0">
                <a:solidFill>
                  <a:schemeClr val="bg1"/>
                </a:solidFill>
              </a:rPr>
              <a:t>Взором юношу зовет,</a:t>
            </a:r>
            <a:br>
              <a:rPr lang="ru-RU" sz="2400" b="1" i="1" dirty="0" smtClean="0">
                <a:solidFill>
                  <a:schemeClr val="bg1"/>
                </a:solidFill>
              </a:rPr>
            </a:br>
            <a:endParaRPr lang="ru-RU" sz="2400" b="1" i="1" dirty="0" smtClean="0">
              <a:solidFill>
                <a:schemeClr val="bg1"/>
              </a:solidFill>
            </a:endParaRPr>
          </a:p>
          <a:p>
            <a:endParaRPr lang="ru-RU" sz="2400" b="1" i="1" dirty="0" smtClean="0">
              <a:solidFill>
                <a:schemeClr val="bg1"/>
              </a:solidFill>
            </a:endParaRPr>
          </a:p>
        </p:txBody>
      </p:sp>
      <p:sp>
        <p:nvSpPr>
          <p:cNvPr id="7" name="Прямоугольник 6"/>
          <p:cNvSpPr/>
          <p:nvPr/>
        </p:nvSpPr>
        <p:spPr>
          <a:xfrm>
            <a:off x="5724128" y="3072348"/>
            <a:ext cx="4572000" cy="3785652"/>
          </a:xfrm>
          <a:prstGeom prst="rect">
            <a:avLst/>
          </a:prstGeom>
        </p:spPr>
        <p:txBody>
          <a:bodyPr>
            <a:spAutoFit/>
          </a:bodyPr>
          <a:lstStyle/>
          <a:p>
            <a:r>
              <a:rPr lang="ru-RU" sz="2400" b="1" i="1" dirty="0" smtClean="0">
                <a:solidFill>
                  <a:schemeClr val="bg1"/>
                </a:solidFill>
              </a:rPr>
              <a:t>Обняла — и колесница</a:t>
            </a:r>
            <a:br>
              <a:rPr lang="ru-RU" sz="2400" b="1" i="1" dirty="0" smtClean="0">
                <a:solidFill>
                  <a:schemeClr val="bg1"/>
                </a:solidFill>
              </a:rPr>
            </a:br>
            <a:r>
              <a:rPr lang="ru-RU" sz="2400" b="1" i="1" dirty="0" smtClean="0">
                <a:solidFill>
                  <a:schemeClr val="bg1"/>
                </a:solidFill>
              </a:rPr>
              <a:t>Уж к Аиду их несет;</a:t>
            </a:r>
            <a:br>
              <a:rPr lang="ru-RU" sz="2400" b="1" i="1" dirty="0" smtClean="0">
                <a:solidFill>
                  <a:schemeClr val="bg1"/>
                </a:solidFill>
              </a:rPr>
            </a:br>
            <a:r>
              <a:rPr lang="ru-RU" sz="2400" b="1" i="1" dirty="0" smtClean="0">
                <a:solidFill>
                  <a:schemeClr val="bg1"/>
                </a:solidFill>
              </a:rPr>
              <a:t>Мчатся, облаком одеты;</a:t>
            </a:r>
            <a:br>
              <a:rPr lang="ru-RU" sz="2400" b="1" i="1" dirty="0" smtClean="0">
                <a:solidFill>
                  <a:schemeClr val="bg1"/>
                </a:solidFill>
              </a:rPr>
            </a:br>
            <a:r>
              <a:rPr lang="ru-RU" sz="2400" b="1" i="1" dirty="0" smtClean="0">
                <a:solidFill>
                  <a:schemeClr val="bg1"/>
                </a:solidFill>
              </a:rPr>
              <a:t>Видят вечные луга,</a:t>
            </a:r>
            <a:br>
              <a:rPr lang="ru-RU" sz="2400" b="1" i="1" dirty="0" smtClean="0">
                <a:solidFill>
                  <a:schemeClr val="bg1"/>
                </a:solidFill>
              </a:rPr>
            </a:br>
            <a:r>
              <a:rPr lang="ru-RU" sz="2400" b="1" i="1" dirty="0" err="1" smtClean="0">
                <a:solidFill>
                  <a:schemeClr val="bg1"/>
                </a:solidFill>
              </a:rPr>
              <a:t>Элизей</a:t>
            </a:r>
            <a:r>
              <a:rPr lang="ru-RU" sz="2400" b="1" i="1" dirty="0" smtClean="0">
                <a:solidFill>
                  <a:schemeClr val="bg1"/>
                </a:solidFill>
              </a:rPr>
              <a:t> и томной Леты</a:t>
            </a:r>
            <a:br>
              <a:rPr lang="ru-RU" sz="2400" b="1" i="1" dirty="0" smtClean="0">
                <a:solidFill>
                  <a:schemeClr val="bg1"/>
                </a:solidFill>
              </a:rPr>
            </a:br>
            <a:r>
              <a:rPr lang="ru-RU" sz="2400" b="1" i="1" dirty="0" smtClean="0">
                <a:solidFill>
                  <a:schemeClr val="bg1"/>
                </a:solidFill>
              </a:rPr>
              <a:t>Усыпленные брега.</a:t>
            </a:r>
            <a:br>
              <a:rPr lang="ru-RU" sz="2400" b="1" i="1" dirty="0" smtClean="0">
                <a:solidFill>
                  <a:schemeClr val="bg1"/>
                </a:solidFill>
              </a:rPr>
            </a:br>
            <a:r>
              <a:rPr lang="ru-RU" sz="2400" b="1" i="1" dirty="0" smtClean="0">
                <a:solidFill>
                  <a:schemeClr val="bg1"/>
                </a:solidFill>
              </a:rPr>
              <a:t>Там бессмертье, там забвенье,</a:t>
            </a:r>
            <a:br>
              <a:rPr lang="ru-RU" sz="2400" b="1" i="1" dirty="0" smtClean="0">
                <a:solidFill>
                  <a:schemeClr val="bg1"/>
                </a:solidFill>
              </a:rPr>
            </a:br>
            <a:r>
              <a:rPr lang="ru-RU" sz="2400" b="1" i="1" dirty="0" smtClean="0">
                <a:solidFill>
                  <a:schemeClr val="bg1"/>
                </a:solidFill>
              </a:rPr>
              <a:t>Там утехам нет конца.</a:t>
            </a:r>
            <a:br>
              <a:rPr lang="ru-RU" sz="2400" b="1" i="1" dirty="0" smtClean="0">
                <a:solidFill>
                  <a:schemeClr val="bg1"/>
                </a:solidFill>
              </a:rPr>
            </a:br>
            <a:r>
              <a:rPr lang="ru-RU" sz="2400" b="1" i="1" dirty="0" smtClean="0">
                <a:solidFill>
                  <a:schemeClr val="bg1"/>
                </a:solidFill>
              </a:rPr>
              <a:t>Прозерпина в упоенье,</a:t>
            </a:r>
            <a:br>
              <a:rPr lang="ru-RU" sz="2400" b="1" i="1" dirty="0" smtClean="0">
                <a:solidFill>
                  <a:schemeClr val="bg1"/>
                </a:solidFill>
              </a:rPr>
            </a:br>
            <a:r>
              <a:rPr lang="ru-RU" sz="2400" b="1" i="1" dirty="0" smtClean="0">
                <a:solidFill>
                  <a:schemeClr val="bg1"/>
                </a:solidFill>
              </a:rPr>
              <a:t>Без порфиры и венца…»</a:t>
            </a:r>
            <a:endParaRPr lang="ru-RU" sz="2400" b="1" i="1" dirty="0"/>
          </a:p>
        </p:txBody>
      </p:sp>
      <p:sp>
        <p:nvSpPr>
          <p:cNvPr id="9" name="Прямоугольник 8"/>
          <p:cNvSpPr/>
          <p:nvPr/>
        </p:nvSpPr>
        <p:spPr>
          <a:xfrm>
            <a:off x="0" y="4941168"/>
            <a:ext cx="5453737" cy="523220"/>
          </a:xfrm>
          <a:prstGeom prst="rect">
            <a:avLst/>
          </a:prstGeom>
        </p:spPr>
        <p:txBody>
          <a:bodyPr wrap="none">
            <a:spAutoFit/>
          </a:bodyPr>
          <a:lstStyle/>
          <a:p>
            <a:r>
              <a:rPr lang="ru-RU" sz="2800" b="1" dirty="0" smtClean="0">
                <a:solidFill>
                  <a:srgbClr val="00B0F0"/>
                </a:solidFill>
                <a:latin typeface="Comic Sans MS" pitchFamily="66" charset="0"/>
              </a:rPr>
              <a:t>А. С. Пушкин «Прозерпина»</a:t>
            </a:r>
            <a:endParaRPr lang="ru-RU" sz="2800" b="1" dirty="0">
              <a:solidFill>
                <a:srgbClr val="00B0F0"/>
              </a:solidFill>
            </a:endParaRPr>
          </a:p>
        </p:txBody>
      </p:sp>
      <p:pic>
        <p:nvPicPr>
          <p:cNvPr id="141317" name="Picture 5" descr="Картинки по запросу персефона."/>
          <p:cNvPicPr>
            <a:picLocks noChangeAspect="1" noChangeArrowheads="1"/>
          </p:cNvPicPr>
          <p:nvPr/>
        </p:nvPicPr>
        <p:blipFill>
          <a:blip r:embed="rId4" cstate="print"/>
          <a:srcRect/>
          <a:stretch>
            <a:fillRect/>
          </a:stretch>
        </p:blipFill>
        <p:spPr bwMode="auto">
          <a:xfrm>
            <a:off x="6012160" y="260648"/>
            <a:ext cx="2664296" cy="26642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1222</TotalTime>
  <Words>2637</Words>
  <Application>Microsoft Office PowerPoint</Application>
  <PresentationFormat>Экран (4:3)</PresentationFormat>
  <Paragraphs>264</Paragraphs>
  <Slides>49</Slides>
  <Notes>49</Notes>
  <HiddenSlides>0</HiddenSlides>
  <MMClips>0</MMClips>
  <ScaleCrop>false</ScaleCrop>
  <HeadingPairs>
    <vt:vector size="6" baseType="variant">
      <vt:variant>
        <vt:lpstr>Тема</vt:lpstr>
      </vt:variant>
      <vt:variant>
        <vt:i4>1</vt:i4>
      </vt:variant>
      <vt:variant>
        <vt:lpstr>Заголовки слайдов</vt:lpstr>
      </vt:variant>
      <vt:variant>
        <vt:i4>49</vt:i4>
      </vt:variant>
      <vt:variant>
        <vt:lpstr>Произвольные показы</vt:lpstr>
      </vt:variant>
      <vt:variant>
        <vt:i4>1</vt:i4>
      </vt:variant>
    </vt:vector>
  </HeadingPairs>
  <TitlesOfParts>
    <vt:vector size="51" baseType="lpstr">
      <vt:lpstr>Тема Office</vt:lpstr>
      <vt:lpstr>Слайд 1</vt:lpstr>
      <vt:lpstr>Слайд 2</vt:lpstr>
      <vt:lpstr>Греко – римские боги</vt:lpstr>
      <vt:lpstr>Зевс Громовержец</vt:lpstr>
      <vt:lpstr>Слайд 5</vt:lpstr>
      <vt:lpstr>Арес</vt:lpstr>
      <vt:lpstr>Слайд 7</vt:lpstr>
      <vt:lpstr>Персефона</vt:lpstr>
      <vt:lpstr>Слайд 9</vt:lpstr>
      <vt:lpstr>Слайд 10</vt:lpstr>
      <vt:lpstr>Аполлон</vt:lpstr>
      <vt:lpstr>Слайд 12</vt:lpstr>
      <vt:lpstr>Афродита</vt:lpstr>
      <vt:lpstr>Слайд 14</vt:lpstr>
      <vt:lpstr>Аид</vt:lpstr>
      <vt:lpstr>Слайд 16</vt:lpstr>
      <vt:lpstr>Деме́тра</vt:lpstr>
      <vt:lpstr>Слайд 18</vt:lpstr>
      <vt:lpstr>Слайд 19</vt:lpstr>
      <vt:lpstr>Гефест</vt:lpstr>
      <vt:lpstr>Слайд 21</vt:lpstr>
      <vt:lpstr>Афина</vt:lpstr>
      <vt:lpstr>Слайд 23</vt:lpstr>
      <vt:lpstr>Слайд 24</vt:lpstr>
      <vt:lpstr>Артемида</vt:lpstr>
      <vt:lpstr>Слайд 26</vt:lpstr>
      <vt:lpstr>Слайд 27</vt:lpstr>
      <vt:lpstr>Морфей</vt:lpstr>
      <vt:lpstr>Слайд 29</vt:lpstr>
      <vt:lpstr>Гера</vt:lpstr>
      <vt:lpstr>Слайд 31</vt:lpstr>
      <vt:lpstr>Посейдон</vt:lpstr>
      <vt:lpstr>Слайд 33</vt:lpstr>
      <vt:lpstr>Слайд 34</vt:lpstr>
      <vt:lpstr>Амон </vt:lpstr>
      <vt:lpstr>Слайд 36</vt:lpstr>
      <vt:lpstr>Анубис</vt:lpstr>
      <vt:lpstr>Анукет </vt:lpstr>
      <vt:lpstr>Ато́н</vt:lpstr>
      <vt:lpstr>Баст или Бастет</vt:lpstr>
      <vt:lpstr>Изида</vt:lpstr>
      <vt:lpstr>Маат</vt:lpstr>
      <vt:lpstr>Оси́рис</vt:lpstr>
      <vt:lpstr>Ра</vt:lpstr>
      <vt:lpstr>Сехмет</vt:lpstr>
      <vt:lpstr>Тот</vt:lpstr>
      <vt:lpstr>Хор</vt:lpstr>
      <vt:lpstr>Слайд 48</vt:lpstr>
      <vt:lpstr>Спасибо за просмотр!</vt:lpstr>
      <vt:lpstr>Произвольный показ 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Богт</dc:title>
  <dc:creator>Bryantsev Stepan</dc:creator>
  <cp:lastModifiedBy>Пользователь Windows</cp:lastModifiedBy>
  <cp:revision>116</cp:revision>
  <dcterms:created xsi:type="dcterms:W3CDTF">2016-10-20T18:25:52Z</dcterms:created>
  <dcterms:modified xsi:type="dcterms:W3CDTF">2016-12-26T09:56:23Z</dcterms:modified>
</cp:coreProperties>
</file>