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93" r:id="rId2"/>
    <p:sldId id="364" r:id="rId3"/>
    <p:sldId id="301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14" r:id="rId12"/>
    <p:sldId id="315" r:id="rId13"/>
    <p:sldId id="316" r:id="rId14"/>
    <p:sldId id="317" r:id="rId15"/>
    <p:sldId id="365" r:id="rId16"/>
    <p:sldId id="367" r:id="rId17"/>
    <p:sldId id="366" r:id="rId18"/>
    <p:sldId id="368" r:id="rId19"/>
    <p:sldId id="339" r:id="rId20"/>
    <p:sldId id="340" r:id="rId21"/>
    <p:sldId id="341" r:id="rId22"/>
    <p:sldId id="342" r:id="rId23"/>
    <p:sldId id="335" r:id="rId24"/>
    <p:sldId id="336" r:id="rId25"/>
    <p:sldId id="337" r:id="rId26"/>
    <p:sldId id="338" r:id="rId27"/>
    <p:sldId id="277" r:id="rId28"/>
    <p:sldId id="298" r:id="rId29"/>
    <p:sldId id="300" r:id="rId30"/>
    <p:sldId id="299" r:id="rId31"/>
    <p:sldId id="261" r:id="rId32"/>
    <p:sldId id="294" r:id="rId33"/>
    <p:sldId id="363" r:id="rId34"/>
    <p:sldId id="296" r:id="rId35"/>
    <p:sldId id="266" r:id="rId36"/>
    <p:sldId id="289" r:id="rId37"/>
    <p:sldId id="290" r:id="rId38"/>
    <p:sldId id="292" r:id="rId39"/>
    <p:sldId id="323" r:id="rId40"/>
    <p:sldId id="324" r:id="rId41"/>
    <p:sldId id="326" r:id="rId42"/>
    <p:sldId id="325" r:id="rId43"/>
    <p:sldId id="318" r:id="rId44"/>
    <p:sldId id="319" r:id="rId45"/>
    <p:sldId id="320" r:id="rId46"/>
    <p:sldId id="321" r:id="rId47"/>
    <p:sldId id="327" r:id="rId48"/>
    <p:sldId id="328" r:id="rId49"/>
    <p:sldId id="329" r:id="rId50"/>
    <p:sldId id="350" r:id="rId51"/>
    <p:sldId id="310" r:id="rId52"/>
    <p:sldId id="311" r:id="rId53"/>
    <p:sldId id="313" r:id="rId54"/>
    <p:sldId id="312" r:id="rId55"/>
    <p:sldId id="265" r:id="rId56"/>
    <p:sldId id="286" r:id="rId57"/>
    <p:sldId id="287" r:id="rId58"/>
    <p:sldId id="288" r:id="rId59"/>
    <p:sldId id="343" r:id="rId60"/>
    <p:sldId id="344" r:id="rId61"/>
    <p:sldId id="345" r:id="rId62"/>
    <p:sldId id="302" r:id="rId63"/>
    <p:sldId id="303" r:id="rId64"/>
    <p:sldId id="304" r:id="rId65"/>
    <p:sldId id="305" r:id="rId66"/>
    <p:sldId id="274" r:id="rId67"/>
    <p:sldId id="297" r:id="rId68"/>
    <p:sldId id="273" r:id="rId69"/>
    <p:sldId id="322" r:id="rId70"/>
    <p:sldId id="306" r:id="rId71"/>
    <p:sldId id="308" r:id="rId72"/>
    <p:sldId id="307" r:id="rId73"/>
    <p:sldId id="309" r:id="rId74"/>
    <p:sldId id="346" r:id="rId75"/>
    <p:sldId id="347" r:id="rId76"/>
    <p:sldId id="348" r:id="rId77"/>
    <p:sldId id="349" r:id="rId78"/>
    <p:sldId id="332" r:id="rId79"/>
    <p:sldId id="331" r:id="rId80"/>
    <p:sldId id="333" r:id="rId81"/>
    <p:sldId id="334" r:id="rId82"/>
    <p:sldId id="369" r:id="rId83"/>
    <p:sldId id="371" r:id="rId84"/>
    <p:sldId id="372" r:id="rId85"/>
    <p:sldId id="370" r:id="rId86"/>
    <p:sldId id="373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7" autoAdjust="0"/>
    <p:restoredTop sz="94624" autoAdjust="0"/>
  </p:normalViewPr>
  <p:slideViewPr>
    <p:cSldViewPr>
      <p:cViewPr>
        <p:scale>
          <a:sx n="69" d="100"/>
          <a:sy n="69" d="100"/>
        </p:scale>
        <p:origin x="-11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22B16-ADF3-4ADF-8575-8319229CFC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519E-CADD-4ADE-B0A9-8418B43BC6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687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5519E-CADD-4ADE-B0A9-8418B43BC6F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5519E-CADD-4ADE-B0A9-8418B43BC6F2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113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85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691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82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59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2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6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72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689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09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35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20000" contrast="-2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2B9B1-ADC8-48F8-AFCA-1EDABB735371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FC2B-3AFA-4E9A-989A-0F333B2B88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7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51.xml"/><Relationship Id="rId18" Type="http://schemas.openxmlformats.org/officeDocument/2006/relationships/slide" Target="slide70.xml"/><Relationship Id="rId3" Type="http://schemas.openxmlformats.org/officeDocument/2006/relationships/slide" Target="slide7.xml"/><Relationship Id="rId21" Type="http://schemas.openxmlformats.org/officeDocument/2006/relationships/slide" Target="slide15.xml"/><Relationship Id="rId7" Type="http://schemas.openxmlformats.org/officeDocument/2006/relationships/slide" Target="slide27.xml"/><Relationship Id="rId12" Type="http://schemas.openxmlformats.org/officeDocument/2006/relationships/slide" Target="slide47.xml"/><Relationship Id="rId17" Type="http://schemas.openxmlformats.org/officeDocument/2006/relationships/slide" Target="slide66.xml"/><Relationship Id="rId2" Type="http://schemas.openxmlformats.org/officeDocument/2006/relationships/slide" Target="slide3.xml"/><Relationship Id="rId16" Type="http://schemas.openxmlformats.org/officeDocument/2006/relationships/slide" Target="slide62.xml"/><Relationship Id="rId20" Type="http://schemas.openxmlformats.org/officeDocument/2006/relationships/slide" Target="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43.xml"/><Relationship Id="rId5" Type="http://schemas.openxmlformats.org/officeDocument/2006/relationships/slide" Target="slide19.xml"/><Relationship Id="rId15" Type="http://schemas.openxmlformats.org/officeDocument/2006/relationships/slide" Target="slide59.xml"/><Relationship Id="rId10" Type="http://schemas.openxmlformats.org/officeDocument/2006/relationships/slide" Target="slide39.xml"/><Relationship Id="rId19" Type="http://schemas.openxmlformats.org/officeDocument/2006/relationships/slide" Target="slide74.xml"/><Relationship Id="rId4" Type="http://schemas.openxmlformats.org/officeDocument/2006/relationships/slide" Target="slide11.xml"/><Relationship Id="rId9" Type="http://schemas.openxmlformats.org/officeDocument/2006/relationships/slide" Target="slide35.xml"/><Relationship Id="rId14" Type="http://schemas.openxmlformats.org/officeDocument/2006/relationships/slide" Target="slide55.xml"/><Relationship Id="rId22" Type="http://schemas.openxmlformats.org/officeDocument/2006/relationships/slide" Target="slide8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204365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Электронный словарь эпонимов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</a:rPr>
              <a:t>«Фауна»</a:t>
            </a:r>
            <a:endParaRPr lang="ru-RU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221088"/>
            <a:ext cx="2952328" cy="192176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Работу выполнили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ученицы  9 класса «Б»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Рахметова </a:t>
            </a: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Аделия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Смирнова Алина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МБОУ «Лицей №23»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Мытищи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uis Antoine de Bougainville - Portrait par Jean-Pierre Franqu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236" y="2060848"/>
            <a:ext cx="2880320" cy="396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7"/>
            <a:ext cx="806489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/>
              <a:t>       </a:t>
            </a:r>
            <a:r>
              <a:rPr lang="ru-RU" sz="4000" b="1" i="1" dirty="0" smtClean="0"/>
              <a:t>Луи </a:t>
            </a:r>
            <a:r>
              <a:rPr lang="ru-RU" sz="4000" b="1" i="1" dirty="0"/>
              <a:t>Антуан де Бугенвиль</a:t>
            </a:r>
          </a:p>
          <a:p>
            <a:r>
              <a:rPr lang="en-US" sz="4000" b="1" i="1" dirty="0" smtClean="0"/>
              <a:t>11 </a:t>
            </a:r>
            <a:r>
              <a:rPr lang="ru-RU" sz="4000" b="1" i="1" dirty="0"/>
              <a:t>ноября </a:t>
            </a:r>
            <a:r>
              <a:rPr lang="ru-RU" sz="4000" b="1" i="1" dirty="0" smtClean="0"/>
              <a:t>1729г - </a:t>
            </a:r>
            <a:r>
              <a:rPr lang="ru-RU" sz="4000" b="1" i="1" dirty="0"/>
              <a:t>31 </a:t>
            </a:r>
            <a:r>
              <a:rPr lang="ru-RU" sz="4000" b="1" i="1" dirty="0" smtClean="0"/>
              <a:t>августа 1811г</a:t>
            </a:r>
            <a:endParaRPr lang="ru-RU" sz="4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1" y="1799018"/>
            <a:ext cx="4968552" cy="4832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/>
              <a:t>Луи Антуан, граф де </a:t>
            </a:r>
            <a:r>
              <a:rPr lang="ru-RU" sz="2200" b="1" dirty="0" smtClean="0"/>
              <a:t>Бугенвиль </a:t>
            </a:r>
            <a:r>
              <a:rPr lang="ru-RU" sz="2200" dirty="0"/>
              <a:t>-  французский мореплаватель, руководитель 1-й французской кругосветной экспедиции.</a:t>
            </a:r>
            <a:r>
              <a:rPr lang="ru-RU" sz="2200" b="1" dirty="0" smtClean="0"/>
              <a:t> </a:t>
            </a:r>
          </a:p>
          <a:p>
            <a:r>
              <a:rPr lang="ru-RU" sz="2200" dirty="0"/>
              <a:t>В 1754 году публикует трактат о вычислениях интегралов, получивший некоторую известность. </a:t>
            </a:r>
            <a:endParaRPr lang="ru-RU" sz="2200" dirty="0" smtClean="0"/>
          </a:p>
          <a:p>
            <a:r>
              <a:rPr lang="ru-RU" sz="2200" dirty="0" smtClean="0"/>
              <a:t>В </a:t>
            </a:r>
            <a:r>
              <a:rPr lang="ru-RU" sz="2200" dirty="0"/>
              <a:t>1759 году Бугенвиль получает чин полковника. </a:t>
            </a:r>
            <a:endParaRPr lang="ru-RU" sz="2200" dirty="0" smtClean="0"/>
          </a:p>
          <a:p>
            <a:r>
              <a:rPr lang="ru-RU" sz="2200" dirty="0" smtClean="0"/>
              <a:t>В </a:t>
            </a:r>
            <a:r>
              <a:rPr lang="ru-RU" sz="2200" dirty="0"/>
              <a:t>1763 году он оставляет армию и переходит на флот в звании капитана первого ранга.</a:t>
            </a:r>
            <a:endParaRPr lang="ru-RU" sz="2200" dirty="0" smtClean="0"/>
          </a:p>
          <a:p>
            <a:r>
              <a:rPr lang="ru-RU" sz="2200" dirty="0"/>
              <a:t>В 1795 году был избран членом Парижской Академии наук.</a:t>
            </a:r>
          </a:p>
        </p:txBody>
      </p:sp>
    </p:spTree>
    <p:extLst>
      <p:ext uri="{BB962C8B-B14F-4D97-AF65-F5344CB8AC3E}">
        <p14:creationId xmlns:p14="http://schemas.microsoft.com/office/powerpoint/2010/main" xmlns="" val="35574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.blog.fontanka.ru/photos/2013/01/800x600_tb5tCNkUw0C6keZQ6t3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0001" t="29495" r="30625" b="-1124"/>
          <a:stretch>
            <a:fillRect/>
          </a:stretch>
        </p:blipFill>
        <p:spPr bwMode="auto">
          <a:xfrm>
            <a:off x="857224" y="1214422"/>
            <a:ext cx="3000396" cy="3643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928662" y="5286388"/>
            <a:ext cx="278608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Белка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Дугласа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44" name="Picture 4" descr="http://www.hippoquotes.com/img/david-douglas-quotes/1358964293-ACF21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000396" cy="3571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143504" y="5286388"/>
            <a:ext cx="2786082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Дэвид</a:t>
            </a:r>
            <a:r>
              <a:rPr lang="en-US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Дуглас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85728"/>
            <a:ext cx="614366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Белка Дугласа</a:t>
            </a:r>
            <a:endParaRPr lang="ru-RU" sz="4400" b="1" i="1" dirty="0"/>
          </a:p>
        </p:txBody>
      </p:sp>
      <p:pic>
        <p:nvPicPr>
          <p:cNvPr id="60418" name="Picture 2" descr="http://www.livingwilderness.com/wildlife/douglas-squirrel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42910" y="1500174"/>
            <a:ext cx="2755364" cy="41434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714744" y="1857364"/>
            <a:ext cx="485778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Белка – небольшой лесной зверек – грызун с пушистым хвостом, а также мех этого зверька</a:t>
            </a:r>
            <a:r>
              <a:rPr lang="en-US" sz="2200" b="1" dirty="0" smtClean="0"/>
              <a:t>.</a:t>
            </a:r>
            <a:r>
              <a:rPr lang="ru-RU" sz="2200" b="1" dirty="0" smtClean="0"/>
              <a:t>                                        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 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4744" y="4071942"/>
            <a:ext cx="4857784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Белка - небольшой лесной зверек – грызун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 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21112_Backyard_055-L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7158" y="3214686"/>
            <a:ext cx="4000528" cy="26762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8143932" cy="2462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Белка Дугласа </a:t>
            </a:r>
            <a:r>
              <a:rPr lang="en-US" sz="2200" dirty="0" smtClean="0"/>
              <a:t>(</a:t>
            </a:r>
            <a:r>
              <a:rPr lang="ru-RU" sz="2200" dirty="0" err="1" smtClean="0"/>
              <a:t>Tamiasciurus</a:t>
            </a:r>
            <a:r>
              <a:rPr lang="ru-RU" sz="2200" dirty="0" smtClean="0"/>
              <a:t> </a:t>
            </a:r>
            <a:r>
              <a:rPr lang="ru-RU" sz="2200" dirty="0" err="1" smtClean="0"/>
              <a:t>douglasi</a:t>
            </a:r>
            <a:r>
              <a:rPr lang="en-US" sz="2200" dirty="0" smtClean="0"/>
              <a:t>)</a:t>
            </a:r>
            <a:r>
              <a:rPr lang="ru-RU" sz="2200" dirty="0" smtClean="0"/>
              <a:t> — относится к бурундуковым, красным белкам Северной Америки.</a:t>
            </a:r>
            <a:endParaRPr lang="en-US" sz="2200" dirty="0" smtClean="0"/>
          </a:p>
          <a:p>
            <a:r>
              <a:rPr lang="ru-RU" sz="2200" dirty="0" smtClean="0"/>
              <a:t>Белка Дугласа — оливково-зеленоватого цвета с желтым брюшком. Белка Дугласа гораздо меньше по размеру, чем серая или черная и некоторые ошибочно считают, что это бельчонок. Белки Дугласа всегда начеку и встречают нежданных гостей громким </a:t>
            </a:r>
            <a:r>
              <a:rPr lang="ru-RU" sz="2200" dirty="0" err="1" smtClean="0"/>
              <a:t>птичим</a:t>
            </a:r>
            <a:r>
              <a:rPr lang="ru-RU" sz="2200" dirty="0" smtClean="0"/>
              <a:t> стрекотом. 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4643438" y="3286124"/>
            <a:ext cx="3929090" cy="31700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/>
              <a:t>Знаменитый американский натуралист Джон </a:t>
            </a:r>
            <a:r>
              <a:rPr lang="ru-RU" sz="2200" dirty="0" err="1" smtClean="0"/>
              <a:t>Мьюр</a:t>
            </a:r>
            <a:r>
              <a:rPr lang="en-US" sz="2200" dirty="0" smtClean="0"/>
              <a:t> (</a:t>
            </a:r>
            <a:r>
              <a:rPr lang="ru-RU" sz="2200" dirty="0" err="1" smtClean="0"/>
              <a:t>John</a:t>
            </a:r>
            <a:r>
              <a:rPr lang="ru-RU" sz="2200" dirty="0" smtClean="0"/>
              <a:t> </a:t>
            </a:r>
            <a:r>
              <a:rPr lang="ru-RU" sz="2200" dirty="0" err="1" smtClean="0"/>
              <a:t>Muir</a:t>
            </a:r>
            <a:r>
              <a:rPr lang="en-US" sz="2200" dirty="0" smtClean="0"/>
              <a:t>)</a:t>
            </a:r>
            <a:r>
              <a:rPr lang="ru-RU" sz="2200" dirty="0" smtClean="0"/>
              <a:t>, первый раз встретивший белку Дугласа в 1894 году писал про нее: «... огненный сгусток жизни, без исключения наиболее напористое животное, какое только мне встречалось.»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072494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/>
              <a:t> </a:t>
            </a:r>
            <a:r>
              <a:rPr lang="ru-RU" sz="4400" b="1" i="1" dirty="0" smtClean="0"/>
              <a:t> Дэвид Дуглас                                    </a:t>
            </a:r>
            <a:r>
              <a:rPr lang="en-US" sz="4400" b="1" i="1" dirty="0" smtClean="0"/>
              <a:t>25 </a:t>
            </a:r>
            <a:r>
              <a:rPr lang="ru-RU" sz="4400" b="1" i="1" dirty="0" smtClean="0"/>
              <a:t>июня 1799 г</a:t>
            </a:r>
            <a:r>
              <a:rPr lang="en-US" sz="4400" b="1" i="1" dirty="0" smtClean="0"/>
              <a:t>.</a:t>
            </a:r>
            <a:r>
              <a:rPr lang="ru-RU" sz="4400" b="1" i="1" dirty="0" smtClean="0"/>
              <a:t>- 12 июля 1834 г</a:t>
            </a:r>
            <a:r>
              <a:rPr lang="en-US" sz="4400" b="1" i="1" dirty="0" smtClean="0"/>
              <a:t>.</a:t>
            </a:r>
            <a:endParaRPr lang="ru-RU" sz="4400" b="1" i="1" dirty="0"/>
          </a:p>
        </p:txBody>
      </p:sp>
      <p:pic>
        <p:nvPicPr>
          <p:cNvPr id="62466" name="Picture 2" descr="David Douglass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3078389" cy="3643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3643306" y="1857364"/>
            <a:ext cx="4929222" cy="450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 Дэвид Дуглас</a:t>
            </a:r>
            <a:r>
              <a:rPr lang="ru-RU" sz="2200" dirty="0" smtClean="0"/>
              <a:t> (англ. </a:t>
            </a:r>
            <a:r>
              <a:rPr lang="en-US" sz="2200" i="1" dirty="0" smtClean="0"/>
              <a:t>David Douglas</a:t>
            </a:r>
            <a:r>
              <a:rPr lang="ru-RU" sz="2200" i="1" dirty="0" smtClean="0"/>
              <a:t>)</a:t>
            </a:r>
            <a:r>
              <a:rPr lang="ru-RU" sz="2200" dirty="0" smtClean="0"/>
              <a:t> — шотландский биолог и ботаник</a:t>
            </a:r>
            <a:r>
              <a:rPr lang="en-US" sz="2200" dirty="0" smtClean="0"/>
              <a:t>.</a:t>
            </a:r>
          </a:p>
          <a:p>
            <a:r>
              <a:rPr lang="ru-RU" sz="2200" dirty="0" smtClean="0"/>
              <a:t>    Дэвид Дуглас получил известность в Европе благодаря своей коллекции и был отнесён к одним из отцов-основателей британской лесной промышленности. Известность Дугласа привела к тому, что он контактировал с самыми видными британскими учёными своего времени. Он считается одним из самых величайший и наиболее успешных ботаников, которым мир глубоко признателен.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5517232"/>
            <a:ext cx="162736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Рихард Бём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Böhm, Rich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939" y="1268760"/>
            <a:ext cx="283571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o2.imgsmail.ru/imgpreview?key=52306c112e5d9a46&amp;mb=imgdb_preview_3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2835713" cy="36413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42329" y="5500439"/>
            <a:ext cx="201433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Бёмова щурка</a:t>
            </a:r>
          </a:p>
        </p:txBody>
      </p:sp>
    </p:spTree>
    <p:extLst>
      <p:ext uri="{BB962C8B-B14F-4D97-AF65-F5344CB8AC3E}">
        <p14:creationId xmlns:p14="http://schemas.microsoft.com/office/powerpoint/2010/main" xmlns="" val="14123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otoham.ru/img/picture/Apr/20/41f5f5a7cb62d924a7bab1f5e3c37bb2/mini_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8" b="3871"/>
          <a:stretch/>
        </p:blipFill>
        <p:spPr bwMode="auto">
          <a:xfrm>
            <a:off x="323528" y="2924944"/>
            <a:ext cx="397036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404664"/>
            <a:ext cx="367240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 smtClean="0"/>
              <a:t> </a:t>
            </a:r>
            <a:r>
              <a:rPr lang="ru-RU" sz="4000" b="1" i="1" dirty="0" smtClean="0"/>
              <a:t>Бёмова </a:t>
            </a:r>
            <a:r>
              <a:rPr lang="ru-RU" sz="4000" b="1" i="1" dirty="0"/>
              <a:t>щурка</a:t>
            </a:r>
          </a:p>
        </p:txBody>
      </p:sp>
      <p:pic>
        <p:nvPicPr>
          <p:cNvPr id="3076" name="Picture 4" descr="http://fotoham.ru/img/picture/May/06/e377d44d0103ad2d618d9223b40c7d04/mini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79" b="10085"/>
          <a:stretch/>
        </p:blipFill>
        <p:spPr bwMode="auto">
          <a:xfrm>
            <a:off x="4572000" y="3060365"/>
            <a:ext cx="4196529" cy="26094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40" y="1700808"/>
            <a:ext cx="799288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Щурка </a:t>
            </a:r>
            <a:r>
              <a:rPr lang="en-US" sz="2200" b="1" dirty="0" smtClean="0"/>
              <a:t>-</a:t>
            </a:r>
            <a:r>
              <a:rPr lang="ru-RU" sz="2200" b="1" dirty="0" smtClean="0"/>
              <a:t> небольшая </a:t>
            </a:r>
            <a:r>
              <a:rPr lang="ru-RU" sz="2200" b="1" dirty="0"/>
              <a:t>птица яркой и пестрой окраски</a:t>
            </a:r>
            <a:r>
              <a:rPr lang="ru-RU" sz="2200" b="1" dirty="0" smtClean="0"/>
              <a:t>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Т</a:t>
            </a:r>
            <a:r>
              <a:rPr lang="en-US" sz="2200" b="1" dirty="0" smtClean="0"/>
              <a:t>.</a:t>
            </a:r>
            <a:r>
              <a:rPr lang="ru-RU" sz="2200" b="1" dirty="0" smtClean="0"/>
              <a:t>Ф</a:t>
            </a:r>
            <a:r>
              <a:rPr lang="en-US" sz="2200" b="1" dirty="0" smtClean="0"/>
              <a:t>.</a:t>
            </a:r>
            <a:r>
              <a:rPr lang="ru-RU" sz="2200" b="1" dirty="0" smtClean="0"/>
              <a:t>Ефремовой) 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30858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584096"/>
            <a:ext cx="3672408" cy="550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/>
              <a:t>  </a:t>
            </a:r>
            <a:r>
              <a:rPr lang="ru-RU" sz="2200" b="1" dirty="0" smtClean="0"/>
              <a:t>Бёмова</a:t>
            </a:r>
            <a:r>
              <a:rPr lang="ru-RU" sz="2200" dirty="0"/>
              <a:t> </a:t>
            </a:r>
            <a:r>
              <a:rPr lang="ru-RU" sz="2200" b="1" dirty="0"/>
              <a:t>щурка</a:t>
            </a:r>
            <a:r>
              <a:rPr lang="ru-RU" sz="2200" dirty="0"/>
              <a:t> — птица из семейства щурковых</a:t>
            </a:r>
            <a:r>
              <a:rPr lang="ru-RU" sz="2200" dirty="0" smtClean="0"/>
              <a:t>.</a:t>
            </a:r>
          </a:p>
          <a:p>
            <a:r>
              <a:rPr lang="ru-RU" sz="2200" dirty="0"/>
              <a:t>Бёмова щурка распространена от </a:t>
            </a:r>
            <a:r>
              <a:rPr lang="en-US" sz="2200" dirty="0" smtClean="0"/>
              <a:t>    </a:t>
            </a:r>
            <a:r>
              <a:rPr lang="ru-RU" sz="2200" dirty="0" smtClean="0"/>
              <a:t>Центральной </a:t>
            </a:r>
            <a:r>
              <a:rPr lang="ru-RU" sz="2200" dirty="0"/>
              <a:t>и Восточной до Южной Африки. Среда обитания — это более светлые и густые леса в южной и экваториальной </a:t>
            </a:r>
            <a:r>
              <a:rPr lang="ru-RU" sz="2200" dirty="0" smtClean="0"/>
              <a:t>Африке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  </a:t>
            </a:r>
            <a:r>
              <a:rPr lang="ru-RU" sz="2200" dirty="0" smtClean="0"/>
              <a:t>Питание </a:t>
            </a:r>
            <a:r>
              <a:rPr lang="ru-RU" sz="2200" dirty="0"/>
              <a:t>бёмовой щурки состоит из </a:t>
            </a:r>
            <a:r>
              <a:rPr lang="ru-RU" sz="2200" dirty="0" smtClean="0"/>
              <a:t>насекомых</a:t>
            </a:r>
            <a:r>
              <a:rPr lang="en-US" sz="2200" dirty="0" smtClean="0"/>
              <a:t> (</a:t>
            </a:r>
            <a:r>
              <a:rPr lang="ru-RU" sz="2200" dirty="0" smtClean="0"/>
              <a:t>бабочки</a:t>
            </a:r>
            <a:r>
              <a:rPr lang="ru-RU" sz="2200" dirty="0"/>
              <a:t>, саранча и </a:t>
            </a:r>
            <a:r>
              <a:rPr lang="ru-RU" sz="2200" dirty="0" smtClean="0"/>
              <a:t>муравьи</a:t>
            </a:r>
            <a:r>
              <a:rPr lang="en-US" sz="2200" dirty="0" smtClean="0"/>
              <a:t>, </a:t>
            </a:r>
            <a:r>
              <a:rPr lang="ru-RU" sz="2200" dirty="0" smtClean="0"/>
              <a:t>пчёлы </a:t>
            </a:r>
            <a:r>
              <a:rPr lang="ru-RU" sz="2200" dirty="0"/>
              <a:t>и </a:t>
            </a:r>
            <a:r>
              <a:rPr lang="ru-RU" sz="2200" dirty="0" smtClean="0"/>
              <a:t>осы</a:t>
            </a:r>
            <a:r>
              <a:rPr lang="en-US" sz="2200" dirty="0" smtClean="0"/>
              <a:t>)</a:t>
            </a:r>
            <a:r>
              <a:rPr lang="ru-RU" sz="2200" dirty="0" smtClean="0"/>
              <a:t>. Птицы </a:t>
            </a:r>
            <a:r>
              <a:rPr lang="ru-RU" sz="2200" dirty="0"/>
              <a:t>ловят и съедают их в полёте</a:t>
            </a:r>
          </a:p>
        </p:txBody>
      </p:sp>
      <p:pic>
        <p:nvPicPr>
          <p:cNvPr id="2050" name="Picture 2" descr="http://birds-breed.net/UserFiles/Image/raksheobraznye/wurkovy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5" b="-1"/>
          <a:stretch/>
        </p:blipFill>
        <p:spPr bwMode="auto">
          <a:xfrm>
            <a:off x="1068482" y="432258"/>
            <a:ext cx="2880000" cy="27547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toham.ru/img/picture/May/06/e377d44d0103ad2d618d9223b40c7d04/mini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41" b="6783"/>
          <a:stretch/>
        </p:blipFill>
        <p:spPr bwMode="auto">
          <a:xfrm>
            <a:off x="539551" y="3573016"/>
            <a:ext cx="391808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30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öhm, Rich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005856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88640"/>
            <a:ext cx="7920880" cy="12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/>
              <a:t>                       Рихард Бём</a:t>
            </a:r>
          </a:p>
          <a:p>
            <a:r>
              <a:rPr lang="ru-RU" sz="4000" b="1" i="1" dirty="0" smtClean="0"/>
              <a:t>1 </a:t>
            </a:r>
            <a:r>
              <a:rPr lang="ru-RU" sz="4000" b="1" i="1" dirty="0"/>
              <a:t>октября </a:t>
            </a:r>
            <a:r>
              <a:rPr lang="ru-RU" sz="4000" b="1" i="1" dirty="0" smtClean="0"/>
              <a:t>1854г - 27 марта 1884г</a:t>
            </a:r>
            <a:endParaRPr lang="ru-RU" sz="4000" b="1" i="1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8530" y="1844824"/>
            <a:ext cx="4572000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200" b="1" dirty="0" smtClean="0"/>
              <a:t>  Рихард </a:t>
            </a:r>
            <a:r>
              <a:rPr lang="ru-RU" sz="2200" b="1" dirty="0"/>
              <a:t>Бём</a:t>
            </a:r>
            <a:r>
              <a:rPr lang="ru-RU" sz="2200" dirty="0"/>
              <a:t> — немецкий зоолог и первооткрыватель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 Он </a:t>
            </a:r>
            <a:r>
              <a:rPr lang="ru-RU" sz="2200" dirty="0"/>
              <a:t>учился зоологии в Йенском университете </a:t>
            </a:r>
            <a:r>
              <a:rPr lang="ru-RU" sz="2200" dirty="0" smtClean="0"/>
              <a:t>и </a:t>
            </a:r>
            <a:r>
              <a:rPr lang="ru-RU" sz="2200" dirty="0"/>
              <a:t>получил учёную степень в 1877 году.</a:t>
            </a:r>
            <a:endParaRPr lang="ru-RU" sz="2200" dirty="0" smtClean="0"/>
          </a:p>
          <a:p>
            <a:r>
              <a:rPr lang="ru-RU" sz="2200" dirty="0" smtClean="0"/>
              <a:t>  Его </a:t>
            </a:r>
            <a:r>
              <a:rPr lang="ru-RU" sz="2200" dirty="0"/>
              <a:t>корреспонденция появилась в 1888 году под заголовком «Von Sansibar zum Tanganjika» (От Занзибара к Танганьике). Бём ответственно готовил иллюстрации для многочисленных статей в журнале «Journal of Ornithology» в период с 1882 по 1887 </a:t>
            </a:r>
            <a:r>
              <a:rPr lang="ru-RU" sz="2200" dirty="0" smtClean="0"/>
              <a:t>годы</a:t>
            </a:r>
            <a:r>
              <a:rPr lang="en-US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4534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otoham.ru/img/picture/Oct/23/027b0d146184780778790315bd6f00b9/mini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50" t="12641" r="21814" b="21080"/>
          <a:stretch/>
        </p:blipFill>
        <p:spPr bwMode="auto">
          <a:xfrm>
            <a:off x="467544" y="1582688"/>
            <a:ext cx="4160913" cy="3187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Bonaparte Charles Lucien 1803-185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72022"/>
            <a:ext cx="2736304" cy="3187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259632" y="5301208"/>
            <a:ext cx="273630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Бонапартова чайка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3148" y="5147320"/>
            <a:ext cx="252028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Шарль </a:t>
            </a:r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Люсьен Бонапарт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8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36401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Оглавление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5236" y="1053897"/>
            <a:ext cx="2702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hlinkClick r:id="rId2" action="ppaction://hlinksldjump"/>
              </a:rPr>
              <a:t>Амурский осетр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005236" y="1484784"/>
            <a:ext cx="2774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hlinkClick r:id="rId3" action="ppaction://hlinksldjump"/>
              </a:rPr>
              <a:t>Баклан</a:t>
            </a:r>
            <a:r>
              <a:rPr lang="ru-RU" sz="2200" dirty="0">
                <a:hlinkClick r:id="rId3" action="ppaction://hlinksldjump"/>
              </a:rPr>
              <a:t> Бугенвиля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016993" y="1916832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hlinkClick r:id="rId4" action="ppaction://hlinksldjump"/>
              </a:rPr>
              <a:t>Белка Дугласа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16993" y="2877145"/>
            <a:ext cx="25415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5" action="ppaction://hlinksldjump"/>
              </a:rPr>
              <a:t>Бонапартова чайка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6993" y="3356992"/>
            <a:ext cx="22870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6" action="ppaction://hlinksldjump"/>
              </a:rPr>
              <a:t>Восточная клуша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7812" y="3831158"/>
            <a:ext cx="10289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7" action="ppaction://hlinksldjump"/>
              </a:rPr>
              <a:t>Гарпия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16993" y="4365104"/>
            <a:ext cx="884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8" action="ppaction://hlinksldjump"/>
              </a:rPr>
              <a:t>Гуппи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16993" y="4894158"/>
            <a:ext cx="14637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9" action="ppaction://hlinksldjump"/>
              </a:rPr>
              <a:t>Доберман</a:t>
            </a:r>
            <a:endParaRPr lang="ru-RU" sz="2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5236" y="5394791"/>
            <a:ext cx="24956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0" action="ppaction://hlinksldjump"/>
              </a:rPr>
              <a:t>Жираф Ротшильда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5877272"/>
            <a:ext cx="16650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1" action="ppaction://hlinksldjump"/>
              </a:rPr>
              <a:t>Зебра Греви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30688" y="1052736"/>
            <a:ext cx="27158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2" action="ppaction://hlinksldjump"/>
              </a:rPr>
              <a:t>Колумбийская ласка</a:t>
            </a:r>
            <a:endParaRPr lang="ru-RU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0675" y="1574701"/>
            <a:ext cx="22317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3" action="ppaction://hlinksldjump"/>
              </a:rPr>
              <a:t>Кошка Жоффруа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59302" y="2078757"/>
            <a:ext cx="3131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4" action="ppaction://hlinksldjump"/>
              </a:rPr>
              <a:t>Лошадь Пржевальского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30688" y="2535014"/>
            <a:ext cx="26319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5" action="ppaction://hlinksldjump"/>
              </a:rPr>
              <a:t>Мармозетка гёльди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59302" y="3014861"/>
            <a:ext cx="11223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6" action="ppaction://hlinksldjump"/>
              </a:rPr>
              <a:t>Медуза</a:t>
            </a:r>
            <a:endParaRPr lang="ru-RU" sz="2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40675" y="3489027"/>
            <a:ext cx="2348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7" action="ppaction://hlinksldjump"/>
              </a:rPr>
              <a:t>Орловский рысак</a:t>
            </a:r>
            <a:endParaRPr lang="ru-RU" sz="2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659302" y="4022973"/>
            <a:ext cx="15818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8" action="ppaction://hlinksldjump"/>
              </a:rPr>
              <a:t>Подалирий</a:t>
            </a:r>
            <a:endParaRPr lang="ru-RU" sz="2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659302" y="4552027"/>
            <a:ext cx="22960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19" action="ppaction://hlinksldjump"/>
              </a:rPr>
              <a:t>Полёвка Гюнтера</a:t>
            </a:r>
            <a:endParaRPr lang="ru-RU" sz="2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30688" y="5052660"/>
            <a:ext cx="20697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20" action="ppaction://hlinksldjump"/>
              </a:rPr>
              <a:t>Рыбный филин</a:t>
            </a:r>
            <a:endParaRPr lang="ru-RU" sz="2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17812" y="2420888"/>
            <a:ext cx="19574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21" action="ppaction://hlinksldjump"/>
              </a:rPr>
              <a:t>Бёмова щурка</a:t>
            </a:r>
            <a:endParaRPr lang="ru-RU" sz="2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621807" y="5535141"/>
            <a:ext cx="31905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hlinkClick r:id="rId22" action="ppaction://hlinksldjump"/>
              </a:rPr>
              <a:t>Траурный какаду Бэнкса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8559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8076" y="260648"/>
            <a:ext cx="561662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Бонапартова чайка</a:t>
            </a:r>
            <a:endParaRPr lang="ru-RU" sz="4000" b="1" i="1" dirty="0"/>
          </a:p>
        </p:txBody>
      </p:sp>
      <p:pic>
        <p:nvPicPr>
          <p:cNvPr id="11266" name="Picture 2" descr="http://thumbs.ebaystatic.com/images/m/mxI0lreW12Fe3-0tzUnb4bw/s-l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195" y="4147870"/>
            <a:ext cx="3362383" cy="2241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026865" y="1248559"/>
            <a:ext cx="720080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Чайка - водоплавающая </a:t>
            </a:r>
            <a:r>
              <a:rPr lang="ru-RU" sz="2200" b="1" dirty="0"/>
              <a:t>птица семейства чайковых с плотным густым оперением, длинными крыльями.</a:t>
            </a:r>
            <a:r>
              <a:rPr lang="ru-RU" sz="2200" b="1" dirty="0" smtClean="0"/>
              <a:t> (По сл</a:t>
            </a:r>
            <a:r>
              <a:rPr lang="en-US" sz="2200" b="1" dirty="0"/>
              <a:t>.</a:t>
            </a:r>
            <a:r>
              <a:rPr lang="ru-RU" sz="2200" b="1" dirty="0" smtClean="0"/>
              <a:t> </a:t>
            </a:r>
            <a:r>
              <a:rPr lang="ru-RU" sz="2200" b="1" dirty="0"/>
              <a:t>Т</a:t>
            </a:r>
            <a:r>
              <a:rPr lang="en-US" sz="2200" b="1" dirty="0"/>
              <a:t>.</a:t>
            </a:r>
            <a:r>
              <a:rPr lang="ru-RU" sz="2200" b="1" dirty="0"/>
              <a:t>Ф</a:t>
            </a:r>
            <a:r>
              <a:rPr lang="en-US" sz="2200" b="1" dirty="0"/>
              <a:t>.</a:t>
            </a:r>
            <a:r>
              <a:rPr lang="ru-RU" sz="2200" b="1" dirty="0"/>
              <a:t>Ефремовой</a:t>
            </a:r>
            <a:r>
              <a:rPr lang="ru-RU" sz="2200" b="1" dirty="0" smtClean="0"/>
              <a:t>)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43611" y="5611887"/>
            <a:ext cx="3800797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Чайка - лапчатая </a:t>
            </a:r>
            <a:r>
              <a:rPr lang="ru-RU" sz="2200" b="1" dirty="0"/>
              <a:t>водяная </a:t>
            </a:r>
            <a:r>
              <a:rPr lang="ru-RU" sz="2200" b="1" dirty="0" smtClean="0"/>
              <a:t>птица</a:t>
            </a:r>
            <a:r>
              <a:rPr lang="en-US" sz="2200" b="1" dirty="0" smtClean="0"/>
              <a:t>.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43611" y="3933056"/>
            <a:ext cx="3800797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Чайка </a:t>
            </a:r>
            <a:r>
              <a:rPr lang="en-US" sz="2200" b="1" dirty="0" smtClean="0"/>
              <a:t>-</a:t>
            </a:r>
            <a:r>
              <a:rPr lang="ru-RU" sz="2200" b="1" dirty="0"/>
              <a:t> </a:t>
            </a:r>
            <a:r>
              <a:rPr lang="ru-RU" sz="2200" b="1" dirty="0" smtClean="0"/>
              <a:t> водоплавающая </a:t>
            </a:r>
            <a:r>
              <a:rPr lang="ru-RU" sz="2200" b="1" dirty="0"/>
              <a:t>птица с мягким густым оперением и короткими ногами.</a:t>
            </a:r>
            <a:r>
              <a:rPr lang="en-US" sz="2200" b="1" dirty="0" smtClean="0"/>
              <a:t>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24980" y="2564904"/>
            <a:ext cx="720080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Чайка </a:t>
            </a:r>
            <a:r>
              <a:rPr lang="en-US" sz="2200" b="1" dirty="0" smtClean="0"/>
              <a:t>-</a:t>
            </a:r>
            <a:r>
              <a:rPr lang="ru-RU" sz="2200" b="1" dirty="0"/>
              <a:t> </a:t>
            </a:r>
            <a:r>
              <a:rPr lang="ru-RU" sz="2200" b="1" dirty="0" smtClean="0"/>
              <a:t>живущая </a:t>
            </a:r>
            <a:r>
              <a:rPr lang="ru-RU" sz="2200" b="1" dirty="0"/>
              <a:t>по берегам морей, рек, озер птица с короткими ногами, длинными крыльями и густым </a:t>
            </a:r>
            <a:r>
              <a:rPr lang="ru-RU" sz="2200" b="1" dirty="0" smtClean="0"/>
              <a:t>оперением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42228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pus.ru/im.xp/049050053048056052056051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3673275" cy="2439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https://upload.wikimedia.org/wikipedia/commons/thumb/c/cb/Chroicocephalus_philadelphia_first-winter_3.jpg/220px-Chroicocephalus_philadelphia_first-winter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27746"/>
            <a:ext cx="3240360" cy="2165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9512" y="476672"/>
            <a:ext cx="4139827" cy="31393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Бонапартова </a:t>
            </a:r>
            <a:r>
              <a:rPr lang="ru-RU" sz="2200" b="1" dirty="0" smtClean="0"/>
              <a:t>чайка</a:t>
            </a:r>
            <a:r>
              <a:rPr lang="en-US" sz="2200" baseline="30000" dirty="0"/>
              <a:t> </a:t>
            </a:r>
            <a:r>
              <a:rPr lang="en-US" sz="2200" dirty="0"/>
              <a:t>-</a:t>
            </a:r>
            <a:r>
              <a:rPr lang="en-US" sz="2200" dirty="0" smtClean="0"/>
              <a:t> </a:t>
            </a:r>
            <a:r>
              <a:rPr lang="ru-RU" sz="2200" dirty="0"/>
              <a:t>небольшая птица из рода </a:t>
            </a:r>
            <a:r>
              <a:rPr lang="en-US" sz="2200" i="1" dirty="0" err="1" smtClean="0"/>
              <a:t>Chroicocephalus</a:t>
            </a:r>
            <a:r>
              <a:rPr lang="en-US" sz="2200" i="1" dirty="0" smtClean="0"/>
              <a:t> </a:t>
            </a:r>
            <a:r>
              <a:rPr lang="ru-RU" sz="2200" dirty="0" smtClean="0"/>
              <a:t>семейства</a:t>
            </a:r>
            <a:r>
              <a:rPr lang="ru-RU" sz="2200" dirty="0"/>
              <a:t> </a:t>
            </a:r>
            <a:r>
              <a:rPr lang="ru-RU" sz="2200" dirty="0" smtClean="0"/>
              <a:t>чайковых</a:t>
            </a:r>
            <a:r>
              <a:rPr lang="en-US" sz="2200" dirty="0" smtClean="0"/>
              <a:t>.</a:t>
            </a:r>
          </a:p>
          <a:p>
            <a:r>
              <a:rPr lang="ru-RU" sz="2200" dirty="0"/>
              <a:t>Бонапартова чайка распространена на юге Аляски, однако как на западном, так и на северном побережье она редка</a:t>
            </a:r>
            <a:r>
              <a:rPr lang="ru-RU" sz="2200" dirty="0" smtClean="0"/>
              <a:t>.</a:t>
            </a:r>
            <a:r>
              <a:rPr lang="en-US" sz="2200" dirty="0" smtClean="0"/>
              <a:t> </a:t>
            </a:r>
            <a:r>
              <a:rPr lang="ru-RU" sz="2200" dirty="0"/>
              <a:t>Её жизненное пространство — это озёра и реки хвойных лесов.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7984" y="2636912"/>
            <a:ext cx="4536504" cy="38164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Птицы гнездятся обычно отдельно, реже в небольших колониях</a:t>
            </a:r>
            <a:r>
              <a:rPr lang="ru-RU" sz="2200" dirty="0" smtClean="0"/>
              <a:t>.</a:t>
            </a:r>
            <a:r>
              <a:rPr lang="en-US" sz="2200" dirty="0" smtClean="0"/>
              <a:t> </a:t>
            </a:r>
            <a:r>
              <a:rPr lang="ru-RU" sz="2200" dirty="0"/>
              <a:t>Бонапартова чайка питается преимущественно насекомыми, которых ловит как во время полёта, так и на земле или на поверхности воды. В зимнем полугодии большую роль в спектре питания играют рыбы и ракообразные. В это время чайки становятся очень общительными птицами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40715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6328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Шарль</a:t>
            </a:r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Люсьен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Бонапарт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0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ru-RU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мая 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1803 г</a:t>
            </a:r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 — 29 июля 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1857</a:t>
            </a:r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ru-RU" sz="4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 descr="Bonaparte Charles Lucien 1803-185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152280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51520" y="1844824"/>
            <a:ext cx="5040560" cy="4832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200" b="1" dirty="0">
                <a:latin typeface="Calibri" panose="020F0502020204030204" pitchFamily="34" charset="0"/>
                <a:cs typeface="Calibri" panose="020F0502020204030204" pitchFamily="34" charset="0"/>
              </a:rPr>
              <a:t>Шарль </a:t>
            </a:r>
            <a:r>
              <a:rPr lang="vi-VN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Люсьен Бонапарт</a:t>
            </a:r>
            <a:r>
              <a:rPr lang="vi-VN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vi-VN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Карло Лучано Бонапарте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французский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орнитолог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, унаследовавший от отца, Люсьена Бонапарта, титул князя Канино и Музиньяно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Принц Музиньяно (как Шарля Люсьена называли в молодости) посещал различные итальянские университеты и затем отправился в США, где посвятил себя изучению природы. Плодом этого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было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сочинение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«Американская орнитология» (3 тома, Филадельфия, 1825), составившее ему репутацию в научном мире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3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euglin Theodor von 1824-1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397" y="1340768"/>
            <a:ext cx="2888555" cy="3613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rbcu.ru/upload/iblock/cb8/IMG_56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19" r="11237"/>
          <a:stretch/>
        </p:blipFill>
        <p:spPr bwMode="auto">
          <a:xfrm>
            <a:off x="1091758" y="1318295"/>
            <a:ext cx="3048936" cy="3537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2987" y="5290631"/>
            <a:ext cx="259228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Восточная клуша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8856" y="5309720"/>
            <a:ext cx="257363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Теодор Гейглин</a:t>
            </a:r>
          </a:p>
        </p:txBody>
      </p:sp>
    </p:spTree>
    <p:extLst>
      <p:ext uri="{BB962C8B-B14F-4D97-AF65-F5344CB8AC3E}">
        <p14:creationId xmlns:p14="http://schemas.microsoft.com/office/powerpoint/2010/main" xmlns="" val="32818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76672"/>
            <a:ext cx="61206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/>
              <a:t>Восточная клуша</a:t>
            </a:r>
          </a:p>
        </p:txBody>
      </p:sp>
      <p:pic>
        <p:nvPicPr>
          <p:cNvPr id="7170" name="Picture 2" descr="http://rbcu.ru/upload/iblock/2a2/_dsc5031%20a%20zedg%20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50" b="5010"/>
          <a:stretch/>
        </p:blipFill>
        <p:spPr bwMode="auto">
          <a:xfrm>
            <a:off x="611559" y="2348880"/>
            <a:ext cx="3096345" cy="298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0585" y="1628800"/>
            <a:ext cx="421835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Клуша – курица-наседка</a:t>
            </a:r>
            <a:r>
              <a:rPr lang="ru-RU" sz="2200" b="1" dirty="0"/>
              <a:t>.</a:t>
            </a:r>
            <a:r>
              <a:rPr lang="ru-RU" sz="2200" b="1" dirty="0" smtClean="0"/>
              <a:t>          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34381" y="2852936"/>
            <a:ext cx="4218359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Клуша</a:t>
            </a:r>
            <a:r>
              <a:rPr lang="en-US" sz="2200" b="1" dirty="0" smtClean="0"/>
              <a:t> -</a:t>
            </a:r>
            <a:r>
              <a:rPr lang="ru-RU" sz="2200" b="1" dirty="0" smtClean="0"/>
              <a:t> птица </a:t>
            </a:r>
            <a:r>
              <a:rPr lang="ru-RU" sz="2200" b="1" dirty="0"/>
              <a:t>семейства чайковых с черно-белым оперением, распространенная в Северной Европе.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</a:t>
            </a:r>
            <a:r>
              <a:rPr lang="ru-RU" sz="2200" b="1" dirty="0"/>
              <a:t>Т</a:t>
            </a:r>
            <a:r>
              <a:rPr lang="en-US" sz="2200" b="1" dirty="0"/>
              <a:t>.</a:t>
            </a:r>
            <a:r>
              <a:rPr lang="ru-RU" sz="2200" b="1" dirty="0"/>
              <a:t>Ф</a:t>
            </a:r>
            <a:r>
              <a:rPr lang="en-US" sz="2200" b="1" dirty="0"/>
              <a:t>.</a:t>
            </a:r>
            <a:r>
              <a:rPr lang="ru-RU" sz="2200" b="1" dirty="0"/>
              <a:t>Ефремовой</a:t>
            </a:r>
            <a:r>
              <a:rPr lang="ru-RU" sz="2200" b="1" dirty="0" smtClean="0"/>
              <a:t>)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34381" y="5085184"/>
            <a:ext cx="421835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Клуша - курица-наседка</a:t>
            </a:r>
            <a:r>
              <a:rPr lang="ru-RU" sz="2200" b="1" dirty="0"/>
              <a:t>; квочка</a:t>
            </a:r>
            <a:r>
              <a:rPr lang="ru-RU" sz="2200" b="1" dirty="0" smtClean="0"/>
              <a:t>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</a:t>
            </a:r>
            <a:r>
              <a:rPr lang="ru-RU" sz="2200" b="1" dirty="0"/>
              <a:t>Т</a:t>
            </a:r>
            <a:r>
              <a:rPr lang="en-US" sz="2200" b="1" dirty="0"/>
              <a:t>.</a:t>
            </a:r>
            <a:r>
              <a:rPr lang="ru-RU" sz="2200" b="1" dirty="0"/>
              <a:t>Ф</a:t>
            </a:r>
            <a:r>
              <a:rPr lang="en-US" sz="2200" b="1" dirty="0"/>
              <a:t>.</a:t>
            </a:r>
            <a:r>
              <a:rPr lang="ru-RU" sz="2200" b="1" dirty="0" smtClean="0"/>
              <a:t>Ефремовой)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49304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4824536" cy="31393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Восточная клуша</a:t>
            </a:r>
            <a:r>
              <a:rPr lang="ru-RU" sz="2200" dirty="0"/>
              <a:t> или </a:t>
            </a:r>
            <a:r>
              <a:rPr lang="ru-RU" sz="2200" b="1" dirty="0" smtClean="0"/>
              <a:t>халей</a:t>
            </a:r>
            <a:r>
              <a:rPr lang="en-US" sz="2200" baseline="30000" dirty="0"/>
              <a:t> </a:t>
            </a:r>
            <a:r>
              <a:rPr lang="ru-RU" sz="2200" dirty="0" smtClean="0"/>
              <a:t>является </a:t>
            </a:r>
            <a:r>
              <a:rPr lang="ru-RU" sz="2200" dirty="0"/>
              <a:t>одним из достаточно крупных представителей </a:t>
            </a:r>
            <a:r>
              <a:rPr lang="ru-RU" sz="2200" dirty="0" smtClean="0"/>
              <a:t>рода</a:t>
            </a:r>
            <a:r>
              <a:rPr lang="en-US" sz="2200" dirty="0" smtClean="0"/>
              <a:t> </a:t>
            </a:r>
            <a:r>
              <a:rPr lang="ru-RU" sz="2200" dirty="0" smtClean="0"/>
              <a:t>чайковых.</a:t>
            </a:r>
          </a:p>
          <a:p>
            <a:r>
              <a:rPr lang="ru-RU" sz="2200" dirty="0"/>
              <a:t>Халеи гнездятся в тундре северной России от Кольского полуострова на восток до полуострова Таймыр</a:t>
            </a:r>
            <a:r>
              <a:rPr lang="ru-RU" sz="2200" dirty="0" smtClean="0"/>
              <a:t>. </a:t>
            </a:r>
            <a:r>
              <a:rPr lang="ru-RU" sz="2200" dirty="0"/>
              <a:t>На зиму они мигрируют на юг в Юго-Западную, Южную, Восточную Азию и Восточную Африку.</a:t>
            </a:r>
          </a:p>
        </p:txBody>
      </p:sp>
      <p:pic>
        <p:nvPicPr>
          <p:cNvPr id="8194" name="Picture 2" descr="http://rbcu.ru/upload/iblock/142/_dsc4519%20uedx%20s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72"/>
          <a:stretch/>
        </p:blipFill>
        <p:spPr bwMode="auto">
          <a:xfrm>
            <a:off x="5580112" y="583010"/>
            <a:ext cx="3135208" cy="2871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c.pics.livejournal.com/vitaly_gorshkov/32189476/252920/25292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886533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4620" y="4365104"/>
            <a:ext cx="3267819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Этот вид питается, в основном, моллюсками, червями и ракообразными.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0136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euglin Theodor von 1824-1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024336" cy="378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028" y="260648"/>
            <a:ext cx="804351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Теодор </a:t>
            </a:r>
            <a:r>
              <a:rPr lang="ru-RU" sz="4000" b="1" i="1" dirty="0"/>
              <a:t>Гейглин </a:t>
            </a:r>
            <a:r>
              <a:rPr lang="ru-RU" sz="4000" b="1" i="1" dirty="0" smtClean="0"/>
              <a:t>                                  20 </a:t>
            </a:r>
            <a:r>
              <a:rPr lang="ru-RU" sz="4000" b="1" i="1" dirty="0"/>
              <a:t>марта </a:t>
            </a:r>
            <a:r>
              <a:rPr lang="ru-RU" sz="4000" b="1" i="1" dirty="0" smtClean="0"/>
              <a:t>1824 г</a:t>
            </a:r>
            <a:r>
              <a:rPr lang="en-US" sz="4000" b="1" i="1" dirty="0" smtClean="0"/>
              <a:t>. -</a:t>
            </a:r>
            <a:r>
              <a:rPr lang="ru-RU" sz="4000" b="1" i="1" dirty="0" smtClean="0"/>
              <a:t> 5 </a:t>
            </a:r>
            <a:r>
              <a:rPr lang="ru-RU" sz="4000" b="1" i="1" dirty="0"/>
              <a:t>ноября 1876 </a:t>
            </a:r>
            <a:r>
              <a:rPr lang="ru-RU" sz="4000" b="1" i="1" dirty="0" smtClean="0"/>
              <a:t>г</a:t>
            </a:r>
            <a:r>
              <a:rPr lang="en-US" sz="4000" b="1" i="1" dirty="0" smtClean="0"/>
              <a:t>.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1844824"/>
            <a:ext cx="5184576" cy="48320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200" dirty="0" smtClean="0"/>
              <a:t>Немецкий </a:t>
            </a:r>
            <a:r>
              <a:rPr lang="ru-RU" sz="2200" dirty="0"/>
              <a:t>зоолог и путешественник.</a:t>
            </a:r>
            <a:endParaRPr lang="ru-RU" sz="2200" dirty="0" smtClean="0"/>
          </a:p>
          <a:p>
            <a:r>
              <a:rPr lang="ru-RU" sz="2200" dirty="0"/>
              <a:t> </a:t>
            </a:r>
            <a:r>
              <a:rPr lang="ru-RU" sz="2200" dirty="0" smtClean="0"/>
              <a:t> Теодор Гейглин </a:t>
            </a:r>
            <a:r>
              <a:rPr lang="ru-RU" sz="2200" dirty="0"/>
              <a:t>занимался естествознанием и фармацией, сделал несколько путешествий по Европе</a:t>
            </a:r>
            <a:r>
              <a:rPr lang="ru-RU" sz="2200" dirty="0" smtClean="0"/>
              <a:t>. </a:t>
            </a:r>
          </a:p>
          <a:p>
            <a:r>
              <a:rPr lang="ru-RU" sz="2200" i="1" dirty="0" smtClean="0"/>
              <a:t>  </a:t>
            </a:r>
            <a:r>
              <a:rPr lang="ru-RU" sz="2200" dirty="0" smtClean="0"/>
              <a:t>В </a:t>
            </a:r>
            <a:r>
              <a:rPr lang="ru-RU" sz="2200" dirty="0"/>
              <a:t>1853 г. получил назначение — управляющий консульством и объехал область Нижнего Белого Нила и </a:t>
            </a:r>
            <a:r>
              <a:rPr lang="ru-RU" sz="2200" dirty="0" err="1"/>
              <a:t>Кордофан</a:t>
            </a:r>
            <a:r>
              <a:rPr lang="ru-RU" sz="2200" dirty="0"/>
              <a:t>, собирая большое число живых животных.</a:t>
            </a:r>
            <a:endParaRPr lang="ru-RU" sz="2200" dirty="0" smtClean="0"/>
          </a:p>
          <a:p>
            <a:r>
              <a:rPr lang="ru-RU" sz="2200" i="1" dirty="0"/>
              <a:t> </a:t>
            </a:r>
            <a:r>
              <a:rPr lang="ru-RU" sz="2200" i="1" dirty="0" smtClean="0"/>
              <a:t> </a:t>
            </a:r>
            <a:r>
              <a:rPr lang="ru-RU" sz="2200" dirty="0" smtClean="0"/>
              <a:t>В </a:t>
            </a:r>
            <a:r>
              <a:rPr lang="ru-RU" sz="2200" dirty="0"/>
              <a:t>1856 г. он снова отправился в Судан, исследовал степь Баюда, потом объехал весь западный берег Красного моря и Сомалийский берег.</a:t>
            </a:r>
            <a:endParaRPr lang="ru-RU" sz="2200" dirty="0" smtClean="0"/>
          </a:p>
          <a:p>
            <a:r>
              <a:rPr lang="ru-RU" sz="2200" i="1" dirty="0"/>
              <a:t> </a:t>
            </a:r>
            <a:r>
              <a:rPr lang="ru-RU" sz="2200" dirty="0" smtClean="0"/>
              <a:t>В </a:t>
            </a:r>
            <a:r>
              <a:rPr lang="ru-RU" sz="2200" dirty="0"/>
              <a:t>1871 г. ездил на Новую Землю.</a:t>
            </a:r>
          </a:p>
        </p:txBody>
      </p:sp>
    </p:spTree>
    <p:extLst>
      <p:ext uri="{BB962C8B-B14F-4D97-AF65-F5344CB8AC3E}">
        <p14:creationId xmlns:p14="http://schemas.microsoft.com/office/powerpoint/2010/main" xmlns="" val="42303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calc.ru/imgs/articles3/26/59/3027055a953170434f6.316807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4288560" cy="29340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https://upload.wikimedia.org/wikipedia/commons/thumb/5/56/Harpy.PNG/220px-Harpy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142984"/>
            <a:ext cx="3030606" cy="3726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2910" y="5429264"/>
            <a:ext cx="392909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ГАРПИЯ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5286388"/>
            <a:ext cx="303060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ГАРПИЯ (мифология)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357166"/>
            <a:ext cx="551611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Гарпия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1571612"/>
            <a:ext cx="385765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Гарпия - вид американских орлов.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  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2753052"/>
            <a:ext cx="3857652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Гарпия - баснословное существо древних греков.  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 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0878" y="4286256"/>
            <a:ext cx="5929354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Гарпия -  хищная птица семейства ястребиных. Длина </a:t>
            </a:r>
            <a:r>
              <a:rPr lang="ru-RU" sz="2200" b="1" dirty="0" err="1" smtClean="0"/>
              <a:t>ок</a:t>
            </a:r>
            <a:r>
              <a:rPr lang="ru-RU" sz="2200" b="1" dirty="0" smtClean="0"/>
              <a:t>. 1 м. На голове хохол. В тропической Америке. Охотится на обезьян, ленивцев, крупных попугаев. Перья высоко ценятся у индейцев как украшения. (Энциклопедический словарь) </a:t>
            </a:r>
            <a:endParaRPr lang="ru-RU" sz="2200" b="1" dirty="0"/>
          </a:p>
        </p:txBody>
      </p:sp>
      <p:pic>
        <p:nvPicPr>
          <p:cNvPr id="7" name="Picture 2" descr="http://animalbox.ru/wp-content/uploads/2011/11/harp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68760"/>
            <a:ext cx="3267886" cy="2787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.fishki.net/upload/post/201412/09/1346340/12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3571900" cy="2678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http://ru1.anyfad.com/items/t1@f3681891-bdc0-447c-8f23-a72ab4e9f025/Samaya-bolshaya-hishhnaya-pt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3738589" cy="28039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714876" y="642918"/>
            <a:ext cx="3857652" cy="20159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dirty="0" smtClean="0">
                <a:ea typeface="Calibri"/>
                <a:cs typeface="Times New Roman"/>
              </a:rPr>
              <a:t>  </a:t>
            </a:r>
            <a:r>
              <a:rPr lang="ru-RU" sz="2500" b="1" dirty="0" smtClean="0">
                <a:ea typeface="Calibri"/>
                <a:cs typeface="Times New Roman"/>
              </a:rPr>
              <a:t>Гарпия</a:t>
            </a:r>
            <a:r>
              <a:rPr lang="ru-RU" sz="2500" dirty="0" smtClean="0">
                <a:ea typeface="Calibri"/>
                <a:cs typeface="Times New Roman"/>
              </a:rPr>
              <a:t> относится к семейству ястребиных. Гарпии обитают в тропи-</a:t>
            </a:r>
          </a:p>
          <a:p>
            <a:r>
              <a:rPr lang="ru-RU" sz="2500" dirty="0" smtClean="0">
                <a:ea typeface="Calibri"/>
                <a:cs typeface="Times New Roman"/>
              </a:rPr>
              <a:t>ческих лесах Южной и Центральной Америки.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34" y="3786190"/>
            <a:ext cx="3857652" cy="240065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dirty="0" smtClean="0">
                <a:ea typeface="Calibri"/>
                <a:cs typeface="Times New Roman"/>
              </a:rPr>
              <a:t>  Главное оружие гарпии — острое зрение и когти. Гарпии — редкий вид, близкий к исчезновению, поэтому находятся под строгой охраной.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035892"/>
            <a:ext cx="44251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Леопольд Иванович </a:t>
            </a:r>
            <a:r>
              <a:rPr lang="vi-VN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фон Шренк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Schrenck Leopold v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848" y="836712"/>
            <a:ext cx="22574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5047699"/>
            <a:ext cx="200811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Амурский осётр</a:t>
            </a:r>
          </a:p>
        </p:txBody>
      </p:sp>
      <p:pic>
        <p:nvPicPr>
          <p:cNvPr id="7172" name="Picture 4" descr="http://zooclub.ru/attach/sim/5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42" y="1556792"/>
            <a:ext cx="3795557" cy="281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8143932" cy="31393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/>
              <a:t>  Гарпии</a:t>
            </a:r>
            <a:r>
              <a:rPr lang="ru-RU" sz="2200" dirty="0" smtClean="0">
                <a:solidFill>
                  <a:srgbClr val="7030A0"/>
                </a:solidFill>
                <a:latin typeface="Georgia" panose="02040502050405020303" pitchFamily="18" charset="0"/>
                <a:ea typeface="Calibri"/>
              </a:rPr>
              <a:t> </a:t>
            </a:r>
            <a:r>
              <a:rPr lang="ru-RU" sz="2200" dirty="0" smtClean="0">
                <a:ea typeface="Calibri"/>
              </a:rPr>
              <a:t>(др. греч. </a:t>
            </a:r>
            <a:r>
              <a:rPr lang="ru-RU" sz="2200" dirty="0" err="1" smtClean="0">
                <a:ea typeface="Calibri"/>
                <a:cs typeface="Arial"/>
              </a:rPr>
              <a:t>Ἅρπυιαι</a:t>
            </a:r>
            <a:r>
              <a:rPr lang="ru-RU" sz="2200" dirty="0" err="1" smtClean="0">
                <a:ea typeface="Calibri"/>
              </a:rPr>
              <a:t> </a:t>
            </a:r>
            <a:r>
              <a:rPr lang="ru-RU" sz="2200" i="1" dirty="0" smtClean="0">
                <a:ea typeface="Calibri"/>
              </a:rPr>
              <a:t>«похитительницы», «хищницы»</a:t>
            </a:r>
            <a:r>
              <a:rPr lang="ru-RU" sz="2200" dirty="0" smtClean="0">
                <a:ea typeface="Calibri"/>
              </a:rPr>
              <a:t>)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7030A0"/>
                </a:solidFill>
                <a:latin typeface="Georgia" panose="02040502050405020303" pitchFamily="18" charset="0"/>
                <a:ea typeface="Calibri"/>
                <a:cs typeface="Times New Roman"/>
              </a:rPr>
              <a:t>– </a:t>
            </a:r>
            <a:r>
              <a:rPr lang="ru-RU" sz="2200" dirty="0" smtClean="0">
                <a:latin typeface="Georgia" panose="02040502050405020303" pitchFamily="18" charset="0"/>
                <a:ea typeface="Calibri"/>
                <a:cs typeface="Times New Roman"/>
              </a:rPr>
              <a:t>полуженщина – </a:t>
            </a:r>
            <a:r>
              <a:rPr lang="ru-RU" sz="2200" dirty="0" smtClean="0">
                <a:ea typeface="Calibri"/>
                <a:cs typeface="Times New Roman"/>
              </a:rPr>
              <a:t>полуптица с головой и грудью женщины, телом и крыльями орла и железными когтями. </a:t>
            </a:r>
            <a:r>
              <a:rPr lang="ru-RU" sz="2200" dirty="0" smtClean="0"/>
              <a:t>В греческой мифологии гарпий посылали в наказание провинившимся перед богами людям. Гарпии отнимали пищу у человека всякий раз когда он садиться есть и так длиться до тех пор пока человек не умирал от голода. </a:t>
            </a:r>
            <a:r>
              <a:rPr lang="ru-RU" sz="2200" dirty="0" smtClean="0">
                <a:ea typeface="Calibri"/>
              </a:rPr>
              <a:t>В мифах представлены злобными похитительницами детей и человеческих </a:t>
            </a:r>
            <a:r>
              <a:rPr lang="ru-RU" sz="2200" dirty="0" smtClean="0">
                <a:ea typeface="Calibri"/>
                <a:cs typeface="Times New Roman"/>
              </a:rPr>
              <a:t>душ</a:t>
            </a:r>
            <a:r>
              <a:rPr lang="ru-RU" sz="2200" dirty="0" smtClean="0">
                <a:ea typeface="Calibri"/>
              </a:rPr>
              <a:t>, внезапно налетающими и так же внезапно исчезающими, как ветер. </a:t>
            </a:r>
            <a:endParaRPr lang="ru-RU" sz="2200" dirty="0" smtClean="0"/>
          </a:p>
        </p:txBody>
      </p:sp>
      <p:pic>
        <p:nvPicPr>
          <p:cNvPr id="3" name="Picture 2" descr="http://myfhology.info/monsters/image/har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638108"/>
            <a:ext cx="4446826" cy="3031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806006"/>
            <a:ext cx="3144247" cy="3744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393353" y="4941168"/>
            <a:ext cx="2674591" cy="3742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Гуппи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716016" y="4941168"/>
            <a:ext cx="3818134" cy="4243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Роберт Джон </a:t>
            </a:r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Лечмер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Гуппи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6" name="Picture 2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5076056" y="764704"/>
            <a:ext cx="2771006" cy="38270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14859" y="188640"/>
            <a:ext cx="4536504" cy="8683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/>
              <a:t>Гуппи</a:t>
            </a:r>
            <a:endParaRPr lang="ru-RU" b="1" i="1" dirty="0"/>
          </a:p>
        </p:txBody>
      </p:sp>
      <p:sp>
        <p:nvSpPr>
          <p:cNvPr id="8" name="Подзаголовок 7"/>
          <p:cNvSpPr>
            <a:spLocks noGrp="1"/>
          </p:cNvSpPr>
          <p:nvPr>
            <p:ph sz="half" idx="1"/>
          </p:nvPr>
        </p:nvSpPr>
        <p:spPr>
          <a:xfrm>
            <a:off x="428596" y="1196752"/>
            <a:ext cx="3711356" cy="27860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l">
              <a:buNone/>
            </a:pPr>
            <a:r>
              <a:rPr lang="ru-RU" sz="2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ru-RU" sz="8800" b="1" dirty="0" err="1" smtClean="0">
                <a:solidFill>
                  <a:schemeClr val="tx1"/>
                </a:solidFill>
                <a:cs typeface="Arial" pitchFamily="34" charset="0"/>
              </a:rPr>
              <a:t>Гуппи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 - рыба семейства </a:t>
            </a:r>
            <a:r>
              <a:rPr lang="ru-RU" sz="8800" b="1" dirty="0" err="1" smtClean="0">
                <a:solidFill>
                  <a:schemeClr val="tx1"/>
                </a:solidFill>
                <a:cs typeface="Arial" pitchFamily="34" charset="0"/>
              </a:rPr>
              <a:t>пецилиевых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. Длина обычно 3-6 см. В пресных водах </a:t>
            </a:r>
            <a:r>
              <a:rPr lang="ru-RU" sz="8800" b="1" dirty="0" err="1" smtClean="0">
                <a:solidFill>
                  <a:schemeClr val="tx1"/>
                </a:solidFill>
                <a:cs typeface="Arial" pitchFamily="34" charset="0"/>
              </a:rPr>
              <a:t>Юж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. Америки. Много аквариумных пород, различающихся размерами, окраской, формой плавников. (Энциклопедический словарь)</a:t>
            </a:r>
          </a:p>
          <a:p>
            <a:endParaRPr lang="ru-RU" dirty="0"/>
          </a:p>
        </p:txBody>
      </p:sp>
      <p:pic>
        <p:nvPicPr>
          <p:cNvPr id="23556" name="Picture 4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256"/>
            <a:ext cx="3878676" cy="2265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4719414" y="1196752"/>
            <a:ext cx="3888432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Гуппи - рыба семейства </a:t>
            </a:r>
            <a:r>
              <a:rPr lang="ru-RU" sz="2200" b="1" dirty="0" err="1" smtClean="0"/>
              <a:t>пецилиевых</a:t>
            </a:r>
            <a:r>
              <a:rPr lang="en-US" sz="2200" b="1" dirty="0" smtClean="0"/>
              <a:t>.</a:t>
            </a:r>
            <a:r>
              <a:rPr lang="ru-RU" sz="2200" b="1" dirty="0"/>
              <a:t> (Биологический энциклопедический словарь)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9414" y="2420888"/>
            <a:ext cx="3888432" cy="2800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Гуппи - одна </a:t>
            </a:r>
            <a:r>
              <a:rPr lang="ru-RU" sz="2200" b="1" dirty="0"/>
              <a:t>из наиболее распространенных аквариумных рыб из семейства </a:t>
            </a:r>
            <a:r>
              <a:rPr lang="ru-RU" sz="2200" b="1" dirty="0" smtClean="0"/>
              <a:t>карпозубых, характеризующаяся живорождением</a:t>
            </a:r>
            <a:r>
              <a:rPr lang="en-US" sz="2200" b="1" dirty="0" smtClean="0"/>
              <a:t>.</a:t>
            </a:r>
            <a:r>
              <a:rPr lang="ru-RU" sz="2200" b="1" dirty="0"/>
              <a:t> (Справочник технического переводчика)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7851" y="5373216"/>
            <a:ext cx="3889995" cy="136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Гуппи - юбочная </a:t>
            </a:r>
            <a:r>
              <a:rPr lang="ru-RU" sz="2200" b="1" dirty="0"/>
              <a:t>красно зелёная форма гуппи. (Энциклопедия «Животные в доме»)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3"/>
          <p:cNvSpPr txBox="1">
            <a:spLocks/>
          </p:cNvSpPr>
          <p:nvPr/>
        </p:nvSpPr>
        <p:spPr>
          <a:xfrm>
            <a:off x="4618459" y="1196752"/>
            <a:ext cx="4038600" cy="45259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dirty="0" smtClean="0"/>
              <a:t>	</a:t>
            </a:r>
            <a:r>
              <a:rPr lang="ru-RU" sz="8800" dirty="0" smtClean="0"/>
              <a:t>        В настоящее время рыбки гуппи в природе распространены в большинстве тепловодных пресных водоемов.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8800" dirty="0" smtClean="0"/>
              <a:t>              В разных странах существует огромное количество объединений любителей гуппи, увлекающихся селекцией этих замечательных рыб.  Наиболее крупным является Международный совет по селекции гуппи, объединяющий 12 западноевропейских стран.</a:t>
            </a:r>
          </a:p>
          <a:p>
            <a:pPr>
              <a:buFont typeface="Arial" panose="020B0604020202020204" pitchFamily="34" charset="0"/>
              <a:buNone/>
            </a:pPr>
            <a:endParaRPr lang="ru-RU" sz="8800" dirty="0"/>
          </a:p>
        </p:txBody>
      </p:sp>
      <p:pic>
        <p:nvPicPr>
          <p:cNvPr id="15362" name="Picture 2" descr="http://akvarym.com/akvar_rybki/guppi/rybka_guppi_foto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28" y="3573016"/>
            <a:ext cx="3443359" cy="2674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aqua55.ru/usr/photos/1357657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41" y="476672"/>
            <a:ext cx="3443359" cy="2444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31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643306" y="1714488"/>
            <a:ext cx="5004000" cy="492922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8800" b="1" dirty="0" smtClean="0">
                <a:cs typeface="Arial" pitchFamily="34" charset="0"/>
              </a:rPr>
              <a:t>Роберт Джон </a:t>
            </a:r>
            <a:r>
              <a:rPr lang="ru-RU" sz="8800" b="1" dirty="0" err="1" smtClean="0">
                <a:cs typeface="Arial" pitchFamily="34" charset="0"/>
              </a:rPr>
              <a:t>Лечмер</a:t>
            </a:r>
            <a:r>
              <a:rPr lang="ru-RU" sz="8800" b="1" dirty="0" smtClean="0">
                <a:cs typeface="Arial" pitchFamily="34" charset="0"/>
              </a:rPr>
              <a:t> </a:t>
            </a:r>
            <a:r>
              <a:rPr lang="ru-RU" sz="8800" b="1" dirty="0" err="1" smtClean="0">
                <a:cs typeface="Arial" pitchFamily="34" charset="0"/>
              </a:rPr>
              <a:t>Гуппи</a:t>
            </a:r>
            <a:r>
              <a:rPr lang="ru-RU" sz="88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8800" dirty="0" smtClean="0">
                <a:cs typeface="Arial" pitchFamily="34" charset="0"/>
              </a:rPr>
              <a:t>английский натуралист, который в 1886 году сделал доклад перед членами Королевского общества, в котором рассказал о рыбках, не мечущих икру, а рожающих живых детенышей. После этого он был поднят на смех. Знаменитый английский ихтиолог немецкого происхождения доктор Альберт Карл Людвиг </a:t>
            </a:r>
            <a:r>
              <a:rPr lang="ru-RU" sz="8800" dirty="0" err="1" smtClean="0">
                <a:cs typeface="Arial" pitchFamily="34" charset="0"/>
              </a:rPr>
              <a:t>Готтхильф</a:t>
            </a:r>
            <a:r>
              <a:rPr lang="ru-RU" sz="8800" dirty="0" smtClean="0">
                <a:cs typeface="Arial" pitchFamily="34" charset="0"/>
              </a:rPr>
              <a:t> Гюнтер</a:t>
            </a:r>
            <a:r>
              <a:rPr lang="en-US" sz="8800" dirty="0" smtClean="0">
                <a:cs typeface="Arial" pitchFamily="34" charset="0"/>
              </a:rPr>
              <a:t>, </a:t>
            </a:r>
            <a:r>
              <a:rPr lang="ru-RU" sz="8800" dirty="0" smtClean="0">
                <a:cs typeface="Arial" pitchFamily="34" charset="0"/>
              </a:rPr>
              <a:t>работавший тогда в Британском музее, назвал эту рыбку </a:t>
            </a:r>
            <a:r>
              <a:rPr lang="en-US" sz="8800" dirty="0" err="1" smtClean="0">
                <a:cs typeface="Arial" pitchFamily="34" charset="0"/>
              </a:rPr>
              <a:t>Girardinus</a:t>
            </a:r>
            <a:r>
              <a:rPr lang="en-US" sz="8800" dirty="0" smtClean="0">
                <a:cs typeface="Arial" pitchFamily="34" charset="0"/>
              </a:rPr>
              <a:t> </a:t>
            </a:r>
            <a:r>
              <a:rPr lang="en-US" sz="8800" dirty="0" err="1" smtClean="0">
                <a:cs typeface="Arial" pitchFamily="34" charset="0"/>
              </a:rPr>
              <a:t>Guppyi</a:t>
            </a:r>
            <a:r>
              <a:rPr lang="ru-RU" sz="8800" dirty="0" smtClean="0">
                <a:cs typeface="Arial" pitchFamily="34" charset="0"/>
              </a:rPr>
              <a:t> (</a:t>
            </a:r>
            <a:r>
              <a:rPr lang="ru-RU" sz="8800" dirty="0" err="1" smtClean="0">
                <a:cs typeface="Arial" pitchFamily="34" charset="0"/>
              </a:rPr>
              <a:t>Гирардинус</a:t>
            </a:r>
            <a:r>
              <a:rPr lang="ru-RU" sz="8800" dirty="0" smtClean="0">
                <a:cs typeface="Arial" pitchFamily="34" charset="0"/>
              </a:rPr>
              <a:t> </a:t>
            </a:r>
            <a:r>
              <a:rPr lang="ru-RU" sz="8800" dirty="0" err="1" smtClean="0">
                <a:cs typeface="Arial" pitchFamily="34" charset="0"/>
              </a:rPr>
              <a:t>Гуппи</a:t>
            </a:r>
            <a:r>
              <a:rPr lang="ru-RU" sz="8800" dirty="0" smtClean="0">
                <a:cs typeface="Arial" pitchFamily="34" charset="0"/>
              </a:rPr>
              <a:t>)</a:t>
            </a:r>
            <a:r>
              <a:rPr lang="en-US" sz="8800" dirty="0" smtClean="0">
                <a:cs typeface="Arial" pitchFamily="34" charset="0"/>
              </a:rPr>
              <a:t> </a:t>
            </a:r>
            <a:r>
              <a:rPr lang="ru-RU" sz="8800" dirty="0" smtClean="0">
                <a:cs typeface="Arial" pitchFamily="34" charset="0"/>
              </a:rPr>
              <a:t>в честь Р. Д. </a:t>
            </a:r>
            <a:r>
              <a:rPr lang="ru-RU" sz="8800" dirty="0" err="1" smtClean="0">
                <a:cs typeface="Arial" pitchFamily="34" charset="0"/>
              </a:rPr>
              <a:t>Гуппи</a:t>
            </a:r>
            <a:r>
              <a:rPr lang="ru-RU" sz="8800" dirty="0" smtClean="0">
                <a:cs typeface="Arial" pitchFamily="34" charset="0"/>
              </a:rPr>
              <a:t>. Родовое название </a:t>
            </a:r>
            <a:r>
              <a:rPr lang="en-US" sz="8800" dirty="0" err="1" smtClean="0">
                <a:cs typeface="Arial" pitchFamily="34" charset="0"/>
              </a:rPr>
              <a:t>Girardinus</a:t>
            </a:r>
            <a:r>
              <a:rPr lang="en-US" sz="8800" dirty="0" smtClean="0">
                <a:cs typeface="Arial" pitchFamily="34" charset="0"/>
              </a:rPr>
              <a:t> </a:t>
            </a:r>
            <a:r>
              <a:rPr lang="ru-RU" sz="8800" dirty="0" smtClean="0">
                <a:cs typeface="Arial" pitchFamily="34" charset="0"/>
              </a:rPr>
              <a:t>дано по фамилии французского биолога Шарля </a:t>
            </a:r>
            <a:r>
              <a:rPr lang="ru-RU" sz="8800" dirty="0" err="1" smtClean="0">
                <a:cs typeface="Arial" pitchFamily="34" charset="0"/>
              </a:rPr>
              <a:t>Жирара</a:t>
            </a:r>
            <a:r>
              <a:rPr lang="ru-RU" sz="8800" dirty="0" smtClean="0">
                <a:cs typeface="Arial" pitchFamily="34" charset="0"/>
              </a:rPr>
              <a:t> (</a:t>
            </a:r>
            <a:r>
              <a:rPr lang="en-US" sz="8800" dirty="0" smtClean="0">
                <a:cs typeface="Arial" pitchFamily="34" charset="0"/>
              </a:rPr>
              <a:t>Charles Girard).</a:t>
            </a:r>
          </a:p>
          <a:p>
            <a:endParaRPr lang="ru-RU" dirty="0"/>
          </a:p>
        </p:txBody>
      </p:sp>
      <p:pic>
        <p:nvPicPr>
          <p:cNvPr id="21506" name="Picture 2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571472" y="2071678"/>
            <a:ext cx="2771006" cy="41681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71540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cs typeface="Arial" pitchFamily="34" charset="0"/>
              </a:rPr>
              <a:t>Роберт Джон </a:t>
            </a:r>
            <a:r>
              <a:rPr lang="ru-RU" sz="4000" b="1" i="1" dirty="0" err="1" smtClean="0">
                <a:cs typeface="Arial" pitchFamily="34" charset="0"/>
              </a:rPr>
              <a:t>Лечмер</a:t>
            </a:r>
            <a:r>
              <a:rPr lang="ru-RU" sz="4000" b="1" i="1" dirty="0" smtClean="0">
                <a:cs typeface="Arial" pitchFamily="34" charset="0"/>
              </a:rPr>
              <a:t> </a:t>
            </a:r>
            <a:r>
              <a:rPr lang="ru-RU" sz="4000" b="1" i="1" dirty="0" err="1" smtClean="0">
                <a:cs typeface="Arial" pitchFamily="34" charset="0"/>
              </a:rPr>
              <a:t>Гуппи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ru-RU" sz="4000" dirty="0" smtClean="0">
                <a:cs typeface="Arial" pitchFamily="34" charset="0"/>
              </a:rPr>
              <a:t>               </a:t>
            </a:r>
            <a:r>
              <a:rPr lang="en-US" sz="4000" b="1" i="1" dirty="0" smtClean="0">
                <a:cs typeface="Arial" pitchFamily="34" charset="0"/>
              </a:rPr>
              <a:t>15 </a:t>
            </a:r>
            <a:r>
              <a:rPr lang="ru-RU" sz="4000" b="1" i="1" dirty="0" smtClean="0">
                <a:cs typeface="Arial" pitchFamily="34" charset="0"/>
              </a:rPr>
              <a:t>августа</a:t>
            </a:r>
            <a:r>
              <a:rPr lang="en-US" sz="4000" b="1" i="1" dirty="0" smtClean="0">
                <a:cs typeface="Arial" pitchFamily="34" charset="0"/>
              </a:rPr>
              <a:t> 1836</a:t>
            </a:r>
            <a:r>
              <a:rPr lang="ru-RU" sz="4000" b="1" i="1" dirty="0" smtClean="0">
                <a:cs typeface="Arial" pitchFamily="34" charset="0"/>
              </a:rPr>
              <a:t> г</a:t>
            </a:r>
            <a:r>
              <a:rPr lang="en-US" sz="4000" b="1" i="1" dirty="0" smtClean="0">
                <a:cs typeface="Arial" pitchFamily="34" charset="0"/>
              </a:rPr>
              <a:t>.  – 5 </a:t>
            </a:r>
            <a:r>
              <a:rPr lang="ru-RU" sz="4000" b="1" i="1" dirty="0" smtClean="0">
                <a:cs typeface="Arial" pitchFamily="34" charset="0"/>
              </a:rPr>
              <a:t>августа</a:t>
            </a:r>
            <a:r>
              <a:rPr lang="en-US" sz="4000" b="1" i="1" dirty="0" smtClean="0">
                <a:cs typeface="Arial" pitchFamily="34" charset="0"/>
              </a:rPr>
              <a:t> 1916</a:t>
            </a:r>
            <a:r>
              <a:rPr lang="ru-RU" sz="4000" b="1" i="1" dirty="0" smtClean="0">
                <a:cs typeface="Arial" pitchFamily="34" charset="0"/>
              </a:rPr>
              <a:t> г</a:t>
            </a:r>
            <a:r>
              <a:rPr lang="en-US" sz="4000" b="1" i="1" dirty="0" smtClean="0">
                <a:cs typeface="Arial" pitchFamily="34" charset="0"/>
              </a:rPr>
              <a:t>.</a:t>
            </a:r>
            <a:r>
              <a:rPr lang="ru-RU" sz="4000" b="1" i="1" dirty="0" smtClean="0">
                <a:cs typeface="Arial" pitchFamily="34" charset="0"/>
              </a:rPr>
              <a:t> 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60971" y="5589240"/>
            <a:ext cx="3312368" cy="4957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200" b="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Доберман</a:t>
            </a:r>
            <a:endParaRPr lang="ru-RU" sz="2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714877" y="5429264"/>
            <a:ext cx="3571900" cy="76038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Карл Фридрих Луис Доберман</a:t>
            </a:r>
            <a:endParaRPr lang="ru-RU" sz="2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29704" name="Picture 8" descr="Картинки по запросу КАРЛ ФРИДРИХ ЛУИС ДОБЕРМ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764704"/>
            <a:ext cx="2766814" cy="44750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708" name="Picture 12" descr="Картинки по запросу доберм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4704"/>
            <a:ext cx="2915047" cy="4369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32992" y="332656"/>
            <a:ext cx="5362742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Доберман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3750568" cy="15138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l"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        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Доберман - название собак особой ценной породы, употребляемых в качестве ищеек. </a:t>
            </a:r>
          </a:p>
          <a:p>
            <a:pPr algn="l">
              <a:buNone/>
            </a:pPr>
            <a:r>
              <a:rPr lang="ru-RU" sz="8800" b="1" dirty="0" smtClean="0">
                <a:cs typeface="Arial" pitchFamily="34" charset="0"/>
              </a:rPr>
              <a:t>      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(По сл</a:t>
            </a:r>
            <a:r>
              <a:rPr lang="en-US" sz="8800" b="1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 Д</a:t>
            </a:r>
            <a:r>
              <a:rPr lang="en-US" sz="8800" b="1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Н</a:t>
            </a:r>
            <a:r>
              <a:rPr lang="en-US" sz="8800" b="1" dirty="0" smtClean="0">
                <a:solidFill>
                  <a:schemeClr val="tx1"/>
                </a:solidFill>
                <a:cs typeface="Arial" pitchFamily="34" charset="0"/>
              </a:rPr>
              <a:t>.</a:t>
            </a:r>
            <a:r>
              <a:rPr lang="ru-RU" sz="8800" b="1" dirty="0" smtClean="0">
                <a:solidFill>
                  <a:schemeClr val="tx1"/>
                </a:solidFill>
                <a:cs typeface="Arial" pitchFamily="34" charset="0"/>
              </a:rPr>
              <a:t>Ушакова) </a:t>
            </a:r>
          </a:p>
          <a:p>
            <a:endParaRPr lang="ru-RU" sz="17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286380" y="4572008"/>
            <a:ext cx="3538736" cy="12858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       </a:t>
            </a:r>
            <a:r>
              <a:rPr lang="ru-RU" sz="8800" b="1" dirty="0" smtClean="0">
                <a:cs typeface="Arial" pitchFamily="34" charset="0"/>
              </a:rPr>
              <a:t>Доберман – служебная собака из породы ищеек</a:t>
            </a:r>
            <a:r>
              <a:rPr lang="en-US" sz="8800" b="1" dirty="0" smtClean="0">
                <a:cs typeface="Arial" pitchFamily="34" charset="0"/>
              </a:rPr>
              <a:t>.</a:t>
            </a:r>
            <a:endParaRPr lang="ru-RU" sz="8800" b="1" dirty="0" smtClean="0">
              <a:cs typeface="Arial" pitchFamily="34" charset="0"/>
            </a:endParaRPr>
          </a:p>
          <a:p>
            <a:pPr>
              <a:buNone/>
            </a:pPr>
            <a:r>
              <a:rPr lang="ru-RU" sz="8800" b="1" dirty="0" smtClean="0">
                <a:cs typeface="Arial" pitchFamily="34" charset="0"/>
              </a:rPr>
              <a:t>      (По сл</a:t>
            </a:r>
            <a:r>
              <a:rPr lang="en-US" sz="8800" b="1" dirty="0" smtClean="0">
                <a:cs typeface="Arial" pitchFamily="34" charset="0"/>
              </a:rPr>
              <a:t>.</a:t>
            </a:r>
            <a:r>
              <a:rPr lang="ru-RU" sz="8800" b="1" dirty="0" smtClean="0">
                <a:cs typeface="Arial" pitchFamily="34" charset="0"/>
              </a:rPr>
              <a:t> С</a:t>
            </a:r>
            <a:r>
              <a:rPr lang="en-US" sz="8800" b="1" dirty="0" smtClean="0">
                <a:cs typeface="Arial" pitchFamily="34" charset="0"/>
              </a:rPr>
              <a:t>.</a:t>
            </a:r>
            <a:r>
              <a:rPr lang="ru-RU" sz="8800" b="1" dirty="0" smtClean="0">
                <a:cs typeface="Arial" pitchFamily="34" charset="0"/>
              </a:rPr>
              <a:t>И</a:t>
            </a:r>
            <a:r>
              <a:rPr lang="en-US" sz="8800" b="1" dirty="0" smtClean="0">
                <a:cs typeface="Arial" pitchFamily="34" charset="0"/>
              </a:rPr>
              <a:t>.</a:t>
            </a:r>
            <a:r>
              <a:rPr lang="ru-RU" sz="8800" b="1" dirty="0" smtClean="0">
                <a:cs typeface="Arial" pitchFamily="34" charset="0"/>
              </a:rPr>
              <a:t>Ожегова)</a:t>
            </a:r>
          </a:p>
          <a:p>
            <a:endParaRPr lang="ru-RU" sz="2600" dirty="0"/>
          </a:p>
        </p:txBody>
      </p:sp>
      <p:pic>
        <p:nvPicPr>
          <p:cNvPr id="28674" name="Picture 2" descr="Картинки по запросу доберм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4168145" cy="2605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78" name="Picture 6" descr="Картинки по запросу доберм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00174"/>
            <a:ext cx="3106316" cy="2590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004048" y="836712"/>
            <a:ext cx="3880520" cy="54498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     Доберман — порода домашних собак, которые используются, главным образом, как сторожевые и полицейские, выведенная в Германии, Тюрингии, в городе </a:t>
            </a:r>
            <a:r>
              <a:rPr lang="ru-RU" sz="2200" dirty="0" err="1" smtClean="0">
                <a:solidFill>
                  <a:schemeClr val="tx1"/>
                </a:solidFill>
                <a:cs typeface="Arial" pitchFamily="34" charset="0"/>
              </a:rPr>
              <a:t>Апольда</a:t>
            </a:r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 в конце XIX века Фридрихом Луисом </a:t>
            </a:r>
            <a:r>
              <a:rPr lang="ru-RU" sz="2200" dirty="0" err="1" smtClean="0">
                <a:solidFill>
                  <a:schemeClr val="tx1"/>
                </a:solidFill>
                <a:cs typeface="Arial" pitchFamily="34" charset="0"/>
              </a:rPr>
              <a:t>Доберманном</a:t>
            </a:r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, названа в честь своего создателя.  Первоначальное название породы — тюрингский пинчер — после смерти </a:t>
            </a:r>
            <a:r>
              <a:rPr lang="ru-RU" sz="2200" dirty="0" err="1" smtClean="0">
                <a:solidFill>
                  <a:schemeClr val="tx1"/>
                </a:solidFill>
                <a:cs typeface="Arial" pitchFamily="34" charset="0"/>
              </a:rPr>
              <a:t>Доберманна</a:t>
            </a:r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 в 1894 было заменено на доберман-пинчер.</a:t>
            </a:r>
          </a:p>
          <a:p>
            <a:endParaRPr lang="ru-RU" sz="2300" dirty="0"/>
          </a:p>
        </p:txBody>
      </p:sp>
      <p:pic>
        <p:nvPicPr>
          <p:cNvPr id="27652" name="Picture 4" descr="Картинки по запросу доберм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17032"/>
            <a:ext cx="3784205" cy="2520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654" name="Picture 6" descr="Картинки по запросу доберм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07" y="692696"/>
            <a:ext cx="3785743" cy="25767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КАРЛ ФРИДРИХ ЛУИС ДОБЕРМАН дата жизни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539552" y="1857364"/>
            <a:ext cx="2374065" cy="44527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3347864" y="1556792"/>
            <a:ext cx="5508104" cy="48011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1764680"/>
            <a:ext cx="5544616" cy="46166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100" dirty="0" smtClean="0">
                <a:cs typeface="Arial" pitchFamily="34" charset="0"/>
              </a:rPr>
              <a:t> </a:t>
            </a:r>
            <a:r>
              <a:rPr lang="ru-RU" sz="2100" b="1" dirty="0" smtClean="0">
                <a:cs typeface="Arial" pitchFamily="34" charset="0"/>
              </a:rPr>
              <a:t>Карл Фридрих Луис Доберман </a:t>
            </a:r>
            <a:r>
              <a:rPr lang="ru-RU" sz="2100" i="1" dirty="0" smtClean="0">
                <a:cs typeface="Arial" pitchFamily="34" charset="0"/>
              </a:rPr>
              <a:t>- н</a:t>
            </a:r>
            <a:r>
              <a:rPr lang="ru-RU" sz="2100" dirty="0" smtClean="0">
                <a:cs typeface="Arial" pitchFamily="34" charset="0"/>
              </a:rPr>
              <a:t>емецкий селекционер-любитель. </a:t>
            </a:r>
          </a:p>
          <a:p>
            <a:pPr>
              <a:buNone/>
            </a:pPr>
            <a:r>
              <a:rPr lang="ru-RU" sz="2100" dirty="0" smtClean="0">
                <a:cs typeface="Arial" pitchFamily="34" charset="0"/>
              </a:rPr>
              <a:t>Карл очень хотел 'создать' бдительного, сообразительного, смелого и умного пса. Он видел перед собой образ грозного охранника с мощной пастью, хорошим нюхом, мужеством, твердостью и высокоразвитыми защитными инстинктами. Доберман был настойчив в своем стремлении – и в итоге сумел добиться желаемого, скрестив несколько охотничьих пород: пинчеров, пойнтеров и легавых. Когда порода была выведена, его собаки на региональном уровне были известны как 'псы Добермана‘</a:t>
            </a:r>
            <a:r>
              <a:rPr lang="en-US" sz="2100" dirty="0" smtClean="0">
                <a:cs typeface="Arial" pitchFamily="34" charset="0"/>
              </a:rPr>
              <a:t>.</a:t>
            </a:r>
            <a:endParaRPr lang="ru-RU" sz="2100" dirty="0" smtClean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14290"/>
            <a:ext cx="778674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cs typeface="Arial" pitchFamily="34" charset="0"/>
              </a:rPr>
              <a:t>Карл Фридрих Луис Доберман</a:t>
            </a:r>
            <a:br>
              <a:rPr lang="ru-RU" sz="4000" b="1" i="1" dirty="0" smtClean="0">
                <a:cs typeface="Arial" pitchFamily="34" charset="0"/>
              </a:rPr>
            </a:br>
            <a:r>
              <a:rPr lang="en-US" sz="4000" b="1" i="1" dirty="0" smtClean="0">
                <a:cs typeface="Arial" pitchFamily="34" charset="0"/>
              </a:rPr>
              <a:t>2 </a:t>
            </a:r>
            <a:r>
              <a:rPr lang="ru-RU" sz="4000" b="1" i="1" dirty="0" smtClean="0">
                <a:cs typeface="Arial" pitchFamily="34" charset="0"/>
              </a:rPr>
              <a:t>января</a:t>
            </a:r>
            <a:r>
              <a:rPr lang="en-US" sz="4000" b="1" i="1" dirty="0" smtClean="0">
                <a:cs typeface="Arial" pitchFamily="34" charset="0"/>
              </a:rPr>
              <a:t> 1834</a:t>
            </a:r>
            <a:r>
              <a:rPr lang="ru-RU" sz="4000" b="1" i="1" dirty="0" smtClean="0">
                <a:cs typeface="Arial" pitchFamily="34" charset="0"/>
              </a:rPr>
              <a:t> г</a:t>
            </a:r>
            <a:r>
              <a:rPr lang="en-US" sz="4000" b="1" i="1" dirty="0" smtClean="0">
                <a:cs typeface="Arial" pitchFamily="34" charset="0"/>
              </a:rPr>
              <a:t>.</a:t>
            </a:r>
            <a:r>
              <a:rPr lang="ru-RU" sz="4000" b="1" i="1" dirty="0" smtClean="0">
                <a:cs typeface="Arial" pitchFamily="34" charset="0"/>
              </a:rPr>
              <a:t> - </a:t>
            </a:r>
            <a:r>
              <a:rPr lang="en-US" sz="4000" b="1" i="1" dirty="0" smtClean="0">
                <a:cs typeface="Arial" pitchFamily="34" charset="0"/>
              </a:rPr>
              <a:t>9 </a:t>
            </a:r>
            <a:r>
              <a:rPr lang="ru-RU" sz="4000" b="1" i="1" dirty="0" smtClean="0">
                <a:cs typeface="Arial" pitchFamily="34" charset="0"/>
              </a:rPr>
              <a:t>июня</a:t>
            </a:r>
            <a:r>
              <a:rPr lang="en-US" sz="4000" b="1" i="1" dirty="0" smtClean="0">
                <a:cs typeface="Arial" pitchFamily="34" charset="0"/>
              </a:rPr>
              <a:t> 1894 </a:t>
            </a:r>
            <a:r>
              <a:rPr lang="ru-RU" sz="4000" b="1" i="1" dirty="0" smtClean="0">
                <a:cs typeface="Arial" pitchFamily="34" charset="0"/>
              </a:rPr>
              <a:t>г</a:t>
            </a:r>
            <a:r>
              <a:rPr lang="en-US" sz="4000" b="1" i="1" dirty="0" smtClean="0">
                <a:cs typeface="Arial" pitchFamily="34" charset="0"/>
              </a:rPr>
              <a:t>.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O PLOCK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2786082" cy="3711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armycarus.do.am/Statyi3/N_Romanov/NR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428736"/>
            <a:ext cx="2842756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00100" y="5429264"/>
            <a:ext cx="27146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Жираф Ротшильда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429264"/>
            <a:ext cx="271464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Лайонел Уолтер Ротшильд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otvet.imgsmail.ru/download/84db8c039690b0201a001916000b9aaf_i-2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672408" cy="329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3748" y="338753"/>
            <a:ext cx="390914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i="1" dirty="0"/>
              <a:t>Амурский осётр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426786"/>
            <a:ext cx="7776864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Осётр - крупная </a:t>
            </a:r>
            <a:r>
              <a:rPr lang="ru-RU" sz="2200" b="1" dirty="0"/>
              <a:t>хрящевая рыба, живущая в морях и реках и ценная своим мясом и икрой. 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 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2420888"/>
            <a:ext cx="396044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Осётр </a:t>
            </a:r>
            <a:r>
              <a:rPr lang="en-US" sz="2200" b="1" dirty="0" smtClean="0"/>
              <a:t>-</a:t>
            </a:r>
            <a:r>
              <a:rPr lang="ru-RU" sz="2200" b="1" dirty="0" smtClean="0"/>
              <a:t> крупная </a:t>
            </a:r>
            <a:r>
              <a:rPr lang="ru-RU" sz="2200" b="1" dirty="0"/>
              <a:t>промысловая рыба без костного скелета, ценная своим мясом и икрой</a:t>
            </a:r>
            <a:r>
              <a:rPr lang="ru-RU" sz="2200" b="1" dirty="0" smtClean="0"/>
              <a:t>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r>
              <a:rPr lang="ru-RU" sz="2200" b="1" dirty="0"/>
              <a:t> 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9992" y="4077072"/>
            <a:ext cx="3960440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Осётр - </a:t>
            </a:r>
            <a:r>
              <a:rPr lang="ru-RU" sz="2200" b="1" dirty="0"/>
              <a:t>ц</a:t>
            </a:r>
            <a:r>
              <a:rPr lang="ru-RU" sz="2200" b="1" dirty="0" smtClean="0"/>
              <a:t>енная </a:t>
            </a:r>
            <a:r>
              <a:rPr lang="ru-RU" sz="2200" b="1" dirty="0"/>
              <a:t>промысловая рыба семейства осетровых, с коротким туповатым рылом и «гребнем» вдоль спины. (Лингвострановедческий словарь)</a:t>
            </a:r>
          </a:p>
        </p:txBody>
      </p:sp>
    </p:spTree>
    <p:extLst>
      <p:ext uri="{BB962C8B-B14F-4D97-AF65-F5344CB8AC3E}">
        <p14:creationId xmlns:p14="http://schemas.microsoft.com/office/powerpoint/2010/main" xmlns="" val="20847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cliparts.co/cliparts/8iz/rpr/8izrprA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663308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357165"/>
            <a:ext cx="717059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Жираф Ротшильда</a:t>
            </a:r>
            <a:endParaRPr lang="ru-RU" sz="4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643306" y="1857364"/>
            <a:ext cx="4714908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Жираф - жвачное животное с очень длинной шеей и очень длинными ногами, имеющее шерсть песочно-желтого цвета, водящееся в тропической Африке. </a:t>
            </a:r>
            <a:r>
              <a:rPr lang="en-US" sz="2200" b="1" dirty="0" smtClean="0"/>
              <a:t>                  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 </a:t>
            </a:r>
            <a:r>
              <a:rPr lang="ru-RU" sz="2200" b="1" dirty="0" smtClean="0"/>
              <a:t>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4500570"/>
            <a:ext cx="4714908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Жираф – африканское жвачное животное с очень длинной шеей и длинными ногами</a:t>
            </a:r>
            <a:r>
              <a:rPr lang="en-US" sz="2200" b="1" dirty="0" smtClean="0"/>
              <a:t>.  (</a:t>
            </a:r>
            <a:r>
              <a:rPr lang="ru-RU" sz="2200" b="1" dirty="0" smtClean="0"/>
              <a:t>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</a:t>
            </a:r>
            <a:r>
              <a:rPr lang="en-US" sz="2200" b="1" dirty="0" smtClean="0"/>
              <a:t>)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7786742" cy="249299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Жираф Ротшильда</a:t>
            </a:r>
            <a:r>
              <a:rPr lang="ru-RU" sz="2200" dirty="0" smtClean="0"/>
              <a:t> считается редким животным и на сегодняшний день этот подвид оказался на грани вымирания.</a:t>
            </a:r>
          </a:p>
          <a:p>
            <a:r>
              <a:rPr lang="ru-RU" sz="2200" dirty="0" smtClean="0"/>
              <a:t>От остальных своих сородичей жирафы Ротшильда отличаются своим своеобразным окрасом. Широкий рисунок в виде белых полосок сразу же бросается в глаза и это придает животному особое очарование.</a:t>
            </a:r>
            <a:r>
              <a:rPr lang="ru-RU" sz="2400" dirty="0" smtClean="0"/>
              <a:t> </a:t>
            </a:r>
            <a:r>
              <a:rPr lang="ru-RU" sz="2200" dirty="0" smtClean="0"/>
              <a:t>Еще одна отличительная черта этого уникального подвида – это пять, а не двое рожек на голове. </a:t>
            </a:r>
            <a:endParaRPr lang="ru-RU" sz="2200" dirty="0"/>
          </a:p>
        </p:txBody>
      </p:sp>
      <p:pic>
        <p:nvPicPr>
          <p:cNvPr id="49154" name="Picture 2" descr="http://zoofacts.ru/wp-content/uploads/2012/12/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1" y="3214686"/>
            <a:ext cx="4587459" cy="302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74920" y="3717032"/>
            <a:ext cx="2857520" cy="21236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/>
              <a:t>На сегодняшний день этот подвид жирафов занесли в Красную Книгу и сейчас можно встретить его лишь в Уганде и Кении.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64399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i="1" dirty="0" smtClean="0">
                <a:latin typeface="Calibri" pitchFamily="34" charset="0"/>
              </a:rPr>
              <a:t>Лайонел Уолтер Ротшильд</a:t>
            </a:r>
            <a:r>
              <a:rPr lang="en-US" sz="4000" b="1" i="1" dirty="0" smtClean="0">
                <a:latin typeface="Calibri" pitchFamily="34" charset="0"/>
              </a:rPr>
              <a:t> </a:t>
            </a:r>
            <a:r>
              <a:rPr lang="ru-RU" sz="4000" b="1" i="1" dirty="0" smtClean="0"/>
              <a:t>8 февраля 1868</a:t>
            </a:r>
            <a:r>
              <a:rPr lang="en-US" sz="4000" b="1" i="1" dirty="0" smtClean="0"/>
              <a:t> </a:t>
            </a:r>
            <a:r>
              <a:rPr lang="ru-RU" sz="4000" b="1" i="1" dirty="0" smtClean="0"/>
              <a:t>г</a:t>
            </a:r>
            <a:r>
              <a:rPr lang="en-US" sz="4000" b="1" i="1" dirty="0" smtClean="0"/>
              <a:t>. - </a:t>
            </a:r>
            <a:r>
              <a:rPr lang="ru-RU" sz="4000" b="1" i="1" dirty="0" smtClean="0"/>
              <a:t>27 августа 1937 г</a:t>
            </a:r>
            <a:r>
              <a:rPr lang="en-US" sz="4000" b="1" i="1" dirty="0" smtClean="0"/>
              <a:t>.</a:t>
            </a:r>
            <a:endParaRPr lang="ru-RU" sz="4000" b="1" i="1" dirty="0">
              <a:latin typeface="Calibri" pitchFamily="34" charset="0"/>
            </a:endParaRPr>
          </a:p>
        </p:txBody>
      </p:sp>
      <p:pic>
        <p:nvPicPr>
          <p:cNvPr id="71682" name="Picture 2" descr="https://upload.wikimedia.org/wikipedia/commons/b/b0/Portrait_of_Lord_Lionel_Walter_Rothschild_-_ZooKeys-255-103-g003-bottom_lef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2983720" cy="428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71868" y="2143116"/>
            <a:ext cx="5357850" cy="388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 pitchFamily="34" charset="0"/>
              </a:rPr>
              <a:t>  </a:t>
            </a:r>
            <a:r>
              <a:rPr lang="vi-VN" sz="2200" b="1" dirty="0" smtClean="0">
                <a:latin typeface="Calibri" pitchFamily="34" charset="0"/>
              </a:rPr>
              <a:t>Лайонел Уолтер</a:t>
            </a:r>
            <a:r>
              <a:rPr lang="en-US" sz="2200" b="1" dirty="0" smtClean="0">
                <a:latin typeface="Calibri" pitchFamily="34" charset="0"/>
              </a:rPr>
              <a:t> </a:t>
            </a:r>
            <a:r>
              <a:rPr lang="vi-VN" sz="2200" b="1" dirty="0" smtClean="0">
                <a:latin typeface="Calibri" pitchFamily="34" charset="0"/>
              </a:rPr>
              <a:t>Ротшильд</a:t>
            </a:r>
            <a:r>
              <a:rPr lang="vi-VN" sz="2200" dirty="0" smtClean="0">
                <a:latin typeface="Calibri" pitchFamily="34" charset="0"/>
              </a:rPr>
              <a:t> представитель семейства Ротшильдов,британский банк</a:t>
            </a:r>
            <a:r>
              <a:rPr lang="ru-RU" sz="2200" dirty="0" smtClean="0">
                <a:latin typeface="Calibri" pitchFamily="34" charset="0"/>
              </a:rPr>
              <a:t>и</a:t>
            </a:r>
            <a:r>
              <a:rPr lang="en-US" sz="2200" dirty="0" smtClean="0">
                <a:latin typeface="Calibri" pitchFamily="34" charset="0"/>
              </a:rPr>
              <a:t>,</a:t>
            </a:r>
            <a:r>
              <a:rPr lang="vi-VN" sz="2200" dirty="0" smtClean="0">
                <a:latin typeface="Calibri" pitchFamily="34" charset="0"/>
              </a:rPr>
              <a:t> финансист, политик, зоолог и</a:t>
            </a:r>
            <a:r>
              <a:rPr lang="en-US" sz="2200" dirty="0" smtClean="0">
                <a:latin typeface="Calibri" pitchFamily="34" charset="0"/>
              </a:rPr>
              <a:t> </a:t>
            </a:r>
            <a:r>
              <a:rPr lang="vi-VN" sz="2200" dirty="0" smtClean="0">
                <a:latin typeface="Calibri" pitchFamily="34" charset="0"/>
              </a:rPr>
              <a:t>лепидоптерист</a:t>
            </a:r>
            <a:r>
              <a:rPr lang="en-US" sz="2200" dirty="0" smtClean="0">
                <a:latin typeface="Calibri" pitchFamily="34" charset="0"/>
              </a:rPr>
              <a:t> (</a:t>
            </a:r>
            <a:r>
              <a:rPr lang="ru-RU" sz="2200" dirty="0" smtClean="0">
                <a:latin typeface="Calibri" pitchFamily="34" charset="0"/>
              </a:rPr>
              <a:t>специалист по бабочкам</a:t>
            </a:r>
            <a:r>
              <a:rPr lang="en-US" sz="2200" dirty="0" smtClean="0">
                <a:latin typeface="Calibri" pitchFamily="34" charset="0"/>
              </a:rPr>
              <a:t>)</a:t>
            </a:r>
            <a:r>
              <a:rPr lang="vi-VN" sz="2200" dirty="0" smtClean="0">
                <a:latin typeface="Calibri" pitchFamily="34" charset="0"/>
              </a:rPr>
              <a:t>.</a:t>
            </a:r>
            <a:endParaRPr lang="en-US" sz="2200" dirty="0" smtClean="0">
              <a:latin typeface="Calibri" pitchFamily="34" charset="0"/>
            </a:endParaRPr>
          </a:p>
          <a:p>
            <a:r>
              <a:rPr lang="en-US" sz="2200" dirty="0" smtClean="0">
                <a:latin typeface="Calibri" pitchFamily="34" charset="0"/>
              </a:rPr>
              <a:t>  </a:t>
            </a:r>
            <a:r>
              <a:rPr lang="ru-RU" sz="2200" dirty="0" smtClean="0">
                <a:latin typeface="Calibri" pitchFamily="34" charset="0"/>
              </a:rPr>
              <a:t>Все своё детство Уолтер ловил и коллекционировал насекомых, особое предпочтения отдавая бабочкам. Изучал зоологию в Кембридже и Бонне.</a:t>
            </a:r>
            <a:endParaRPr lang="en-US" sz="2200" dirty="0" smtClean="0">
              <a:latin typeface="Calibri" pitchFamily="34" charset="0"/>
            </a:endParaRPr>
          </a:p>
          <a:p>
            <a:r>
              <a:rPr lang="ru-RU" sz="2200" dirty="0" smtClean="0">
                <a:latin typeface="Calibri" pitchFamily="34" charset="0"/>
              </a:rPr>
              <a:t>Уолтер Ротшильд был активным политиком, представляя либеральное движение</a:t>
            </a:r>
            <a:r>
              <a:rPr lang="en-US" sz="2200" dirty="0" smtClean="0">
                <a:latin typeface="Calibri" pitchFamily="34" charset="0"/>
              </a:rPr>
              <a:t>.</a:t>
            </a:r>
          </a:p>
          <a:p>
            <a:endParaRPr lang="ru-RU" sz="2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equids.org/images/PM_GZeb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4857"/>
          <a:stretch>
            <a:fillRect/>
          </a:stretch>
        </p:blipFill>
        <p:spPr bwMode="auto">
          <a:xfrm>
            <a:off x="1357290" y="1142984"/>
            <a:ext cx="2714644" cy="3786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\\mvm.local\USERS_OGT\Изображения\СмирноваЕИ\Pictures\Жюль Грев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142984"/>
            <a:ext cx="2714644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285852" y="5214950"/>
            <a:ext cx="27146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Зебра Греви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5214950"/>
            <a:ext cx="27146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Жюль Грев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pitchFamily="34" charset="0"/>
              </a:rPr>
              <a:t>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mvm.local\USERS_OGT\Изображения\СмирноваЕИ\Pictures\Зебра Греви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3786214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691680" y="399753"/>
            <a:ext cx="551440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Зебра Греви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714488"/>
            <a:ext cx="378621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Зебра – дикая африканская полосатая (черная со светло - желтым) лошадь 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500438"/>
            <a:ext cx="3786214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Зебра - копытное млекопитающее из семейства лошадиных, с полосатой шерстью, похожее по внешнему виду на осла.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929198"/>
            <a:ext cx="3857652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Зебра - вид животного из рода лошадей, в южной Африке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 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pictures.guidesandlodges.com/Photos/Hunting/guidesandlodges.com/fisher/zebrastory/4.jpg?06044wnTeqzMu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3143248"/>
            <a:ext cx="3864677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5540" name="Picture 4" descr="http://www.ukazka.ru/img/b/uk77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66"/>
            <a:ext cx="3000396" cy="3910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 rot="10800000" flipH="1" flipV="1">
            <a:off x="428596" y="642918"/>
            <a:ext cx="4778256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Зебра Греви или пустынная зебра - вид млекопитающих из семейства лошадиных</a:t>
            </a:r>
            <a:r>
              <a:rPr lang="en-US" sz="2400" u="sng" dirty="0" smtClean="0"/>
              <a:t>.</a:t>
            </a:r>
            <a:r>
              <a:rPr lang="ru-RU" sz="2400" dirty="0" smtClean="0"/>
              <a:t> Она встречается лишь на небольшой территории в Африке.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857760"/>
            <a:ext cx="421484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Зебры Греви занесены в Международную Красную книгу.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turkcebilgi.com/uploads/media/resim/francois_paul_jules_grevy_vanity_fair_1879_07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928802"/>
            <a:ext cx="2777295" cy="4619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42844" y="428604"/>
            <a:ext cx="885828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Жуль Греви </a:t>
            </a:r>
            <a:r>
              <a:rPr lang="en-US" sz="4000" b="1" i="1" dirty="0" smtClean="0"/>
              <a:t>                                                 </a:t>
            </a:r>
            <a:r>
              <a:rPr lang="ru-RU" sz="4000" b="1" i="1" dirty="0" smtClean="0"/>
              <a:t>15 августа 1807 г</a:t>
            </a:r>
            <a:r>
              <a:rPr lang="en-US" sz="4000" b="1" i="1" dirty="0" smtClean="0"/>
              <a:t>.</a:t>
            </a:r>
            <a:r>
              <a:rPr lang="ru-RU" sz="4000" b="1" i="1" dirty="0" smtClean="0"/>
              <a:t> </a:t>
            </a:r>
            <a:r>
              <a:rPr lang="en-US" sz="4000" b="1" i="1" dirty="0" smtClean="0"/>
              <a:t>-</a:t>
            </a:r>
            <a:r>
              <a:rPr lang="ru-RU" sz="4000" b="1" i="1" dirty="0" smtClean="0"/>
              <a:t> 9 сентября 1891 г</a:t>
            </a:r>
            <a:r>
              <a:rPr lang="en-US" sz="4000" b="1" i="1" dirty="0" smtClean="0"/>
              <a:t>.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2285992"/>
            <a:ext cx="4429156" cy="36009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Жюль Греви </a:t>
            </a:r>
            <a:r>
              <a:rPr lang="ru-RU" sz="2800" dirty="0" smtClean="0"/>
              <a:t>-</a:t>
            </a:r>
            <a:r>
              <a:rPr lang="ru-RU" sz="2800" b="1" dirty="0" smtClean="0"/>
              <a:t> </a:t>
            </a:r>
            <a:r>
              <a:rPr lang="ru-RU" sz="2500" dirty="0" smtClean="0"/>
              <a:t>французский политический деятель, президент Франции (Третья республика, 1879—1887).                                   Первый президент Франции, бывший убеждённым республиканцем и активно противостоявший реставрации монархии.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upload.wikimedia.org/wikipedia/commons/0/0c/Philip_Hershkovitz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643050"/>
            <a:ext cx="3929090" cy="30338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3732" name="Picture 4" descr="Мех у колумбийской ласки относительно длинный, мягкий и плотный.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00034" y="1643050"/>
            <a:ext cx="3889264" cy="30003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142976" y="5000636"/>
            <a:ext cx="264320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Колумбийская ласка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5000636"/>
            <a:ext cx="26432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Филип Гершковиц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zooeco.com/Im1/Mustela%20felipei1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5720" y="2428868"/>
            <a:ext cx="3726485" cy="3071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857224" y="428604"/>
            <a:ext cx="728667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Колумбийская ласка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286248" y="2285992"/>
            <a:ext cx="464347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Ласка - небольшое полевое хищное животное из семейства куниц.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6248" y="4572008"/>
            <a:ext cx="464347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Ласка – небольшое хищное животное из семейства куньих, а также мех его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monografias.com/trabajos54/flora-fauna-lambayecana/Image7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71810"/>
            <a:ext cx="4186838" cy="3143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7858180" cy="21236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Колумбийская ласка</a:t>
            </a:r>
            <a:r>
              <a:rPr lang="en-US" sz="2200" b="1" dirty="0" smtClean="0"/>
              <a:t> </a:t>
            </a:r>
            <a:r>
              <a:rPr lang="en-US" sz="2200" dirty="0" smtClean="0"/>
              <a:t>-</a:t>
            </a:r>
            <a:r>
              <a:rPr lang="ru-RU" sz="2200" dirty="0" smtClean="0"/>
              <a:t> хищное млекопитающее семейства куньих. Обитает на небольшой территории на западе Колумбии и севере Эквадора</a:t>
            </a:r>
            <a:r>
              <a:rPr lang="en-US" sz="2200" u="sng" dirty="0" smtClean="0"/>
              <a:t>.</a:t>
            </a:r>
            <a:r>
              <a:rPr lang="en-US" sz="2200" b="1" dirty="0" smtClean="0"/>
              <a:t> </a:t>
            </a:r>
            <a:r>
              <a:rPr lang="ru-RU" sz="2200" dirty="0" smtClean="0"/>
              <a:t>Встречается в ограниченном районе, где процветает вырубка леса. Колумбийская ласка, вероятно, самое редкое хищное животное в Южной Америке.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3571876"/>
            <a:ext cx="2928958" cy="1785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/>
              <a:t>В 1994 вид внесен в Международную Красную книгу по категории "Вымирающий вид".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ybmen.ru/ryby/osetr_fotografi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513" y="3933056"/>
            <a:ext cx="475649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xn--80afcdb0c0a.xn--p1ai/images/osetr-jivo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56232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5003" y="764704"/>
            <a:ext cx="4572000" cy="2462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200" b="1" dirty="0"/>
              <a:t>Амурский </a:t>
            </a:r>
            <a:r>
              <a:rPr lang="ru-RU" sz="2200" b="1" dirty="0" smtClean="0"/>
              <a:t>осётр</a:t>
            </a:r>
            <a:r>
              <a:rPr lang="ru-RU" sz="2200" dirty="0" smtClean="0"/>
              <a:t>, </a:t>
            </a:r>
            <a:r>
              <a:rPr lang="ru-RU" sz="2200" dirty="0"/>
              <a:t>или </a:t>
            </a:r>
            <a:r>
              <a:rPr lang="ru-RU" sz="2200" b="1" dirty="0"/>
              <a:t>осётр </a:t>
            </a:r>
            <a:r>
              <a:rPr lang="ru-RU" sz="2200" b="1" dirty="0" err="1" smtClean="0"/>
              <a:t>Шренка</a:t>
            </a:r>
            <a:r>
              <a:rPr lang="en-US" sz="2200" dirty="0" smtClean="0"/>
              <a:t>—</a:t>
            </a:r>
            <a:r>
              <a:rPr lang="en-US" sz="2200" dirty="0"/>
              <a:t> </a:t>
            </a:r>
            <a:r>
              <a:rPr lang="ru-RU" sz="2200" dirty="0"/>
              <a:t>вид рыб семейства осетровых</a:t>
            </a:r>
            <a:r>
              <a:rPr lang="ru-RU" sz="2200" dirty="0" smtClean="0"/>
              <a:t>.</a:t>
            </a:r>
          </a:p>
          <a:p>
            <a:r>
              <a:rPr lang="ru-RU" sz="2200" dirty="0"/>
              <a:t>Обитает только в бассейне Амура, от лимана до Шилки и </a:t>
            </a:r>
            <a:r>
              <a:rPr lang="ru-RU" sz="2200" dirty="0" err="1"/>
              <a:t>Аргуни</a:t>
            </a:r>
            <a:r>
              <a:rPr lang="ru-RU" sz="2200" dirty="0"/>
              <a:t>; выше Благовещенска и в Уссури встречается редко.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3356992"/>
            <a:ext cx="3528392" cy="280076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Амурский осётр совершает небольшие миграции для нереста и нагула в период с апреля—мая (после прохода льда) до глубокой осени. Держится в русле реки, заходит в озера, в лимане редок. </a:t>
            </a:r>
          </a:p>
        </p:txBody>
      </p:sp>
    </p:spTree>
    <p:extLst>
      <p:ext uri="{BB962C8B-B14F-4D97-AF65-F5344CB8AC3E}">
        <p14:creationId xmlns:p14="http://schemas.microsoft.com/office/powerpoint/2010/main" xmlns="" val="34567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39"/>
            <a:ext cx="8460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Филип Гершковиц</a:t>
            </a:r>
          </a:p>
          <a:p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октября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1909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 </a:t>
            </a:r>
            <a:r>
              <a:rPr lang="ru-RU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февраля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1997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endParaRPr lang="ru-RU" sz="4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upload.wikimedia.org/wikipedia/commons/0/0c/Philip_Hershkovitz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3543738" cy="2736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4589" y="1916832"/>
            <a:ext cx="4787592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Филип </a:t>
            </a:r>
            <a:r>
              <a:rPr lang="ru-RU" sz="2200" b="1" dirty="0"/>
              <a:t>Гершковиц</a:t>
            </a:r>
            <a:r>
              <a:rPr lang="ru-RU" sz="2200" dirty="0"/>
              <a:t> -</a:t>
            </a:r>
            <a:r>
              <a:rPr lang="ru-RU" sz="2200" dirty="0" smtClean="0"/>
              <a:t> </a:t>
            </a:r>
            <a:r>
              <a:rPr lang="ru-RU" sz="2200" dirty="0"/>
              <a:t>американский зоолог</a:t>
            </a:r>
            <a:r>
              <a:rPr lang="ru-RU" sz="2200" dirty="0" smtClean="0"/>
              <a:t>,</a:t>
            </a:r>
            <a:r>
              <a:rPr lang="ru-RU" sz="2200" dirty="0"/>
              <a:t>  конкретной областью интересов которого была Неотропическая приматология, хотя он изменил свою заинтересованность в его последние годы на грызунов и сумчатых</a:t>
            </a:r>
            <a:r>
              <a:rPr lang="ru-RU" sz="2200" dirty="0" smtClean="0"/>
              <a:t>.</a:t>
            </a:r>
            <a:r>
              <a:rPr lang="ru-RU" sz="2200" dirty="0"/>
              <a:t> Он опубликовал более 160 научных работ, и еще 100 статей, а также </a:t>
            </a:r>
            <a:r>
              <a:rPr lang="ru-RU" sz="2200" i="1" dirty="0" err="1"/>
              <a:t>Living</a:t>
            </a:r>
            <a:r>
              <a:rPr lang="ru-RU" sz="2200" i="1" dirty="0"/>
              <a:t> </a:t>
            </a:r>
            <a:r>
              <a:rPr lang="ru-RU" sz="2200" i="1" dirty="0" err="1"/>
              <a:t>New</a:t>
            </a:r>
            <a:r>
              <a:rPr lang="ru-RU" sz="2200" i="1" dirty="0"/>
              <a:t> </a:t>
            </a:r>
            <a:r>
              <a:rPr lang="ru-RU" sz="2200" i="1" dirty="0" err="1"/>
              <a:t>World</a:t>
            </a:r>
            <a:r>
              <a:rPr lang="ru-RU" sz="2200" i="1" dirty="0"/>
              <a:t> </a:t>
            </a:r>
            <a:r>
              <a:rPr lang="ru-RU" sz="2200" i="1" dirty="0" err="1"/>
              <a:t>Monkeys</a:t>
            </a:r>
            <a:r>
              <a:rPr lang="ru-RU" sz="2200" i="1" dirty="0"/>
              <a:t>,</a:t>
            </a:r>
            <a:r>
              <a:rPr lang="ru-RU" sz="2200" dirty="0"/>
              <a:t> том 1 (том 2 еще писался, когда он умер). Ему приписывают </a:t>
            </a:r>
            <a:r>
              <a:rPr lang="ru-RU" sz="2200" dirty="0" err="1"/>
              <a:t>виявивлення</a:t>
            </a:r>
            <a:r>
              <a:rPr lang="ru-RU" sz="2200" dirty="0"/>
              <a:t> около 75 видов и подвидов Неотропическая млекопитающих.</a:t>
            </a:r>
          </a:p>
        </p:txBody>
      </p:sp>
    </p:spTree>
    <p:extLst>
      <p:ext uri="{BB962C8B-B14F-4D97-AF65-F5344CB8AC3E}">
        <p14:creationId xmlns:p14="http://schemas.microsoft.com/office/powerpoint/2010/main" xmlns="" val="4238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65.media.tumblr.com/2e479a63dbee271c7907c39d43d35c2f/tumblr_njrgy2derU1s6f84p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3000396" cy="4500594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http://www.publ.lib.ru/ARCHIVES/J/JOFFRUA_SENT-ILER_Et'en/.Online/Joffrua_Sent-Iler_E.-P002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642918"/>
            <a:ext cx="2969721" cy="4548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1071538" y="5572140"/>
            <a:ext cx="2857520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Кошка Жоффруа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572140"/>
            <a:ext cx="285752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Этьен Жоффруа  Сент-Илер</a:t>
            </a:r>
            <a:endParaRPr lang="ru-RU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28604"/>
            <a:ext cx="645165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Кошка Жоффруа</a:t>
            </a:r>
            <a:endParaRPr lang="ru-RU" sz="4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3000372"/>
            <a:ext cx="471490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Кошка - известное домашнее животное</a:t>
            </a:r>
            <a:r>
              <a:rPr lang="en-US" sz="2200" b="1" dirty="0" smtClean="0"/>
              <a:t>. </a:t>
            </a:r>
            <a:r>
              <a:rPr lang="ru-RU" sz="2200" b="1" dirty="0" smtClean="0"/>
              <a:t>( 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1357298"/>
            <a:ext cx="4714908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Кошка – домашнее млекопитающие животное из семейства, к которому относятся также тигр, лев и т</a:t>
            </a:r>
            <a:r>
              <a:rPr lang="en-US" sz="2200" b="1" dirty="0" smtClean="0"/>
              <a:t>.</a:t>
            </a:r>
            <a:r>
              <a:rPr lang="ru-RU" sz="2200" b="1" dirty="0" err="1" smtClean="0"/>
              <a:t>п</a:t>
            </a:r>
            <a:r>
              <a:rPr lang="en-US" sz="2200" b="1" dirty="0" smtClean="0"/>
              <a:t>. </a:t>
            </a:r>
            <a:r>
              <a:rPr lang="ru-RU" sz="2200" b="1" dirty="0" smtClean="0"/>
              <a:t>     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3929066"/>
            <a:ext cx="4714908" cy="2215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Кошка -  жить как кошка с собакой, отольются кошке </a:t>
            </a:r>
            <a:r>
              <a:rPr lang="ru-RU" sz="2200" b="1" dirty="0" err="1" smtClean="0"/>
              <a:t>мышкины</a:t>
            </a:r>
            <a:r>
              <a:rPr lang="ru-RU" sz="2200" b="1" dirty="0" smtClean="0"/>
              <a:t> слезки, сукотная кошка, черная кошка пробежала (По </a:t>
            </a:r>
            <a:r>
              <a:rPr lang="ru-RU" sz="2400" b="1" dirty="0" smtClean="0"/>
              <a:t>словарю русских синонимов и сходных по смыслу выражений Н. Абрамова</a:t>
            </a:r>
            <a:r>
              <a:rPr lang="ru-RU" sz="2200" b="1" dirty="0" smtClean="0"/>
              <a:t>)</a:t>
            </a:r>
            <a:endParaRPr lang="ru-RU" sz="2200" b="1" dirty="0"/>
          </a:p>
        </p:txBody>
      </p:sp>
      <p:pic>
        <p:nvPicPr>
          <p:cNvPr id="58370" name="Picture 2" descr="http://www.stihi.ru/pics/2015/03/15/1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857364"/>
            <a:ext cx="3017996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3/3a/Geoffrey%27sCat2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/>
          <a:stretch>
            <a:fillRect/>
          </a:stretch>
        </p:blipFill>
        <p:spPr bwMode="auto">
          <a:xfrm>
            <a:off x="357157" y="357165"/>
            <a:ext cx="2500331" cy="3534106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http://any-animal.ru/uploads/posts/2015-02/moloko/koshka_zhoffrua_opisanie_i_foto_koshki_zhoffrua/1427357426_1325584557_02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500694" y="4000504"/>
            <a:ext cx="3432455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3143240" y="357166"/>
            <a:ext cx="5643602" cy="34163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Кошка Жоффруа </a:t>
            </a:r>
            <a:r>
              <a:rPr lang="ru-RU" sz="2200" dirty="0" smtClean="0"/>
              <a:t>- хищный представитель семейства кошачьих, широко населяющий Южноамериканский континент</a:t>
            </a:r>
            <a:r>
              <a:rPr lang="en-US" sz="2200" dirty="0" smtClean="0"/>
              <a:t>.</a:t>
            </a:r>
            <a:r>
              <a:rPr lang="ru-RU" sz="2200" dirty="0" smtClean="0"/>
              <a:t> Это одна из редчайших кошек, которые только встречаются в природе</a:t>
            </a:r>
            <a:r>
              <a:rPr lang="en-US" sz="2200" dirty="0" smtClean="0"/>
              <a:t>.</a:t>
            </a:r>
            <a:r>
              <a:rPr lang="ru-RU" sz="2200" dirty="0" smtClean="0"/>
              <a:t>  По размерам кошка Жоффруа не превышает домашнего питомца. В зависимости от вида, которых насчитывается пять, ее величина и масса тела немного варьируется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4429132"/>
            <a:ext cx="5072098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/>
              <a:t>Комфортными местами обитания для кошки Жоффруа служат лесистые и лесостепные районы. Активный образ жизни ведут в ночное время.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814393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Этьен Жоффруа Сент-Илер          15 апреля 1772</a:t>
            </a:r>
            <a:r>
              <a:rPr lang="en-US" sz="4000" b="1" i="1" dirty="0" smtClean="0"/>
              <a:t> </a:t>
            </a:r>
            <a:r>
              <a:rPr lang="ru-RU" sz="4000" b="1" i="1" dirty="0" smtClean="0"/>
              <a:t>г</a:t>
            </a:r>
            <a:r>
              <a:rPr lang="en-US" sz="4000" b="1" i="1" dirty="0" smtClean="0"/>
              <a:t>.</a:t>
            </a:r>
            <a:r>
              <a:rPr lang="ru-RU" sz="4000" b="1" i="1" dirty="0" smtClean="0"/>
              <a:t> — 19 июня 1844 г</a:t>
            </a:r>
            <a:r>
              <a:rPr lang="en-US" sz="4000" b="1" i="1" dirty="0" smtClean="0"/>
              <a:t>.</a:t>
            </a:r>
            <a:endParaRPr lang="ru-RU" sz="4000" b="1" i="1" dirty="0"/>
          </a:p>
        </p:txBody>
      </p:sp>
      <p:pic>
        <p:nvPicPr>
          <p:cNvPr id="57346" name="Picture 2" descr="Geoffroy Saint Hilaire, Etienne 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3337939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3929058" y="2000240"/>
            <a:ext cx="5000660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  Этьен Жоффруа Сент-Илер </a:t>
            </a:r>
            <a:r>
              <a:rPr lang="ru-RU" sz="2200" dirty="0" smtClean="0"/>
              <a:t>— французский зоолог, континентальный предшественник британского эволюциониста Чарльза Дарвина</a:t>
            </a:r>
            <a:r>
              <a:rPr lang="en-US" sz="2200" dirty="0" smtClean="0"/>
              <a:t>.</a:t>
            </a:r>
            <a:r>
              <a:rPr lang="ru-RU" sz="2200" dirty="0" smtClean="0"/>
              <a:t>  </a:t>
            </a:r>
          </a:p>
          <a:p>
            <a:r>
              <a:rPr lang="ru-RU" sz="2200" dirty="0" smtClean="0"/>
              <a:t>   Первооткрыватель 17 новых родов и видов млекопитающих. Указал человечеству на существование 25 родов и видов пресмыкающихся и земноводных. Укрепил свою научную репутацию исследованиями ранее неизвестных 57 родов и видов рыб. Его особой заслугой признается открытие и изучение реликтовой рыбы </a:t>
            </a:r>
            <a:r>
              <a:rPr lang="ru-RU" sz="2200" i="1" dirty="0" smtClean="0"/>
              <a:t>Polypterus</a:t>
            </a:r>
            <a:r>
              <a:rPr lang="ru-RU" sz="2200" dirty="0" smtClean="0"/>
              <a:t>.   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12" descr="Картинки по запросу пржеваль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268760"/>
            <a:ext cx="28575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30" name="Picture 14" descr="Картинки по запросу лошадь пржеваль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99472"/>
            <a:ext cx="4177197" cy="311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5220072" y="4869160"/>
            <a:ext cx="3600400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Николай Михайлович Пржевальский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611560" y="4869160"/>
            <a:ext cx="4041775" cy="648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Лошадь Пржевальского</a:t>
            </a: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82055" y="260648"/>
            <a:ext cx="7355160" cy="8683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Лошадь Пржевальского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644008" y="1857364"/>
            <a:ext cx="4112196" cy="11395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  Лошадь - крупное домашнее однокопытное</a:t>
            </a:r>
            <a:r>
              <a:rPr lang="en-US" sz="22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животное.</a:t>
            </a:r>
            <a:endParaRPr lang="en-US" sz="22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2200" dirty="0" smtClean="0">
                <a:solidFill>
                  <a:schemeClr val="tx1"/>
                </a:solidFill>
                <a:cs typeface="Arial" pitchFamily="34" charset="0"/>
              </a:rPr>
              <a:t>(По сл. С.И.Ожегова)</a:t>
            </a:r>
            <a:endParaRPr lang="ru-RU" sz="2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28596" y="4857760"/>
            <a:ext cx="4032448" cy="13573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200" b="1" dirty="0" smtClean="0">
                <a:cs typeface="Arial" pitchFamily="34" charset="0"/>
              </a:rPr>
              <a:t>         Лошадь – домашнее животное, ходящее в упряжи или под</a:t>
            </a:r>
            <a:r>
              <a:rPr lang="en-US" sz="2200" b="1" dirty="0" smtClean="0">
                <a:cs typeface="Arial" pitchFamily="34" charset="0"/>
              </a:rPr>
              <a:t> </a:t>
            </a:r>
            <a:r>
              <a:rPr lang="ru-RU" sz="2200" b="1" dirty="0" smtClean="0">
                <a:cs typeface="Arial" pitchFamily="34" charset="0"/>
              </a:rPr>
              <a:t>седлом.</a:t>
            </a:r>
            <a:r>
              <a:rPr lang="en-US" sz="2200" b="1" dirty="0" smtClean="0">
                <a:cs typeface="Arial" pitchFamily="34" charset="0"/>
              </a:rPr>
              <a:t> </a:t>
            </a:r>
            <a:r>
              <a:rPr lang="ru-RU" sz="2200" b="1" dirty="0" smtClean="0">
                <a:cs typeface="Arial" pitchFamily="34" charset="0"/>
              </a:rPr>
              <a:t> (По сл. Д.Н. Ушакова)</a:t>
            </a:r>
          </a:p>
          <a:p>
            <a:pPr>
              <a:buNone/>
            </a:pPr>
            <a:endParaRPr lang="ru-RU" sz="2200" b="1" dirty="0">
              <a:cs typeface="Arial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28596" y="3786190"/>
            <a:ext cx="4104457" cy="7837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dirty="0" smtClean="0">
                <a:cs typeface="Arial" pitchFamily="34" charset="0"/>
              </a:rPr>
              <a:t>  Конь - лошадь (преимущ. о самце). (По сл. С.И.Ожегова)</a:t>
            </a:r>
            <a:endParaRPr lang="ru-RU" sz="2200" dirty="0">
              <a:cs typeface="Arial" pitchFamily="34" charset="0"/>
            </a:endParaRPr>
          </a:p>
        </p:txBody>
      </p:sp>
      <p:pic>
        <p:nvPicPr>
          <p:cNvPr id="33794" name="Picture 2" descr="Картинки по запросу лошадь пржевальск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789040"/>
            <a:ext cx="379097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8" name="Picture 6" descr="Картинки по запросу лошадь пржеваль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3200176" cy="1991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499992" y="260648"/>
            <a:ext cx="4283968" cy="61247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b="1" i="1" dirty="0" smtClean="0">
                <a:latin typeface="Arial" pitchFamily="34" charset="0"/>
                <a:cs typeface="Arial" pitchFamily="34" charset="0"/>
              </a:rPr>
              <a:t>Лошадь Пржевальского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– это единственный существующий подвид диких коней, которые сохранились до сегодня в первозданном виде. Их предками являются давно вымершие тарпаны, а также куланы.</a:t>
            </a:r>
          </a:p>
          <a:p>
            <a:r>
              <a:rPr lang="en-US" sz="23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Непарнокопытное животное рода лошадей, открыто в 1878 г. в Центральной Азии. Содержится во многих зоопарках мира. Несколько десятков лошадей живут на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полувольном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 содержании в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Аскании-Нова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4" name="Picture 6" descr="Картинки по запросу лошадь пржевальск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835102" cy="302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6" name="Picture 8" descr="Картинки по запросу лошадь пржеваль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883360" cy="258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g-fotki.yandex.ru/get/31412/161887320.247/0_1ce553_c816d307_orig.jpg"/>
          <p:cNvPicPr/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83568" y="1988840"/>
            <a:ext cx="292895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404664"/>
            <a:ext cx="8429684" cy="11521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4000" b="1" i="1" dirty="0" smtClean="0">
                <a:cs typeface="Arial" pitchFamily="34" charset="0"/>
              </a:rPr>
              <a:t>Николай Михайлович</a:t>
            </a:r>
            <a:r>
              <a:rPr lang="en-US" sz="4000" b="1" i="1" dirty="0" smtClean="0">
                <a:cs typeface="Arial" pitchFamily="34" charset="0"/>
              </a:rPr>
              <a:t> </a:t>
            </a:r>
            <a:r>
              <a:rPr lang="ru-RU" sz="4000" b="1" i="1" dirty="0" smtClean="0">
                <a:cs typeface="Arial" pitchFamily="34" charset="0"/>
              </a:rPr>
              <a:t>Пржевальский</a:t>
            </a:r>
            <a:r>
              <a:rPr lang="en-US" sz="4000" b="1" i="1" dirty="0" smtClean="0">
                <a:cs typeface="Arial" pitchFamily="34" charset="0"/>
              </a:rPr>
              <a:t/>
            </a:r>
            <a:br>
              <a:rPr lang="en-US" sz="4000" b="1" i="1" dirty="0" smtClean="0">
                <a:cs typeface="Arial" pitchFamily="34" charset="0"/>
              </a:rPr>
            </a:br>
            <a:r>
              <a:rPr lang="en-US" sz="4000" b="1" i="1" dirty="0" smtClean="0">
                <a:cs typeface="Arial" pitchFamily="34" charset="0"/>
              </a:rPr>
              <a:t>(</a:t>
            </a:r>
            <a:r>
              <a:rPr lang="ru-RU" sz="4000" b="1" i="1" dirty="0" smtClean="0">
                <a:cs typeface="Arial" pitchFamily="34" charset="0"/>
              </a:rPr>
              <a:t>12 апреля 1839 г. – 1 ноября 1888 г.</a:t>
            </a:r>
            <a:r>
              <a:rPr lang="en-US" sz="4000" b="1" i="1" dirty="0" smtClean="0">
                <a:cs typeface="Arial" pitchFamily="34" charset="0"/>
              </a:rPr>
              <a:t>)</a:t>
            </a:r>
            <a:endParaRPr lang="ru-RU" sz="4000" b="1" i="1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2000240"/>
            <a:ext cx="4572000" cy="39241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cs typeface="Arial" pitchFamily="34" charset="0"/>
              </a:rPr>
              <a:t>Николай Михайлович</a:t>
            </a:r>
            <a:r>
              <a:rPr lang="en-US" sz="2500" b="1" dirty="0" smtClean="0">
                <a:cs typeface="Arial" pitchFamily="34" charset="0"/>
              </a:rPr>
              <a:t> </a:t>
            </a:r>
            <a:r>
              <a:rPr lang="ru-RU" sz="2500" b="1" dirty="0" smtClean="0">
                <a:cs typeface="Arial" pitchFamily="34" charset="0"/>
              </a:rPr>
              <a:t>Пржевальский </a:t>
            </a:r>
            <a:r>
              <a:rPr lang="ru-RU" sz="2500" dirty="0" smtClean="0">
                <a:cs typeface="Arial" pitchFamily="34" charset="0"/>
              </a:rPr>
              <a:t>-</a:t>
            </a:r>
            <a:r>
              <a:rPr lang="ru-RU" sz="2500" b="1" dirty="0" smtClean="0">
                <a:cs typeface="Arial" pitchFamily="34" charset="0"/>
              </a:rPr>
              <a:t> </a:t>
            </a:r>
            <a:r>
              <a:rPr lang="ru-RU" sz="2500" dirty="0" smtClean="0">
                <a:cs typeface="Arial" pitchFamily="34" charset="0"/>
              </a:rPr>
              <a:t>российский географ, натуралист, путешественник. Руководитель экспедиции в Уссурийский край (1867-1869 гг.)</a:t>
            </a:r>
            <a:r>
              <a:rPr lang="en-US" sz="2500" dirty="0" smtClean="0">
                <a:cs typeface="Arial" pitchFamily="34" charset="0"/>
              </a:rPr>
              <a:t>.</a:t>
            </a:r>
            <a:r>
              <a:rPr lang="ru-RU" sz="2500" dirty="0" smtClean="0">
                <a:cs typeface="Arial" pitchFamily="34" charset="0"/>
              </a:rPr>
              <a:t>Впервые описал природу этого региона. Впервые описал дикого верблюда, дикую лошадь, </a:t>
            </a:r>
            <a:r>
              <a:rPr lang="ru-RU" sz="2500" dirty="0" err="1" smtClean="0">
                <a:cs typeface="Arial" pitchFamily="34" charset="0"/>
              </a:rPr>
              <a:t>медведя-пищухоеда</a:t>
            </a:r>
            <a:r>
              <a:rPr lang="ru-RU" sz="2500" dirty="0" smtClean="0">
                <a:cs typeface="Arial" pitchFamily="34" charset="0"/>
              </a:rPr>
              <a:t>.</a:t>
            </a:r>
            <a:endParaRPr lang="ru-RU" sz="25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261138"/>
            <a:ext cx="26116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Мармозетка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Гёльди</a:t>
            </a:r>
          </a:p>
        </p:txBody>
      </p:sp>
      <p:pic>
        <p:nvPicPr>
          <p:cNvPr id="1026" name="Picture 2" descr="http://trikky.ru/alltogether/files/2015/02/HOjzoC9YC2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28137"/>
            <a:ext cx="3075330" cy="396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5260394"/>
            <a:ext cx="281737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Эмиль Август Гёльди</a:t>
            </a:r>
          </a:p>
        </p:txBody>
      </p:sp>
      <p:pic>
        <p:nvPicPr>
          <p:cNvPr id="1028" name="Picture 4" descr="Goeldi Emilio Augusto 1859-1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758" y="1312084"/>
            <a:ext cx="3371859" cy="347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5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ic.academic.ru/pictures/wiki/files/108/leopold_von_schren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8140"/>
            <a:ext cx="267700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76328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/>
              <a:t>Леопольд Иванович </a:t>
            </a:r>
            <a:r>
              <a:rPr lang="ru-RU" sz="4000" b="1" i="1" dirty="0"/>
              <a:t>фон Шренк </a:t>
            </a:r>
            <a:endParaRPr lang="ru-RU" sz="4000" b="1" i="1" dirty="0" smtClean="0"/>
          </a:p>
          <a:p>
            <a:r>
              <a:rPr lang="ru-RU" sz="4000" b="1" i="1" dirty="0" smtClean="0"/>
              <a:t>24 </a:t>
            </a:r>
            <a:r>
              <a:rPr lang="ru-RU" sz="4000" b="1" i="1" dirty="0"/>
              <a:t>апреля </a:t>
            </a:r>
            <a:r>
              <a:rPr lang="ru-RU" sz="4000" b="1" i="1" dirty="0" smtClean="0"/>
              <a:t>1826г - </a:t>
            </a:r>
            <a:r>
              <a:rPr lang="ru-RU" sz="4000" b="1" i="1" dirty="0"/>
              <a:t>8 </a:t>
            </a:r>
            <a:r>
              <a:rPr lang="ru-RU" sz="4000" b="1" i="1" dirty="0" smtClean="0"/>
              <a:t>января 1894г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46562" y="1988840"/>
            <a:ext cx="4464496" cy="41549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Леопольд Иванович </a:t>
            </a:r>
            <a:r>
              <a:rPr lang="ru-RU" sz="2200" b="1" dirty="0"/>
              <a:t>фон </a:t>
            </a:r>
            <a:r>
              <a:rPr lang="ru-RU" sz="2200" b="1" dirty="0" smtClean="0"/>
              <a:t>Шренк </a:t>
            </a:r>
            <a:r>
              <a:rPr lang="ru-RU" sz="2200" dirty="0" smtClean="0"/>
              <a:t>- российский </a:t>
            </a:r>
            <a:r>
              <a:rPr lang="ru-RU" sz="2200" dirty="0"/>
              <a:t>зоолог, геолог и </a:t>
            </a:r>
            <a:r>
              <a:rPr lang="ru-RU" sz="2200" dirty="0" smtClean="0"/>
              <a:t>этнолог(специалист </a:t>
            </a:r>
            <a:r>
              <a:rPr lang="ru-RU" sz="2200" dirty="0"/>
              <a:t>в области этнологии</a:t>
            </a:r>
            <a:r>
              <a:rPr lang="ru-RU" sz="2200" dirty="0" smtClean="0"/>
              <a:t>).</a:t>
            </a:r>
          </a:p>
          <a:p>
            <a:r>
              <a:rPr lang="ru-RU" sz="2200" dirty="0" smtClean="0"/>
              <a:t>   Шренк </a:t>
            </a:r>
            <a:r>
              <a:rPr lang="ru-RU" sz="2200" dirty="0"/>
              <a:t>оставил многочисленные труды, главным образом по этнографии, антропологии и зоогеографии. </a:t>
            </a:r>
            <a:endParaRPr lang="ru-RU" sz="2200" dirty="0" smtClean="0"/>
          </a:p>
          <a:p>
            <a:r>
              <a:rPr lang="ru-RU" sz="2200" dirty="0"/>
              <a:t> </a:t>
            </a:r>
            <a:r>
              <a:rPr lang="ru-RU" sz="2200" dirty="0" smtClean="0"/>
              <a:t>  Шренк </a:t>
            </a:r>
            <a:r>
              <a:rPr lang="ru-RU" sz="2200" dirty="0"/>
              <a:t>ввёл в науку термин «палеоазиатские» народы (древнейшее население Северо-Восточной Азии).</a:t>
            </a:r>
          </a:p>
        </p:txBody>
      </p:sp>
    </p:spTree>
    <p:extLst>
      <p:ext uri="{BB962C8B-B14F-4D97-AF65-F5344CB8AC3E}">
        <p14:creationId xmlns:p14="http://schemas.microsoft.com/office/powerpoint/2010/main" xmlns="" val="14827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108" y="301924"/>
            <a:ext cx="525658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/>
              <a:t>Мармозетка гёльди</a:t>
            </a:r>
            <a:endParaRPr lang="ru-RU" sz="4000" b="1" i="1" dirty="0"/>
          </a:p>
        </p:txBody>
      </p:sp>
      <p:pic>
        <p:nvPicPr>
          <p:cNvPr id="2050" name="Picture 2" descr="http://mywishlist.ru/pic/i/wish/orig/003/269/5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141641" cy="388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1259260"/>
            <a:ext cx="4752528" cy="52629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 Мармозетка Гёльди</a:t>
            </a:r>
            <a:r>
              <a:rPr lang="ru-RU" sz="2200" dirty="0" smtClean="0"/>
              <a:t>, или </a:t>
            </a:r>
            <a:r>
              <a:rPr lang="ru-RU" sz="2200" b="1" dirty="0" smtClean="0"/>
              <a:t>гельдиевая каллимико</a:t>
            </a:r>
            <a:r>
              <a:rPr lang="en-US" sz="2200" dirty="0" smtClean="0"/>
              <a:t>.</a:t>
            </a:r>
            <a:r>
              <a:rPr lang="ru-RU" sz="2200" b="1" dirty="0" smtClean="0"/>
              <a:t>         </a:t>
            </a:r>
            <a:r>
              <a:rPr lang="ru-RU" sz="2200" dirty="0" smtClean="0"/>
              <a:t>Обезьянка </a:t>
            </a:r>
            <a:r>
              <a:rPr lang="ru-RU" sz="2200" dirty="0"/>
              <a:t>Гёльди является небольшим и редким обитателем лесов  Амазонки.  Взрослые представители имеют черно-коричневую шубку с густой, мягкой шерстью и необычной гривой от шеи и плеч.  А когда обезьянка чувствует угрозу, она  делает дугообразную осанку и поднимает шерсть, чтобы выглядеть больше</a:t>
            </a:r>
            <a:r>
              <a:rPr lang="ru-RU" sz="2200" dirty="0" smtClean="0"/>
              <a:t>.</a:t>
            </a:r>
            <a:r>
              <a:rPr lang="en-US" sz="2200" dirty="0" smtClean="0"/>
              <a:t> </a:t>
            </a:r>
            <a:r>
              <a:rPr lang="ru-RU" sz="2400" dirty="0"/>
              <a:t>Мармозетки Гёльди общаются с помощью чириканья или своеобразного щебета. 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0726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35546"/>
            <a:ext cx="7606378" cy="12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b="1" i="1" dirty="0"/>
              <a:t>Эмиль Август </a:t>
            </a:r>
            <a:r>
              <a:rPr lang="ru-RU" sz="4000" b="1" i="1" dirty="0" smtClean="0"/>
              <a:t>Гёльди</a:t>
            </a:r>
          </a:p>
          <a:p>
            <a:pPr algn="ctr"/>
            <a:r>
              <a:rPr lang="en-US" sz="4000" b="1" i="1" dirty="0" smtClean="0"/>
              <a:t> </a:t>
            </a:r>
            <a:r>
              <a:rPr lang="ru-RU" sz="4000" b="1" i="1" dirty="0"/>
              <a:t>28 </a:t>
            </a:r>
            <a:r>
              <a:rPr lang="ru-RU" sz="4000" b="1" i="1" dirty="0" smtClean="0"/>
              <a:t>августа</a:t>
            </a:r>
            <a:r>
              <a:rPr lang="ru-RU" sz="4000" b="1" i="1" dirty="0"/>
              <a:t> </a:t>
            </a:r>
            <a:r>
              <a:rPr lang="ru-RU" sz="4000" b="1" i="1" dirty="0" smtClean="0"/>
              <a:t>1859г - </a:t>
            </a:r>
            <a:r>
              <a:rPr lang="ru-RU" sz="4000" b="1" i="1" dirty="0"/>
              <a:t>5 июля </a:t>
            </a:r>
            <a:r>
              <a:rPr lang="ru-RU" sz="4000" b="1" i="1" dirty="0" smtClean="0"/>
              <a:t>1917г </a:t>
            </a:r>
            <a:endParaRPr lang="ru-RU" sz="4000" b="1" i="1" dirty="0"/>
          </a:p>
          <a:p>
            <a:endParaRPr lang="ru-RU" b="1" i="1" dirty="0"/>
          </a:p>
          <a:p>
            <a:endParaRPr lang="ru-RU" i="1" dirty="0"/>
          </a:p>
        </p:txBody>
      </p:sp>
      <p:pic>
        <p:nvPicPr>
          <p:cNvPr id="7" name="Picture 4" descr="Goeldi Emilio Augusto 1859-1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9556"/>
            <a:ext cx="293635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97610" y="1822748"/>
            <a:ext cx="5040560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/>
              <a:t>Эмиль Август </a:t>
            </a:r>
            <a:r>
              <a:rPr lang="ru-RU" sz="2200" b="1" dirty="0" smtClean="0"/>
              <a:t>Гёльди</a:t>
            </a:r>
            <a:r>
              <a:rPr lang="ru-RU" sz="2200" dirty="0" smtClean="0"/>
              <a:t>— </a:t>
            </a:r>
            <a:r>
              <a:rPr lang="ru-RU" sz="2200" dirty="0"/>
              <a:t>швейцарский естествоиспытатель, работавший главным образом в Бразилии. Гёльди известен своими исследованиями птиц и млекопитающих, обитающих в Бразилии</a:t>
            </a:r>
            <a:r>
              <a:rPr lang="ru-RU" sz="2200" dirty="0" smtClean="0"/>
              <a:t>. </a:t>
            </a:r>
            <a:r>
              <a:rPr lang="ru-RU" sz="2200" dirty="0"/>
              <a:t>Гёльди собрал для музеев более 13 000 животных, законсервированных самыми разными способами. Среди них были и впервые описанные новые виды животных. </a:t>
            </a:r>
            <a:r>
              <a:rPr lang="ru-RU" sz="2200" dirty="0" smtClean="0"/>
              <a:t>Бо́льшая </a:t>
            </a:r>
            <a:r>
              <a:rPr lang="ru-RU" sz="2200" dirty="0"/>
              <a:t>часть его коллекции находится в Музее естествознания города Берна (Швейцария).</a:t>
            </a:r>
          </a:p>
        </p:txBody>
      </p:sp>
    </p:spTree>
    <p:extLst>
      <p:ext uri="{BB962C8B-B14F-4D97-AF65-F5344CB8AC3E}">
        <p14:creationId xmlns:p14="http://schemas.microsoft.com/office/powerpoint/2010/main" xmlns="" val="32327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mvm.local\USERS_OGT\Изображения\СмирноваЕИ\Pictures\Медуз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85860"/>
            <a:ext cx="410445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 descr="http://mifologia.osipova-pr.com/assets/templates/mifologia/img/antichnost/gorgona/gorgona-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62" b="11754"/>
          <a:stretch/>
        </p:blipFill>
        <p:spPr bwMode="auto">
          <a:xfrm>
            <a:off x="5292080" y="1196752"/>
            <a:ext cx="3215640" cy="3872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910" y="5500702"/>
            <a:ext cx="34923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МЕДУЗА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5500702"/>
            <a:ext cx="3221340" cy="47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МЕДУЗА - ГОРГОНА</a:t>
            </a:r>
            <a:endParaRPr lang="ru-RU" sz="2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0781" y="214290"/>
            <a:ext cx="57310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Медуза</a:t>
            </a:r>
            <a:endParaRPr lang="ru-RU" sz="4000" b="1" i="1" dirty="0"/>
          </a:p>
        </p:txBody>
      </p:sp>
      <p:pic>
        <p:nvPicPr>
          <p:cNvPr id="3" name="Picture 2" descr="http://thaiwinter.com/wp-content/uploads/2011/05/Jellyfish_logo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114829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0" y="1142985"/>
            <a:ext cx="4000528" cy="186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/>
              <a:t>  Медуза -Прозрачное студенистое морское животное со многими щупальцами.                              (По сл</a:t>
            </a:r>
            <a:r>
              <a:rPr lang="en-US" sz="2300" b="1" dirty="0" smtClean="0"/>
              <a:t>.</a:t>
            </a:r>
            <a:r>
              <a:rPr lang="ru-RU" sz="2300" b="1" dirty="0" smtClean="0"/>
              <a:t> Д</a:t>
            </a:r>
            <a:r>
              <a:rPr lang="en-US" sz="2300" b="1" dirty="0" smtClean="0"/>
              <a:t>.</a:t>
            </a:r>
            <a:r>
              <a:rPr lang="ru-RU" sz="2300" b="1" dirty="0" smtClean="0"/>
              <a:t>Н</a:t>
            </a:r>
            <a:r>
              <a:rPr lang="en-US" sz="2300" b="1" dirty="0" smtClean="0"/>
              <a:t>.</a:t>
            </a:r>
            <a:r>
              <a:rPr lang="ru-RU" sz="2300" b="1" dirty="0" smtClean="0"/>
              <a:t>Ушакова)</a:t>
            </a:r>
            <a:endParaRPr lang="ru-RU" sz="23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4000504"/>
            <a:ext cx="8215370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/>
              <a:t>  Медуза – морское животное со студенистым телом, снабженным щупальцами</a:t>
            </a:r>
            <a:r>
              <a:rPr lang="en-US" sz="2300" b="1" dirty="0" smtClean="0"/>
              <a:t>. (</a:t>
            </a:r>
            <a:r>
              <a:rPr lang="ru-RU" sz="2300" b="1" dirty="0" smtClean="0"/>
              <a:t>По сл</a:t>
            </a:r>
            <a:r>
              <a:rPr lang="en-US" sz="2300" b="1" dirty="0" smtClean="0"/>
              <a:t>.</a:t>
            </a:r>
            <a:r>
              <a:rPr lang="ru-RU" sz="2300" b="1" dirty="0" smtClean="0"/>
              <a:t> С</a:t>
            </a:r>
            <a:r>
              <a:rPr lang="en-US" sz="2300" b="1" dirty="0" smtClean="0"/>
              <a:t>.</a:t>
            </a:r>
            <a:r>
              <a:rPr lang="ru-RU" sz="2300" b="1" dirty="0" smtClean="0"/>
              <a:t>И</a:t>
            </a:r>
            <a:r>
              <a:rPr lang="en-US" sz="2300" b="1" dirty="0" smtClean="0"/>
              <a:t>.</a:t>
            </a:r>
            <a:r>
              <a:rPr lang="ru-RU" sz="2300" b="1" dirty="0" smtClean="0"/>
              <a:t>Ожегова</a:t>
            </a:r>
            <a:r>
              <a:rPr lang="en-US" sz="2300" b="1" dirty="0" smtClean="0"/>
              <a:t>)</a:t>
            </a:r>
            <a:r>
              <a:rPr lang="ru-RU" sz="2300" b="1" dirty="0" smtClean="0"/>
              <a:t> </a:t>
            </a:r>
            <a:endParaRPr lang="ru-RU" sz="2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5000636"/>
            <a:ext cx="8215370" cy="15081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/>
              <a:t>  Медуза - </a:t>
            </a:r>
            <a:r>
              <a:rPr lang="ru-RU" sz="2300" b="1" dirty="0" err="1" smtClean="0"/>
              <a:t>живоросль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животнорастение</a:t>
            </a:r>
            <a:r>
              <a:rPr lang="ru-RU" sz="2300" b="1" dirty="0" smtClean="0"/>
              <a:t>, в виде полупрозрачного колокола или колпака, с </a:t>
            </a:r>
            <a:r>
              <a:rPr lang="ru-RU" sz="2300" b="1" dirty="0" err="1" smtClean="0"/>
              <a:t>одиим</a:t>
            </a:r>
            <a:r>
              <a:rPr lang="ru-RU" sz="2300" b="1" dirty="0" smtClean="0"/>
              <a:t> только общим пищевым отверстием, окруженным ловчими щупальцами(морское сало, </a:t>
            </a:r>
            <a:r>
              <a:rPr lang="ru-RU" sz="2300" b="1" dirty="0" err="1" smtClean="0"/>
              <a:t>жгучка</a:t>
            </a:r>
            <a:r>
              <a:rPr lang="ru-RU" sz="2300" b="1" dirty="0" smtClean="0"/>
              <a:t>, жигалка). (По сл</a:t>
            </a:r>
            <a:r>
              <a:rPr lang="en-US" sz="2300" b="1" dirty="0" smtClean="0"/>
              <a:t>.</a:t>
            </a:r>
            <a:r>
              <a:rPr lang="ru-RU" sz="2300" b="1" dirty="0" smtClean="0"/>
              <a:t>В</a:t>
            </a:r>
            <a:r>
              <a:rPr lang="en-US" sz="2300" b="1" dirty="0" smtClean="0"/>
              <a:t>.</a:t>
            </a:r>
            <a:r>
              <a:rPr lang="ru-RU" sz="2300" b="1" dirty="0" smtClean="0"/>
              <a:t>И</a:t>
            </a:r>
            <a:r>
              <a:rPr lang="en-US" sz="2300" b="1" dirty="0" smtClean="0"/>
              <a:t>.</a:t>
            </a:r>
            <a:r>
              <a:rPr lang="ru-RU" sz="2300" b="1" dirty="0" smtClean="0"/>
              <a:t>Даль)</a:t>
            </a:r>
            <a:endParaRPr lang="ru-RU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rosurfing.ru/wp-content/uploads/2012/04/15_49_20403_780x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500570"/>
            <a:ext cx="3071834" cy="2173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6" descr="http://placepic.ru/uploads/posts/2011-08/1312400638_giant_scary_jellyfish_640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429132"/>
            <a:ext cx="3071834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Прямоугольник 3"/>
          <p:cNvSpPr/>
          <p:nvPr/>
        </p:nvSpPr>
        <p:spPr>
          <a:xfrm>
            <a:off x="357158" y="3071810"/>
            <a:ext cx="8215370" cy="12600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dirty="0" smtClean="0"/>
              <a:t>  Водятся медузы по всему миру и встречаются в соленых морях. В каждом водоеме Мирового океана находится отдельный вид, который не распространяется за его пределами. Во всем мире есть только один вид медуз, которые можно встретить в каждом пресноводном водоеме.</a:t>
            </a:r>
          </a:p>
          <a:p>
            <a:r>
              <a:rPr lang="ru-RU" sz="2000" dirty="0" smtClean="0"/>
              <a:t> 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214290"/>
            <a:ext cx="4857752" cy="286232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b="1" dirty="0" smtClean="0"/>
              <a:t>Медузы</a:t>
            </a:r>
            <a:r>
              <a:rPr lang="ru-RU" sz="2000" dirty="0" smtClean="0"/>
              <a:t> появились достаточно давно. Благодаря их бесформенному внешнему виду этих животных называли медузами. По названию провели аналогию с Медузой Горгоной – греческой мифической богиней. Связывали их щупальца, которые были у Горгоны на голове в виде змеиных волос, которые, как и у медуз были ядовиты.</a:t>
            </a:r>
            <a:endParaRPr lang="ru-RU" sz="2000" dirty="0"/>
          </a:p>
        </p:txBody>
      </p:sp>
      <p:pic>
        <p:nvPicPr>
          <p:cNvPr id="6" name="Picture 10" descr="http://animalreader.ru/wp-content/uploads/2014/02/meduzy_14_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14283" y="214290"/>
            <a:ext cx="321471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6182" y="1857364"/>
            <a:ext cx="4929222" cy="34470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500" dirty="0" smtClean="0"/>
              <a:t>  Медуза(точнее </a:t>
            </a:r>
            <a:r>
              <a:rPr lang="ru-RU" sz="2500" dirty="0" err="1" smtClean="0"/>
              <a:t>Ме́дуса</a:t>
            </a:r>
            <a:r>
              <a:rPr lang="ru-RU" sz="2500" dirty="0" smtClean="0"/>
              <a:t>, </a:t>
            </a:r>
            <a:r>
              <a:rPr lang="ru-RU" sz="2500" dirty="0" err="1" smtClean="0"/>
              <a:t>др</a:t>
            </a:r>
            <a:r>
              <a:rPr lang="en-US" sz="2500" dirty="0" smtClean="0"/>
              <a:t>.</a:t>
            </a:r>
            <a:r>
              <a:rPr lang="ru-RU" sz="2500" dirty="0" smtClean="0"/>
              <a:t> греч</a:t>
            </a:r>
            <a:r>
              <a:rPr lang="en-US" sz="2500" dirty="0" smtClean="0"/>
              <a:t>.</a:t>
            </a:r>
            <a:r>
              <a:rPr lang="ru-RU" sz="2500" dirty="0" smtClean="0"/>
              <a:t> </a:t>
            </a:r>
            <a:r>
              <a:rPr lang="ru-RU" sz="2500" dirty="0" err="1" smtClean="0"/>
              <a:t>Μέδουσα </a:t>
            </a:r>
            <a:r>
              <a:rPr lang="ru-RU" sz="2500" dirty="0" smtClean="0"/>
              <a:t>— </a:t>
            </a:r>
            <a:r>
              <a:rPr lang="ru-RU" sz="2500" i="1" dirty="0" smtClean="0"/>
              <a:t>«стражник, защитница, повелительница»</a:t>
            </a:r>
            <a:r>
              <a:rPr lang="ru-RU" sz="2500" dirty="0" smtClean="0"/>
              <a:t>)</a:t>
            </a:r>
            <a:r>
              <a:rPr lang="en-US" sz="2500" dirty="0" smtClean="0"/>
              <a:t> -</a:t>
            </a:r>
            <a:r>
              <a:rPr lang="ru-RU" sz="2500" dirty="0" smtClean="0"/>
              <a:t> наиболее известная из трех сестёр горгон,</a:t>
            </a:r>
            <a:r>
              <a:rPr lang="en-US" sz="2500" dirty="0" smtClean="0"/>
              <a:t> </a:t>
            </a:r>
            <a:r>
              <a:rPr lang="ru-RU" sz="2500" dirty="0" smtClean="0"/>
              <a:t>чудовище с женским лицом и змеями вместо волос, взгляд которой обращал в камень смотревших на нее.</a:t>
            </a:r>
            <a:endParaRPr lang="en-US" sz="2500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214290"/>
            <a:ext cx="497272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Медуза</a:t>
            </a:r>
            <a:endParaRPr lang="ru-RU" sz="4000" b="1" i="1" dirty="0"/>
          </a:p>
        </p:txBody>
      </p:sp>
      <p:pic>
        <p:nvPicPr>
          <p:cNvPr id="4" name="Picture 2" descr="http://40.media.tumblr.com/tumblr_m45brdaWQd1rvkiemo1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242646" cy="464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5786" y="5643578"/>
            <a:ext cx="328614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Орловский Рысак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5445224"/>
            <a:ext cx="3816423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Граф 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Алексей Григорьевич Орлов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320" name="Picture 8" descr="Картинки по запросу граф алексей орл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242" y="764704"/>
            <a:ext cx="3311038" cy="4314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24" name="Picture 12" descr="Картинки по запросу орловский рыса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764704"/>
            <a:ext cx="2849437" cy="4330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357298"/>
            <a:ext cx="3929090" cy="11541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/>
              <a:t>  Рысак – породистая рысистая лошадь</a:t>
            </a:r>
            <a:r>
              <a:rPr lang="en-US" sz="2300" b="1" dirty="0" smtClean="0"/>
              <a:t>.</a:t>
            </a:r>
            <a:r>
              <a:rPr lang="ru-RU" sz="2300" b="1" dirty="0" smtClean="0"/>
              <a:t>                  (По сл</a:t>
            </a:r>
            <a:r>
              <a:rPr lang="en-US" sz="2300" b="1" dirty="0" smtClean="0"/>
              <a:t>.</a:t>
            </a:r>
            <a:r>
              <a:rPr lang="ru-RU" sz="2300" b="1" dirty="0" smtClean="0"/>
              <a:t> С</a:t>
            </a:r>
            <a:r>
              <a:rPr lang="en-US" sz="2300" b="1" dirty="0" smtClean="0"/>
              <a:t>.</a:t>
            </a:r>
            <a:r>
              <a:rPr lang="ru-RU" sz="2300" b="1" dirty="0" smtClean="0"/>
              <a:t>И</a:t>
            </a:r>
            <a:r>
              <a:rPr lang="en-US" sz="2300" b="1" dirty="0" smtClean="0"/>
              <a:t>.</a:t>
            </a:r>
            <a:r>
              <a:rPr lang="ru-RU" sz="2300" b="1" dirty="0" smtClean="0"/>
              <a:t>Ожегов)</a:t>
            </a:r>
            <a:endParaRPr lang="ru-RU" sz="23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260648"/>
            <a:ext cx="57332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Орловский рысак</a:t>
            </a:r>
            <a:endParaRPr lang="ru-RU" sz="4000" i="1" dirty="0"/>
          </a:p>
        </p:txBody>
      </p:sp>
      <p:pic>
        <p:nvPicPr>
          <p:cNvPr id="4" name="Picture 2" descr="http://russian7.ru/wp-content/uploads/2012/03/1305206800_orlovskij-rys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7" y="1285860"/>
            <a:ext cx="3600475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720" y="3429000"/>
            <a:ext cx="3929090" cy="2462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Рысак -общее название рысистых (легкоупряжных) пород лошадей, основной аллюр которых - рысь. (По Большому Энциклопедическому Словарю)</a:t>
            </a:r>
            <a:endParaRPr lang="ru-RU" sz="2200" b="1" dirty="0"/>
          </a:p>
        </p:txBody>
      </p:sp>
      <p:pic>
        <p:nvPicPr>
          <p:cNvPr id="1026" name="Picture 2" descr="http://mixup.ru/img.php?url=http://cs540100.vk.me/c540101/v540101733/11453/sSUEUiaR-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143380"/>
            <a:ext cx="3654213" cy="2432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928726" y="785794"/>
            <a:ext cx="7797552" cy="6668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Arial Narrow" pitchFamily="34" charset="0"/>
              </a:rPr>
              <a:t/>
            </a:r>
            <a:br>
              <a:rPr lang="ru-RU" b="1" i="1" dirty="0" smtClean="0">
                <a:latin typeface="Arial Narrow" pitchFamily="34" charset="0"/>
              </a:rPr>
            </a:br>
            <a:endParaRPr lang="ru-RU" b="1" i="1" dirty="0"/>
          </a:p>
        </p:txBody>
      </p:sp>
      <p:pic>
        <p:nvPicPr>
          <p:cNvPr id="9218" name="Picture 2" descr="Картинки по запросу орловский рыс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9000"/>
            <a:ext cx="3286148" cy="2771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Картинки по запросу орловский рыса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85728"/>
            <a:ext cx="3071834" cy="2303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5720" y="571480"/>
            <a:ext cx="5000660" cy="20159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dirty="0" smtClean="0">
                <a:ea typeface="Times New Roman"/>
              </a:rPr>
              <a:t>   Знаменитая русская порода легкоупряжных лошадей с наследственно закреплённой способностью к резвой рыси, не имеющая аналогов в мире. </a:t>
            </a:r>
            <a:endParaRPr lang="ru-RU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4143372" y="3000372"/>
            <a:ext cx="4714908" cy="35548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dirty="0" smtClean="0">
                <a:ea typeface="Times New Roman"/>
                <a:cs typeface="Times New Roman"/>
              </a:rPr>
              <a:t>  Выведена на </a:t>
            </a:r>
            <a:r>
              <a:rPr lang="ru-RU" sz="2500" dirty="0" err="1" smtClean="0">
                <a:ea typeface="Times New Roman"/>
                <a:cs typeface="Times New Roman"/>
              </a:rPr>
              <a:t>Хреновском</a:t>
            </a:r>
            <a:r>
              <a:rPr lang="ru-RU" sz="2500" dirty="0" smtClean="0">
                <a:ea typeface="Times New Roman"/>
                <a:cs typeface="Times New Roman"/>
              </a:rPr>
              <a:t> конном заводе (Воронежская губерния) во второй половине XVIII — начале XIX веков методом сложного воспроизводительного скрещивания с </a:t>
            </a:r>
            <a:r>
              <a:rPr lang="ru-RU" sz="2500" dirty="0" err="1" smtClean="0">
                <a:ea typeface="Times New Roman"/>
                <a:cs typeface="Times New Roman"/>
              </a:rPr>
              <a:t>исполь-зованием</a:t>
            </a:r>
            <a:r>
              <a:rPr lang="ru-RU" sz="2500" dirty="0" smtClean="0">
                <a:ea typeface="Times New Roman"/>
                <a:cs typeface="Times New Roman"/>
              </a:rPr>
              <a:t> арабской, датской, голландской, </a:t>
            </a:r>
            <a:r>
              <a:rPr lang="ru-RU" sz="2500" dirty="0" err="1" smtClean="0">
                <a:ea typeface="Times New Roman"/>
                <a:cs typeface="Times New Roman"/>
              </a:rPr>
              <a:t>мекленбургской</a:t>
            </a:r>
            <a:r>
              <a:rPr lang="ru-RU" sz="2500" dirty="0" smtClean="0">
                <a:ea typeface="Times New Roman"/>
                <a:cs typeface="Times New Roman"/>
              </a:rPr>
              <a:t> и других пород.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Алексей Григорьевич Орл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2000241"/>
            <a:ext cx="3129094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864399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Алексей Григорьевич Орлов  24 сентября 1737 г</a:t>
            </a:r>
            <a:r>
              <a:rPr lang="en-US" sz="3600" b="1" i="1" dirty="0" smtClean="0"/>
              <a:t>.</a:t>
            </a:r>
            <a:r>
              <a:rPr lang="ru-RU" sz="3600" b="1" i="1" dirty="0" smtClean="0"/>
              <a:t> - 24 декабря 1807 г</a:t>
            </a:r>
            <a:r>
              <a:rPr lang="en-US" sz="3600" b="1" i="1" dirty="0" smtClean="0"/>
              <a:t>.</a:t>
            </a:r>
            <a:r>
              <a:rPr lang="ru-RU" sz="3600" b="1" i="1" dirty="0" smtClean="0"/>
              <a:t>  </a:t>
            </a:r>
            <a:endParaRPr lang="ru-RU" sz="36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57620" y="1928801"/>
            <a:ext cx="5072098" cy="450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   </a:t>
            </a:r>
            <a:r>
              <a:rPr lang="vi-VN" sz="2400" b="1" dirty="0" smtClean="0"/>
              <a:t>Алексей Григорьевич Орлов-Чесменский</a:t>
            </a:r>
            <a:r>
              <a:rPr lang="en-US" sz="2400" b="1" dirty="0" smtClean="0"/>
              <a:t>   - </a:t>
            </a:r>
            <a:r>
              <a:rPr lang="ru-RU" sz="2400" dirty="0" smtClean="0"/>
              <a:t> русский военный и государственный деятель</a:t>
            </a:r>
            <a:r>
              <a:rPr lang="en-US" sz="2400" dirty="0" smtClean="0"/>
              <a:t>.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    Один из руководителей дворцового переворота 28 июня 1762 года, в результате которого на российский престол взошла императрица Екатерина II. Он был одним из заговорщиков, заставивших императора Петра III подписать акт об отречении от престола.</a:t>
            </a:r>
            <a:endParaRPr lang="en-US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5639464"/>
            <a:ext cx="299376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/>
              <a:t>Луи </a:t>
            </a:r>
            <a:r>
              <a:rPr lang="ru-RU" sz="2000" b="1" dirty="0" smtClean="0"/>
              <a:t>Антуан </a:t>
            </a:r>
            <a:r>
              <a:rPr lang="ru-RU" sz="2000" b="1" dirty="0"/>
              <a:t>де </a:t>
            </a:r>
            <a:r>
              <a:rPr lang="ru-RU" sz="2000" b="1" dirty="0" smtClean="0"/>
              <a:t>Бугенвиль</a:t>
            </a:r>
            <a:endParaRPr lang="ru-RU" sz="2000" dirty="0"/>
          </a:p>
        </p:txBody>
      </p:sp>
      <p:pic>
        <p:nvPicPr>
          <p:cNvPr id="12290" name="Picture 2" descr="Louis Antoine de Bougainville - Portrait par Jean-Pierre Franqu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2880320" cy="396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639464"/>
            <a:ext cx="21911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/>
              <a:t>Баклан Бугенвиля</a:t>
            </a:r>
          </a:p>
        </p:txBody>
      </p:sp>
      <p:pic>
        <p:nvPicPr>
          <p:cNvPr id="12292" name="Picture 4" descr="https://upload.wikimedia.org/wikipedia/commons/9/93/Cormoran.de.bougainvill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335" y="1196752"/>
            <a:ext cx="2675706" cy="4013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02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mvm.local\USERS_OGT\Изображения\СмирноваЕИ\Pictures\Подалири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435771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://www.studfiles.ru/html/2706/387/html_CkHpkd81fS.K7oM/htmlconvd-atmjA3_html_m60ecf1d5.gif"/>
          <p:cNvPicPr>
            <a:picLocks noChangeAspect="1" noChangeArrowheads="1"/>
          </p:cNvPicPr>
          <p:nvPr/>
        </p:nvPicPr>
        <p:blipFill>
          <a:blip r:embed="rId3" cstate="print">
            <a:lum contrast="-30000"/>
          </a:blip>
          <a:srcRect/>
          <a:stretch>
            <a:fillRect/>
          </a:stretch>
        </p:blipFill>
        <p:spPr bwMode="auto">
          <a:xfrm>
            <a:off x="5786446" y="500042"/>
            <a:ext cx="2214578" cy="4625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4414" y="5715016"/>
            <a:ext cx="314327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Подалирий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5500702"/>
            <a:ext cx="3143272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Подалирий (мифология)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054" y="476672"/>
            <a:ext cx="573214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Подалирий</a:t>
            </a:r>
            <a:endParaRPr lang="ru-RU" sz="4000" b="1" i="1" dirty="0"/>
          </a:p>
        </p:txBody>
      </p:sp>
      <p:pic>
        <p:nvPicPr>
          <p:cNvPr id="59394" name="Picture 2" descr="http://www.free-photos.biz/images/nature/butterflies/thumb/iphiclides_podalirius_dess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42" y="1700808"/>
            <a:ext cx="3758785" cy="3516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429124" y="1571612"/>
            <a:ext cx="392909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Подалирий - в греческой мифологии сын Асклепия, брат Махаона, врач в войске ахейцев под г. Троя. (Энциклопедический словарь)</a:t>
            </a:r>
            <a:endParaRPr lang="ru-RU" sz="2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9124" y="3645024"/>
            <a:ext cx="392909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Подалирий - род </a:t>
            </a:r>
            <a:r>
              <a:rPr lang="ru-RU" sz="2200" b="1" dirty="0"/>
              <a:t>чешуекрылых насекомых </a:t>
            </a:r>
            <a:r>
              <a:rPr lang="ru-RU" sz="2200" b="1" dirty="0" smtClean="0"/>
              <a:t>семейства мотыльковых</a:t>
            </a:r>
            <a:r>
              <a:rPr lang="en-US" sz="2200" b="1" dirty="0" smtClean="0"/>
              <a:t>.</a:t>
            </a:r>
            <a:r>
              <a:rPr lang="ru-RU" sz="2200" b="1" dirty="0" smtClean="0"/>
              <a:t> (</a:t>
            </a:r>
            <a:r>
              <a:rPr lang="ru-RU" sz="2200" b="1" dirty="0"/>
              <a:t>Словарь иностранных слов русского языка</a:t>
            </a:r>
            <a:r>
              <a:rPr lang="ru-RU" sz="2200" b="1" dirty="0" smtClean="0"/>
              <a:t>)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698122"/>
            <a:ext cx="799288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Подалирий - дневная </a:t>
            </a:r>
            <a:r>
              <a:rPr lang="ru-RU" sz="2200" b="1" dirty="0"/>
              <a:t>бабочка из семейства парусников. (Большая советская энциклопедия)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4357718" cy="30777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Подалирий</a:t>
            </a:r>
            <a:r>
              <a:rPr lang="ru-RU" sz="2200" baseline="30000" dirty="0" smtClean="0"/>
              <a:t> </a:t>
            </a:r>
            <a:r>
              <a:rPr lang="ru-RU" sz="2200" dirty="0" smtClean="0"/>
              <a:t>(лат</a:t>
            </a:r>
            <a:r>
              <a:rPr lang="en-US" sz="2200" dirty="0" smtClean="0"/>
              <a:t>.</a:t>
            </a:r>
            <a:r>
              <a:rPr lang="ru-RU" sz="2200" dirty="0" smtClean="0"/>
              <a:t> </a:t>
            </a:r>
            <a:r>
              <a:rPr lang="la-Latn" sz="2200" i="1" dirty="0" smtClean="0"/>
              <a:t>Iphiclides podalirius</a:t>
            </a:r>
            <a:r>
              <a:rPr lang="ru-RU" sz="2200" dirty="0" smtClean="0"/>
              <a:t>) — бабочка семейства парусников (</a:t>
            </a:r>
            <a:r>
              <a:rPr lang="ru-RU" sz="2200" dirty="0" err="1" smtClean="0"/>
              <a:t>Papilionidae</a:t>
            </a:r>
            <a:r>
              <a:rPr lang="ru-RU" sz="2200" dirty="0" smtClean="0"/>
              <a:t>). </a:t>
            </a:r>
          </a:p>
          <a:p>
            <a:r>
              <a:rPr lang="ru-RU" sz="2200" dirty="0" smtClean="0"/>
              <a:t>  Бабочки </a:t>
            </a:r>
            <a:r>
              <a:rPr lang="ru-RU" sz="2200" dirty="0" err="1" smtClean="0"/>
              <a:t>подалирий</a:t>
            </a:r>
            <a:r>
              <a:rPr lang="ru-RU" sz="2200" dirty="0" smtClean="0"/>
              <a:t> обитают в Европе, Азии и Северной Африке, широко распространены и довольно часто встречаются на цветах.</a:t>
            </a:r>
          </a:p>
          <a:p>
            <a:endParaRPr lang="ru-RU" dirty="0"/>
          </a:p>
        </p:txBody>
      </p:sp>
      <p:pic>
        <p:nvPicPr>
          <p:cNvPr id="49154" name="Picture 2" descr="http://www.octaviaatlas.com/wp-content/uploads/2012/09/scarce-swallowtai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57165"/>
            <a:ext cx="3693007" cy="268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6" name="Picture 4" descr="http://api.arox.net/Burdur/Images/Turler/Omurgas%C4%B1z_24_Iphiclides%20podalirius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4429156" cy="295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57818" y="3714752"/>
            <a:ext cx="3214710" cy="2462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2200" dirty="0" smtClean="0"/>
              <a:t>Весной бабочки любят сидеть на сирени, которая довольно рано цветёт, а с наступлением лета бабочки перебираются на другие цветы.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42857"/>
            <a:ext cx="492922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Подалирий</a:t>
            </a:r>
            <a:endParaRPr lang="ru-RU" sz="4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500430" y="1643050"/>
            <a:ext cx="5072098" cy="40934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200" dirty="0" smtClean="0"/>
              <a:t>Подалирий - (</a:t>
            </a:r>
            <a:r>
              <a:rPr lang="ru-RU" sz="2200" dirty="0" err="1" smtClean="0"/>
              <a:t>др</a:t>
            </a:r>
            <a:r>
              <a:rPr lang="en-US" sz="2200" dirty="0" smtClean="0"/>
              <a:t>.</a:t>
            </a:r>
            <a:r>
              <a:rPr lang="ru-RU" sz="2200" dirty="0" smtClean="0"/>
              <a:t> -греч</a:t>
            </a:r>
            <a:r>
              <a:rPr lang="en-US" sz="2200" dirty="0" smtClean="0"/>
              <a:t>.</a:t>
            </a:r>
            <a:r>
              <a:rPr lang="ru-RU" sz="2200" dirty="0" err="1" smtClean="0"/>
              <a:t>Ποδαλείριος</a:t>
            </a:r>
            <a:r>
              <a:rPr lang="ru-RU" sz="2200" dirty="0" smtClean="0"/>
              <a:t>) — в древнегреческой мифологии — знаменитый врач, сын Асклепия и </a:t>
            </a:r>
            <a:r>
              <a:rPr lang="ru-RU" sz="2200" dirty="0" err="1" smtClean="0"/>
              <a:t>Эпионы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r>
              <a:rPr lang="ru-RU" sz="2200" dirty="0" smtClean="0"/>
              <a:t> Вместе с Махаоном Подалирий был врачом греческой армии под Троей. Имел дар врачевания внутренних болезней, определил безумие </a:t>
            </a:r>
            <a:r>
              <a:rPr lang="ru-RU" sz="2200" dirty="0" err="1" smtClean="0"/>
              <a:t>ЭантаТеламонида</a:t>
            </a:r>
            <a:r>
              <a:rPr lang="ru-RU" sz="2200" dirty="0" smtClean="0"/>
              <a:t>, исцелил </a:t>
            </a:r>
            <a:r>
              <a:rPr lang="ru-RU" sz="2200" dirty="0" err="1" smtClean="0"/>
              <a:t>Филоктета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 Был одним из воинов, сидевших в троянском коне во время взятия города</a:t>
            </a:r>
            <a:r>
              <a:rPr lang="en-US" sz="2200" dirty="0" smtClean="0"/>
              <a:t>.</a:t>
            </a:r>
            <a:endParaRPr lang="ru-RU" sz="2200" dirty="0" smtClean="0"/>
          </a:p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" name="Picture 2" descr="http://www.studfiles.ru/html/2706/387/html_CkHpkd81fS.K7oM/htmlconvd-atmjA3_html_m60ecf1d5.gif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785786" y="1500174"/>
            <a:ext cx="2214578" cy="4625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984014"/>
            <a:ext cx="244827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Полёвка Гюнтера</a:t>
            </a:r>
          </a:p>
        </p:txBody>
      </p:sp>
      <p:pic>
        <p:nvPicPr>
          <p:cNvPr id="3" name="Picture 2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970" y="836712"/>
            <a:ext cx="3122290" cy="3854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65923" y="4984014"/>
            <a:ext cx="345638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Альберт Карл Людвиг Готгельф Гюнтер</a:t>
            </a:r>
          </a:p>
        </p:txBody>
      </p:sp>
      <p:pic>
        <p:nvPicPr>
          <p:cNvPr id="4098" name="Picture 2" descr="https://upload.wikimedia.org/wikipedia/commons/thumb/4/4c/Microtus_guentheri.jpg/265px-Microtus_guenth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0387"/>
            <a:ext cx="3490308" cy="20810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90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1745" y="404664"/>
            <a:ext cx="446449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/>
              <a:t>Полёвка Гюнтера</a:t>
            </a:r>
          </a:p>
        </p:txBody>
      </p:sp>
      <p:pic>
        <p:nvPicPr>
          <p:cNvPr id="5122" name="Picture 2" descr="http://img-fotki.yandex.ru/get/3910/usikn.44/0_4c343_cc3fcfaf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5089" y="1458533"/>
            <a:ext cx="4512501" cy="3384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44824"/>
            <a:ext cx="3456384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Полёвка – животное из отряда грызунов</a:t>
            </a:r>
            <a:r>
              <a:rPr lang="en-US" sz="2200" b="1" dirty="0" smtClean="0"/>
              <a:t>.</a:t>
            </a:r>
            <a:r>
              <a:rPr lang="ru-RU" sz="2200" b="1" dirty="0" smtClean="0"/>
              <a:t> </a:t>
            </a:r>
            <a:r>
              <a:rPr lang="en-US" sz="2200" b="1" dirty="0" smtClean="0"/>
              <a:t>   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4787" y="3501008"/>
            <a:ext cx="3456384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Полёвка – род грызунов, близких к мышам</a:t>
            </a:r>
            <a:r>
              <a:rPr lang="en-US" sz="2200" b="1" dirty="0" smtClean="0"/>
              <a:t>.</a:t>
            </a:r>
            <a:r>
              <a:rPr lang="ru-RU" sz="2200" b="1" dirty="0" smtClean="0"/>
              <a:t> </a:t>
            </a:r>
            <a:r>
              <a:rPr lang="en-US" sz="2200" b="1" dirty="0" smtClean="0"/>
              <a:t>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Т</a:t>
            </a:r>
            <a:r>
              <a:rPr lang="en-US" sz="2200" b="1" dirty="0" smtClean="0"/>
              <a:t>.</a:t>
            </a:r>
            <a:r>
              <a:rPr lang="ru-RU" sz="2200" b="1" dirty="0" smtClean="0"/>
              <a:t>Ф</a:t>
            </a:r>
            <a:r>
              <a:rPr lang="en-US" sz="2200" b="1" dirty="0" smtClean="0"/>
              <a:t>.</a:t>
            </a:r>
            <a:r>
              <a:rPr lang="ru-RU" sz="2200" b="1" dirty="0" smtClean="0"/>
              <a:t>Е</a:t>
            </a:r>
            <a:r>
              <a:rPr lang="ru-RU" sz="2200" b="1" dirty="0"/>
              <a:t>ф</a:t>
            </a:r>
            <a:r>
              <a:rPr lang="ru-RU" sz="2200" b="1" dirty="0" smtClean="0"/>
              <a:t>ремовой)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085184"/>
            <a:ext cx="8496944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Полёвка </a:t>
            </a:r>
            <a:r>
              <a:rPr lang="en-US" sz="2200" b="1" dirty="0" smtClean="0"/>
              <a:t>- </a:t>
            </a:r>
            <a:r>
              <a:rPr lang="ru-RU" sz="2200" b="1" dirty="0" smtClean="0"/>
              <a:t>грызун</a:t>
            </a:r>
            <a:r>
              <a:rPr lang="ru-RU" sz="2200" b="1" dirty="0"/>
              <a:t>, полевая мышь, обычно серого цвета с темной полосой на спинке, летом живущий в полях и степях, на зиму перебирающийся поближе к жилью; питающийся семенами. (Толковый словарь русских существительных)</a:t>
            </a:r>
          </a:p>
        </p:txBody>
      </p:sp>
    </p:spTree>
    <p:extLst>
      <p:ext uri="{BB962C8B-B14F-4D97-AF65-F5344CB8AC3E}">
        <p14:creationId xmlns:p14="http://schemas.microsoft.com/office/powerpoint/2010/main" xmlns="" val="41951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-fotki.yandex.ru/get/3814/usikn.44/0_4c342_c05a780b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816423" cy="28623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990" y="692696"/>
            <a:ext cx="4485034" cy="550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  Полёвка Гюнтера </a:t>
            </a:r>
            <a:r>
              <a:rPr lang="ru-RU" sz="2200" dirty="0" smtClean="0"/>
              <a:t>- вид </a:t>
            </a:r>
            <a:r>
              <a:rPr lang="ru-RU" sz="2200" dirty="0"/>
              <a:t>грызунов рода серых полёвок</a:t>
            </a:r>
            <a:r>
              <a:rPr lang="ru-RU" sz="2200" dirty="0" smtClean="0"/>
              <a:t>.</a:t>
            </a:r>
            <a:r>
              <a:rPr lang="ru-RU" sz="2200" dirty="0"/>
              <a:t> </a:t>
            </a:r>
            <a:endParaRPr lang="ru-RU" sz="2200" dirty="0" smtClean="0"/>
          </a:p>
          <a:p>
            <a:r>
              <a:rPr lang="ru-RU" sz="2200" dirty="0"/>
              <a:t> </a:t>
            </a:r>
            <a:r>
              <a:rPr lang="ru-RU" sz="2200" dirty="0" smtClean="0"/>
              <a:t>   Встречается </a:t>
            </a:r>
            <a:r>
              <a:rPr lang="ru-RU" sz="2200" dirty="0"/>
              <a:t>вокруг восточной части Средиземного моря, в Малой Азии, Северной Африке и на Балканах</a:t>
            </a:r>
            <a:endParaRPr lang="ru-RU" sz="2200" dirty="0" smtClean="0"/>
          </a:p>
          <a:p>
            <a:r>
              <a:rPr lang="ru-RU" sz="2200" dirty="0"/>
              <a:t> </a:t>
            </a:r>
            <a:r>
              <a:rPr lang="ru-RU" sz="2200" dirty="0" smtClean="0"/>
              <a:t> Живёт </a:t>
            </a:r>
            <a:r>
              <a:rPr lang="ru-RU" sz="2200" dirty="0"/>
              <a:t>группами в засушливых травянистых районах, на открытых горных участках местности</a:t>
            </a:r>
            <a:r>
              <a:rPr lang="ru-RU" sz="2200" dirty="0" smtClean="0"/>
              <a:t>.</a:t>
            </a:r>
            <a:r>
              <a:rPr lang="ru-RU" sz="2200" dirty="0"/>
              <a:t> Питается зелёными частями растений и их семенами. В засушливые </a:t>
            </a:r>
            <a:r>
              <a:rPr lang="ru-RU" sz="2200" dirty="0" smtClean="0"/>
              <a:t>периоды, </a:t>
            </a:r>
            <a:r>
              <a:rPr lang="ru-RU" sz="2200" dirty="0"/>
              <a:t>мигрирует на поля кукурузы и люцерны. Активность в основном в ночное время, при благоприятных погодных условиях в течение </a:t>
            </a:r>
            <a:r>
              <a:rPr lang="ru-RU" sz="2200" dirty="0" smtClean="0"/>
              <a:t>дня</a:t>
            </a:r>
            <a:r>
              <a:rPr lang="en-US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1976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304" y="160487"/>
            <a:ext cx="820891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/>
              <a:t> Альберт Карл Людвиг Готгельф Гюнтер</a:t>
            </a:r>
            <a:r>
              <a:rPr lang="ru-RU" sz="3600" b="1" i="1" dirty="0" smtClean="0"/>
              <a:t> 3 </a:t>
            </a:r>
            <a:r>
              <a:rPr lang="ru-RU" sz="3600" b="1" i="1" dirty="0"/>
              <a:t>октября </a:t>
            </a:r>
            <a:r>
              <a:rPr lang="ru-RU" sz="3600" b="1" i="1" dirty="0" smtClean="0"/>
              <a:t>1830г </a:t>
            </a:r>
            <a:r>
              <a:rPr lang="ru-RU" sz="3600" b="1" i="1" dirty="0"/>
              <a:t>- </a:t>
            </a:r>
            <a:r>
              <a:rPr lang="ru-RU" sz="3600" b="1" i="1" dirty="0" smtClean="0"/>
              <a:t>1 </a:t>
            </a:r>
            <a:r>
              <a:rPr lang="ru-RU" sz="3600" b="1" i="1" dirty="0"/>
              <a:t>февраля </a:t>
            </a:r>
            <a:r>
              <a:rPr lang="ru-RU" sz="3600" b="1" i="1" dirty="0" smtClean="0"/>
              <a:t>1914г</a:t>
            </a:r>
            <a:endParaRPr lang="ru-RU" sz="3600" b="1" i="1" dirty="0"/>
          </a:p>
        </p:txBody>
      </p:sp>
      <p:pic>
        <p:nvPicPr>
          <p:cNvPr id="3" name="Picture 2" descr="Картинки по запросу роберт гупп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304" y="2139125"/>
            <a:ext cx="3122290" cy="3854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051227" y="1988840"/>
            <a:ext cx="4552502" cy="41549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Альберт </a:t>
            </a:r>
            <a:r>
              <a:rPr lang="ru-RU" sz="2200" b="1" dirty="0"/>
              <a:t>Карл Людвиг Готгельф </a:t>
            </a:r>
            <a:r>
              <a:rPr lang="ru-RU" sz="2200" b="1" dirty="0" smtClean="0"/>
              <a:t>Гюнтер</a:t>
            </a:r>
            <a:r>
              <a:rPr lang="ru-RU" sz="2200" dirty="0"/>
              <a:t> </a:t>
            </a:r>
            <a:r>
              <a:rPr lang="ru-RU" sz="2200" dirty="0" smtClean="0"/>
              <a:t>-зоолог немецкого происхождения, работавший в основном в Британии, ихтиолог и герпетолог член Лондонского королевского общества. </a:t>
            </a:r>
          </a:p>
          <a:p>
            <a:r>
              <a:rPr lang="ru-RU" sz="2200" dirty="0" smtClean="0"/>
              <a:t>    Главная работа Альберта Гюнтера — восьмитомный «Каталог рыб» (1859—1870). Также он изучал рептилий и амфибий из музейной коллекции.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98649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omasBlakist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40"/>
          <a:stretch/>
        </p:blipFill>
        <p:spPr bwMode="auto">
          <a:xfrm>
            <a:off x="5091818" y="774754"/>
            <a:ext cx="2838452" cy="374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pus.ru/im.xp/0490500530480540570560560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903" y="836979"/>
            <a:ext cx="2796815" cy="3706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7939" y="5142309"/>
            <a:ext cx="208823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Рыбный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филин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2872" y="5142309"/>
            <a:ext cx="30963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Томас Райт Блэкистон</a:t>
            </a:r>
          </a:p>
        </p:txBody>
      </p:sp>
    </p:spTree>
    <p:extLst>
      <p:ext uri="{BB962C8B-B14F-4D97-AF65-F5344CB8AC3E}">
        <p14:creationId xmlns:p14="http://schemas.microsoft.com/office/powerpoint/2010/main" xmlns="" val="36483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212" y="476672"/>
            <a:ext cx="540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Рыбный филин</a:t>
            </a:r>
            <a:endParaRPr lang="ru-RU" sz="4000" b="1" i="1" dirty="0"/>
          </a:p>
        </p:txBody>
      </p:sp>
      <p:pic>
        <p:nvPicPr>
          <p:cNvPr id="3074" name="Picture 2" descr="http://img0.liveinternet.ru/images/attach/c/6/91/370/91370264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07"/>
          <a:stretch/>
        </p:blipFill>
        <p:spPr bwMode="auto">
          <a:xfrm>
            <a:off x="683568" y="3054111"/>
            <a:ext cx="3184337" cy="3111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527720"/>
            <a:ext cx="7548636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Филин - крупная </a:t>
            </a:r>
            <a:r>
              <a:rPr lang="ru-RU" sz="2200" b="1" dirty="0"/>
              <a:t>птица отряда </a:t>
            </a:r>
            <a:r>
              <a:rPr lang="ru-RU" sz="2200" b="1" dirty="0" smtClean="0"/>
              <a:t>сов</a:t>
            </a:r>
            <a:r>
              <a:rPr lang="en-US" sz="2200" b="1" dirty="0" smtClean="0"/>
              <a:t>.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99756" y="4840089"/>
            <a:ext cx="4248472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Филин</a:t>
            </a:r>
            <a:r>
              <a:rPr lang="en-US" sz="2200" b="1" dirty="0" smtClean="0"/>
              <a:t> -</a:t>
            </a:r>
            <a:r>
              <a:rPr lang="ru-RU" sz="2200" b="1" dirty="0" smtClean="0"/>
              <a:t> хищная </a:t>
            </a:r>
            <a:r>
              <a:rPr lang="ru-RU" sz="2200" b="1" dirty="0"/>
              <a:t>ночная птица, крупная сова</a:t>
            </a:r>
            <a:r>
              <a:rPr lang="ru-RU" sz="2200" b="1" dirty="0" smtClean="0"/>
              <a:t>. </a:t>
            </a:r>
            <a:r>
              <a:rPr lang="en-US" sz="2200" b="1" dirty="0" smtClean="0"/>
              <a:t>                         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Д</a:t>
            </a:r>
            <a:r>
              <a:rPr lang="en-US" sz="2200" b="1" dirty="0" smtClean="0"/>
              <a:t>.</a:t>
            </a:r>
            <a:r>
              <a:rPr lang="ru-RU" sz="2200" b="1" dirty="0" smtClean="0"/>
              <a:t>Н</a:t>
            </a:r>
            <a:r>
              <a:rPr lang="en-US" sz="2200" b="1" dirty="0" smtClean="0"/>
              <a:t>.</a:t>
            </a:r>
            <a:r>
              <a:rPr lang="ru-RU" sz="2200" b="1" dirty="0" smtClean="0"/>
              <a:t>Ушакова ) 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99756" y="3183905"/>
            <a:ext cx="4248472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Филин - хищная </a:t>
            </a:r>
            <a:r>
              <a:rPr lang="ru-RU" sz="2200" b="1" dirty="0"/>
              <a:t>ночная птица из </a:t>
            </a:r>
            <a:r>
              <a:rPr lang="ru-RU" sz="2200" b="1" dirty="0" smtClean="0"/>
              <a:t>отряда сов</a:t>
            </a:r>
            <a:r>
              <a:rPr lang="en-US" sz="2200" b="1" dirty="0"/>
              <a:t>.</a:t>
            </a:r>
            <a:r>
              <a:rPr lang="ru-RU" sz="2200" b="1" dirty="0" smtClean="0"/>
              <a:t> </a:t>
            </a:r>
            <a:r>
              <a:rPr lang="en-US" sz="2200" b="1" dirty="0" smtClean="0"/>
              <a:t>                            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Т</a:t>
            </a:r>
            <a:r>
              <a:rPr lang="en-US" sz="2200" b="1" dirty="0" smtClean="0"/>
              <a:t>.</a:t>
            </a:r>
            <a:r>
              <a:rPr lang="ru-RU" sz="2200" b="1" dirty="0" smtClean="0"/>
              <a:t>Ф</a:t>
            </a:r>
            <a:r>
              <a:rPr lang="en-US" sz="2200" b="1" dirty="0" smtClean="0"/>
              <a:t>.</a:t>
            </a:r>
            <a:r>
              <a:rPr lang="ru-RU" sz="2200" b="1" dirty="0" smtClean="0"/>
              <a:t>Ефремовой</a:t>
            </a:r>
            <a:r>
              <a:rPr lang="en-US" sz="2200" b="1" dirty="0" smtClean="0"/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2238503"/>
            <a:ext cx="7560840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Филин - большая </a:t>
            </a:r>
            <a:r>
              <a:rPr lang="ru-RU" sz="2200" b="1" dirty="0"/>
              <a:t>ушастая </a:t>
            </a:r>
            <a:r>
              <a:rPr lang="ru-RU" sz="2200" b="1" dirty="0" smtClean="0"/>
              <a:t>сова</a:t>
            </a:r>
            <a:r>
              <a:rPr lang="en-US" sz="2200" b="1" dirty="0" smtClean="0"/>
              <a:t>.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В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Даля)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11103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6954" y="260648"/>
            <a:ext cx="423968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i="1" dirty="0"/>
              <a:t>Баклан Бугенвиля</a:t>
            </a:r>
          </a:p>
        </p:txBody>
      </p:sp>
      <p:pic>
        <p:nvPicPr>
          <p:cNvPr id="13316" name="Picture 4" descr="http://animalsfoto.com/photo/d8/d83778cf6a3224137d7f755f19a005f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133443" cy="3991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6798" y="1268760"/>
            <a:ext cx="385682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Баклан - большая </a:t>
            </a:r>
            <a:r>
              <a:rPr lang="ru-RU" sz="2200" b="1" dirty="0"/>
              <a:t>водоплавающая птица отряда веслоногих с тёмным оперением и с крепким острым клювом</a:t>
            </a:r>
            <a:r>
              <a:rPr lang="ru-RU" sz="2200" b="1" dirty="0" smtClean="0"/>
              <a:t>.</a:t>
            </a:r>
            <a:r>
              <a:rPr lang="en-US" sz="2200" b="1" dirty="0" smtClean="0"/>
              <a:t>                        </a:t>
            </a:r>
            <a:r>
              <a:rPr lang="ru-RU" sz="2200" b="1" dirty="0" smtClean="0"/>
              <a:t> 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Т</a:t>
            </a:r>
            <a:r>
              <a:rPr lang="en-US" sz="2200" b="1" dirty="0" smtClean="0"/>
              <a:t>.</a:t>
            </a:r>
            <a:r>
              <a:rPr lang="ru-RU" sz="2200" b="1" dirty="0" smtClean="0"/>
              <a:t>Ф</a:t>
            </a:r>
            <a:r>
              <a:rPr lang="en-US" sz="2200" b="1" dirty="0" smtClean="0"/>
              <a:t>.</a:t>
            </a:r>
            <a:r>
              <a:rPr lang="ru-RU" sz="2200" b="1" dirty="0" smtClean="0"/>
              <a:t>Ефремовой)</a:t>
            </a:r>
            <a:endParaRPr lang="ru-RU" sz="2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6796" y="3573016"/>
            <a:ext cx="3856821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 smtClean="0"/>
              <a:t>Баклан - родственная </a:t>
            </a:r>
            <a:r>
              <a:rPr lang="ru-RU" sz="2200" b="1" dirty="0"/>
              <a:t>пеликану водоплавающая птица, обычно с чёрным оперением. </a:t>
            </a:r>
            <a:r>
              <a:rPr lang="en-US" sz="2200" b="1" dirty="0" smtClean="0"/>
              <a:t>                                 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4335" y="5589240"/>
            <a:ext cx="383928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Баклан </a:t>
            </a:r>
            <a:r>
              <a:rPr lang="en-US" sz="2000" b="1" dirty="0" smtClean="0"/>
              <a:t>- </a:t>
            </a:r>
            <a:r>
              <a:rPr lang="ru-RU" sz="2000" b="1" dirty="0"/>
              <a:t>б</a:t>
            </a:r>
            <a:r>
              <a:rPr lang="ru-RU" sz="2000" b="1" dirty="0" smtClean="0"/>
              <a:t>ольшая </a:t>
            </a:r>
            <a:r>
              <a:rPr lang="ru-RU" sz="2000" b="1" dirty="0"/>
              <a:t>водяная, </a:t>
            </a:r>
            <a:r>
              <a:rPr lang="ru-RU" sz="2000" b="1" dirty="0" smtClean="0"/>
              <a:t>преимущественно </a:t>
            </a:r>
            <a:r>
              <a:rPr lang="ru-RU" sz="2000" b="1" dirty="0"/>
              <a:t>приморская, птица</a:t>
            </a:r>
            <a:r>
              <a:rPr lang="ru-RU" sz="2000" b="1" dirty="0" smtClean="0"/>
              <a:t>. (По сл</a:t>
            </a:r>
            <a:r>
              <a:rPr lang="en-US" sz="2000" b="1" dirty="0" smtClean="0"/>
              <a:t>.</a:t>
            </a:r>
            <a:r>
              <a:rPr lang="ru-RU" sz="2000" b="1" dirty="0" smtClean="0"/>
              <a:t> Д</a:t>
            </a:r>
            <a:r>
              <a:rPr lang="en-US" sz="2000" b="1" dirty="0" smtClean="0"/>
              <a:t>.</a:t>
            </a:r>
            <a:r>
              <a:rPr lang="ru-RU" sz="2000" b="1" dirty="0" smtClean="0"/>
              <a:t>Н</a:t>
            </a:r>
            <a:r>
              <a:rPr lang="en-US" sz="2000" b="1" dirty="0"/>
              <a:t>.</a:t>
            </a:r>
            <a:r>
              <a:rPr lang="ru-RU" sz="2000" b="1" dirty="0" smtClean="0"/>
              <a:t>Ушакова)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0617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409278"/>
            <a:ext cx="4536504" cy="21236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Рыбный </a:t>
            </a:r>
            <a:r>
              <a:rPr lang="ru-RU" sz="2200" b="1" dirty="0" smtClean="0"/>
              <a:t>филин</a:t>
            </a:r>
            <a:r>
              <a:rPr lang="en-US" sz="2200" dirty="0"/>
              <a:t> </a:t>
            </a:r>
            <a:r>
              <a:rPr lang="en-US" sz="2200" dirty="0" smtClean="0"/>
              <a:t>-</a:t>
            </a:r>
            <a:r>
              <a:rPr lang="ru-RU" sz="2200" dirty="0" smtClean="0"/>
              <a:t> </a:t>
            </a:r>
            <a:r>
              <a:rPr lang="ru-RU" sz="2200" dirty="0"/>
              <a:t>вид, находящийся на грани исчезновения. Называется </a:t>
            </a:r>
            <a:r>
              <a:rPr lang="ru-RU" sz="2200" dirty="0" smtClean="0"/>
              <a:t>также</a:t>
            </a:r>
            <a:r>
              <a:rPr lang="en-US" sz="2200" dirty="0" smtClean="0"/>
              <a:t> </a:t>
            </a:r>
            <a:r>
              <a:rPr lang="ru-RU" sz="2200" b="1" dirty="0" smtClean="0"/>
              <a:t>дальневосточным </a:t>
            </a:r>
            <a:r>
              <a:rPr lang="ru-RU" sz="2200" b="1" dirty="0"/>
              <a:t>рыбным филином</a:t>
            </a:r>
            <a:r>
              <a:rPr lang="ru-RU" sz="2200" b="1" dirty="0" smtClean="0"/>
              <a:t>.</a:t>
            </a:r>
            <a:endParaRPr lang="en-US" sz="2200" b="1" dirty="0" smtClean="0"/>
          </a:p>
          <a:p>
            <a:r>
              <a:rPr lang="ru-RU" sz="2200" dirty="0"/>
              <a:t>Селится в лесах, в дуплах деревьев, вблизи рек. </a:t>
            </a:r>
          </a:p>
        </p:txBody>
      </p:sp>
      <p:pic>
        <p:nvPicPr>
          <p:cNvPr id="4098" name="Picture 2" descr="http://ru7.anyfad.com/items/t1@c41dc56e-c5aa-4223-8ac0-9258b0e32159/Malayskiy-rybnyy-fil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250" y="3212976"/>
            <a:ext cx="3384376" cy="273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nimalworld.com.ua/images/2014/April/Animal/Ketupa/Ketupa-ketupu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56111" cy="2311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996952"/>
            <a:ext cx="4824536" cy="3477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/>
              <a:t>Питается в основном рыбой. Обычно выхватывает добычу </a:t>
            </a:r>
            <a:r>
              <a:rPr lang="ru-RU" sz="2200" dirty="0" smtClean="0"/>
              <a:t>когтями</a:t>
            </a:r>
            <a:r>
              <a:rPr lang="en-US" sz="2200" dirty="0" smtClean="0"/>
              <a:t> (</a:t>
            </a:r>
            <a:r>
              <a:rPr lang="ru-RU" sz="2200" dirty="0" smtClean="0"/>
              <a:t>никто </a:t>
            </a:r>
            <a:r>
              <a:rPr lang="ru-RU" sz="2200" dirty="0"/>
              <a:t>не выскользнет из его лап, ведь пальцы рыбного филина покрыты с внутренней стороны мелкими острыми </a:t>
            </a:r>
            <a:r>
              <a:rPr lang="ru-RU" sz="2200" dirty="0" smtClean="0"/>
              <a:t>шипами) </a:t>
            </a:r>
            <a:r>
              <a:rPr lang="ru-RU" sz="2200" dirty="0"/>
              <a:t>из воды, пикируя на неё, но иногда стоит на мелководье или бродит по перекатам. Рыбные филины активны не только в сумерках, но и днём.</a:t>
            </a:r>
          </a:p>
        </p:txBody>
      </p:sp>
    </p:spTree>
    <p:extLst>
      <p:ext uri="{BB962C8B-B14F-4D97-AF65-F5344CB8AC3E}">
        <p14:creationId xmlns:p14="http://schemas.microsoft.com/office/powerpoint/2010/main" xmlns="" val="38545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49694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/>
              <a:t>Томас Райт Блэкистон </a:t>
            </a:r>
            <a:r>
              <a:rPr lang="ru-RU" sz="4000" dirty="0"/>
              <a:t> </a:t>
            </a:r>
            <a:r>
              <a:rPr lang="ru-RU" sz="4000" dirty="0" smtClean="0"/>
              <a:t>              </a:t>
            </a:r>
          </a:p>
          <a:p>
            <a:pPr algn="ctr"/>
            <a:r>
              <a:rPr lang="ru-RU" sz="4000" b="1" i="1" dirty="0" smtClean="0"/>
              <a:t>27 декабря </a:t>
            </a:r>
            <a:r>
              <a:rPr lang="ru-RU" sz="4000" b="1" i="1" dirty="0"/>
              <a:t>1832 - 15 октября 1891 г</a:t>
            </a:r>
            <a:r>
              <a:rPr lang="ru-RU" sz="4000" b="1" i="1" dirty="0" smtClean="0"/>
              <a:t>.</a:t>
            </a:r>
            <a:endParaRPr lang="ru-RU" sz="4000" b="1" i="1" dirty="0"/>
          </a:p>
        </p:txBody>
      </p:sp>
      <p:pic>
        <p:nvPicPr>
          <p:cNvPr id="5" name="Picture 2" descr="ThomasBlakist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40"/>
          <a:stretch/>
        </p:blipFill>
        <p:spPr bwMode="auto">
          <a:xfrm>
            <a:off x="467544" y="2348880"/>
            <a:ext cx="2401938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1462" y="1687354"/>
            <a:ext cx="5609009" cy="507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ru-RU" sz="2200" dirty="0" smtClean="0"/>
              <a:t>Английский</a:t>
            </a:r>
            <a:r>
              <a:rPr lang="ru-RU" sz="2200" dirty="0"/>
              <a:t> путешественник и </a:t>
            </a:r>
            <a:r>
              <a:rPr lang="ru-RU" sz="2200" dirty="0" smtClean="0"/>
              <a:t>натуралист</a:t>
            </a:r>
            <a:r>
              <a:rPr lang="en-US" sz="2200" dirty="0" smtClean="0"/>
              <a:t>. </a:t>
            </a:r>
            <a:r>
              <a:rPr lang="ru-RU" sz="2200" dirty="0" smtClean="0"/>
              <a:t>Блэкистон </a:t>
            </a:r>
            <a:r>
              <a:rPr lang="ru-RU" sz="2200" dirty="0"/>
              <a:t>был первым , кто заметил , что животные в </a:t>
            </a:r>
            <a:r>
              <a:rPr lang="vi-VN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Хокк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vi-VN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йдо</a:t>
            </a:r>
            <a:r>
              <a:rPr lang="ru-RU" sz="2200" dirty="0" smtClean="0"/>
              <a:t>, </a:t>
            </a:r>
            <a:r>
              <a:rPr lang="ru-RU" sz="2200" dirty="0"/>
              <a:t>северном острове Японии, были связаны с северных азиатских видов, в то время </a:t>
            </a:r>
            <a:r>
              <a:rPr lang="ru-RU" sz="2200" dirty="0" smtClean="0"/>
              <a:t>как те,</a:t>
            </a:r>
            <a:r>
              <a:rPr lang="ru-RU" sz="2200" dirty="0"/>
              <a:t> </a:t>
            </a:r>
            <a:r>
              <a:rPr lang="ru-RU" sz="2200" dirty="0" smtClean="0"/>
              <a:t>на</a:t>
            </a:r>
            <a:r>
              <a:rPr lang="ru-RU" sz="2200" dirty="0"/>
              <a:t> </a:t>
            </a:r>
            <a:r>
              <a:rPr lang="ru-RU" sz="2200" dirty="0" smtClean="0"/>
              <a:t>Хоншу</a:t>
            </a:r>
            <a:r>
              <a:rPr lang="ru-RU" sz="2200" dirty="0"/>
              <a:t> на юге были связаны с </a:t>
            </a:r>
            <a:r>
              <a:rPr lang="ru-RU" sz="2200" dirty="0" smtClean="0"/>
              <a:t>тем</a:t>
            </a:r>
            <a:r>
              <a:rPr lang="en-US" sz="2200" dirty="0" smtClean="0"/>
              <a:t>,</a:t>
            </a:r>
            <a:r>
              <a:rPr lang="ru-RU" sz="2200" dirty="0"/>
              <a:t> из Южной Азии . </a:t>
            </a:r>
            <a:r>
              <a:rPr lang="ru-RU" sz="2200" dirty="0" err="1"/>
              <a:t>Сангарский</a:t>
            </a:r>
            <a:r>
              <a:rPr lang="ru-RU" sz="2200" dirty="0"/>
              <a:t> </a:t>
            </a:r>
            <a:r>
              <a:rPr lang="ru-RU" sz="2200" dirty="0" smtClean="0"/>
              <a:t>пролив</a:t>
            </a:r>
            <a:r>
              <a:rPr lang="en-US" sz="2200" dirty="0" smtClean="0"/>
              <a:t> (</a:t>
            </a:r>
            <a:r>
              <a:rPr lang="ru-RU" sz="2200" dirty="0" smtClean="0"/>
              <a:t>пролив</a:t>
            </a:r>
            <a:r>
              <a:rPr lang="ru-RU" sz="2200" dirty="0"/>
              <a:t> </a:t>
            </a:r>
            <a:r>
              <a:rPr lang="ru-RU" sz="2200" dirty="0" err="1" smtClean="0"/>
              <a:t>Цугару</a:t>
            </a:r>
            <a:r>
              <a:rPr lang="en-US" sz="2200" dirty="0" smtClean="0"/>
              <a:t>)</a:t>
            </a:r>
            <a:r>
              <a:rPr lang="ru-RU" sz="2200" dirty="0"/>
              <a:t> поэтому между двумя островами был установлен как зоогеографического границей, и стал известен как </a:t>
            </a:r>
            <a:r>
              <a:rPr lang="ru-RU" sz="2200" dirty="0" smtClean="0"/>
              <a:t>«Линия Блэкистон»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  </a:t>
            </a:r>
            <a:r>
              <a:rPr lang="ru-RU" sz="2200" dirty="0" smtClean="0"/>
              <a:t>Блэкистон </a:t>
            </a:r>
            <a:r>
              <a:rPr lang="ru-RU" sz="2200" dirty="0"/>
              <a:t>собирали сову образца в </a:t>
            </a:r>
            <a:r>
              <a:rPr lang="ru-RU" sz="2200" dirty="0" smtClean="0"/>
              <a:t>Хакодате</a:t>
            </a:r>
            <a:r>
              <a:rPr lang="en-US" sz="2200" dirty="0" smtClean="0"/>
              <a:t> (</a:t>
            </a:r>
            <a:r>
              <a:rPr lang="ru-RU" sz="2200" dirty="0" smtClean="0"/>
              <a:t>Япония </a:t>
            </a:r>
            <a:r>
              <a:rPr lang="ru-RU" sz="2200" dirty="0"/>
              <a:t>в </a:t>
            </a:r>
            <a:r>
              <a:rPr lang="ru-RU" sz="2200" dirty="0" smtClean="0"/>
              <a:t>1883</a:t>
            </a:r>
            <a:r>
              <a:rPr lang="en-US" sz="2200" dirty="0" smtClean="0"/>
              <a:t>)</a:t>
            </a:r>
            <a:r>
              <a:rPr lang="ru-RU" sz="2200" dirty="0" smtClean="0"/>
              <a:t>. </a:t>
            </a:r>
            <a:r>
              <a:rPr lang="ru-RU" sz="2200" dirty="0"/>
              <a:t>Это было позже описано Генри </a:t>
            </a:r>
            <a:r>
              <a:rPr lang="ru-RU" sz="2200" dirty="0" err="1"/>
              <a:t>Сибом</a:t>
            </a:r>
            <a:r>
              <a:rPr lang="ru-RU" sz="2200" dirty="0"/>
              <a:t> и </a:t>
            </a:r>
            <a:r>
              <a:rPr lang="ru-RU" sz="2200" dirty="0" smtClean="0"/>
              <a:t>назвал</a:t>
            </a:r>
            <a:r>
              <a:rPr lang="en-US" sz="2200" dirty="0" smtClean="0"/>
              <a:t> </a:t>
            </a:r>
            <a:r>
              <a:rPr lang="ru-RU" sz="2200" dirty="0" smtClean="0"/>
              <a:t>рыбного филина.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63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ooclub.ru/attach/birds/Calyptorhynchus_banks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029" y="1340768"/>
            <a:ext cx="2949369" cy="3744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648647"/>
            <a:ext cx="29742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Траурный какаду Бэнкса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65043" y="5654774"/>
            <a:ext cx="176073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Джозеф</a:t>
            </a:r>
            <a:r>
              <a:rPr lang="ru-RU" dirty="0"/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Бэнкс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5" name="Picture 5" descr="http://pukeariki.com/portals/0/Media/exhibitions/banks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460" y="1320180"/>
            <a:ext cx="2929903" cy="3744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3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roxy12.media.online.ua/uol/r2-88e30874ee/52b39439d451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61048"/>
            <a:ext cx="3787477" cy="2524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88640"/>
            <a:ext cx="565411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000" b="1" i="1" dirty="0"/>
              <a:t>Траурный какаду Бэнкса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124744"/>
            <a:ext cx="784887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Какаду </a:t>
            </a:r>
            <a:r>
              <a:rPr lang="ru-RU" sz="2200" b="1" dirty="0" smtClean="0"/>
              <a:t>-  птица </a:t>
            </a:r>
            <a:r>
              <a:rPr lang="ru-RU" sz="2200" b="1" dirty="0"/>
              <a:t>отряда попугаев с большим подвижным хохлом на </a:t>
            </a:r>
            <a:r>
              <a:rPr lang="ru-RU" sz="2200" b="1" dirty="0" smtClean="0"/>
              <a:t>голове</a:t>
            </a:r>
            <a:r>
              <a:rPr lang="en-US" sz="2200" b="1" dirty="0" smtClean="0"/>
              <a:t>.</a:t>
            </a:r>
            <a:r>
              <a:rPr lang="ru-RU" sz="2200" b="1" dirty="0"/>
              <a:t> (Энциклопедический словарь)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2060848"/>
            <a:ext cx="784887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Какаду </a:t>
            </a:r>
            <a:r>
              <a:rPr lang="ru-RU" sz="2200" b="1" dirty="0" smtClean="0"/>
              <a:t>- подсемейство </a:t>
            </a:r>
            <a:r>
              <a:rPr lang="ru-RU" sz="2200" b="1" dirty="0"/>
              <a:t>птиц отряда попугаев. (Большой Энциклопедический словарь)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0744" y="3861048"/>
            <a:ext cx="3924436" cy="24622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/>
              <a:t>Какаду </a:t>
            </a:r>
            <a:r>
              <a:rPr lang="ru-RU" sz="2200" b="1" dirty="0" smtClean="0"/>
              <a:t>- птица </a:t>
            </a:r>
            <a:r>
              <a:rPr lang="ru-RU" sz="2200" b="1" dirty="0"/>
              <a:t>отряда попугаев с большим хохлом на голове, обитающая в лесах Австралии, Новой Гвинеи и некоторых островов Малайского архипелага. </a:t>
            </a:r>
            <a:endParaRPr lang="ru-RU" sz="2200" b="1" dirty="0" smtClean="0"/>
          </a:p>
          <a:p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Т</a:t>
            </a:r>
            <a:r>
              <a:rPr lang="en-US" sz="2200" b="1" dirty="0" smtClean="0"/>
              <a:t>.</a:t>
            </a:r>
            <a:r>
              <a:rPr lang="ru-RU" sz="2200" b="1" dirty="0" smtClean="0"/>
              <a:t>Ф</a:t>
            </a:r>
            <a:r>
              <a:rPr lang="en-US" sz="2200" b="1" dirty="0" smtClean="0"/>
              <a:t>.</a:t>
            </a:r>
            <a:r>
              <a:rPr lang="ru-RU" sz="2200" b="1" dirty="0" smtClean="0"/>
              <a:t>Ефремовой)</a:t>
            </a:r>
            <a:endParaRPr lang="ru-RU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3656" y="3140968"/>
            <a:ext cx="7848872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Какаду – род попугая с хохлом на голове</a:t>
            </a:r>
            <a:r>
              <a:rPr lang="en-US" sz="2200" b="1" dirty="0" smtClean="0"/>
              <a:t>.</a:t>
            </a:r>
            <a:r>
              <a:rPr lang="ru-RU" sz="2200" b="1" dirty="0" smtClean="0"/>
              <a:t>(По сл</a:t>
            </a:r>
            <a:r>
              <a:rPr lang="en-US" sz="2200" b="1" dirty="0" smtClean="0"/>
              <a:t>.</a:t>
            </a:r>
            <a:r>
              <a:rPr lang="ru-RU" sz="2200" b="1" dirty="0" smtClean="0"/>
              <a:t> С</a:t>
            </a:r>
            <a:r>
              <a:rPr lang="en-US" sz="2200" b="1" dirty="0" smtClean="0"/>
              <a:t>.</a:t>
            </a:r>
            <a:r>
              <a:rPr lang="ru-RU" sz="2200" b="1" dirty="0" smtClean="0"/>
              <a:t>И</a:t>
            </a:r>
            <a:r>
              <a:rPr lang="en-US" sz="2200" b="1" dirty="0" smtClean="0"/>
              <a:t>.</a:t>
            </a:r>
            <a:r>
              <a:rPr lang="ru-RU" sz="2200" b="1" dirty="0" smtClean="0"/>
              <a:t>Ожегова)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10730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eauty-around.com/images/sampledata/Popygai_Parrot/11traurni_kakadu_benk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3366" y="692696"/>
            <a:ext cx="3027925" cy="2502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5327798" cy="58477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b="1" dirty="0" smtClean="0"/>
              <a:t>  </a:t>
            </a:r>
            <a:r>
              <a:rPr lang="ru-RU" sz="2200" b="1" dirty="0" smtClean="0"/>
              <a:t>Траурный </a:t>
            </a:r>
            <a:r>
              <a:rPr lang="ru-RU" sz="2200" b="1" dirty="0"/>
              <a:t>какаду </a:t>
            </a:r>
            <a:r>
              <a:rPr lang="ru-RU" sz="2200" b="1" dirty="0" smtClean="0"/>
              <a:t>Бэнкса</a:t>
            </a:r>
            <a:r>
              <a:rPr lang="en-US" sz="2200" b="1" dirty="0" smtClean="0"/>
              <a:t> </a:t>
            </a:r>
            <a:r>
              <a:rPr lang="en-US" sz="2200" dirty="0" smtClean="0"/>
              <a:t>- </a:t>
            </a:r>
            <a:r>
              <a:rPr lang="ru-RU" sz="2200" dirty="0" smtClean="0"/>
              <a:t>птица </a:t>
            </a:r>
            <a:r>
              <a:rPr lang="ru-RU" sz="2200" dirty="0"/>
              <a:t>семейства какаду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r>
              <a:rPr lang="ru-RU" sz="2200" dirty="0" smtClean="0"/>
              <a:t>  Родиной </a:t>
            </a:r>
            <a:r>
              <a:rPr lang="ru-RU" sz="2200" dirty="0"/>
              <a:t>траурного какаду Бэнкса считается западная, северная и северо-восточная Австралия. Здесь птицы находятся под усиленной охраной, вывозить их за пределы континента строжайше запрещено. Однако, несмотря на все меры предосторожности, эти красивые и умные пернатые находятся на грани исчезновения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r>
              <a:rPr lang="ru-RU" sz="2200" dirty="0" smtClean="0"/>
              <a:t>  Один </a:t>
            </a:r>
            <a:r>
              <a:rPr lang="ru-RU" sz="2200" dirty="0"/>
              <a:t>из самых редких и дорогих видов птиц, которые содержатся в неволе. Зато, если удастся достать этого забавного попугайчика, наслаждаться его обществом можно всю свою жизнь — эти птицы из семейства какаду живут больше ста лет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8196" name="Picture 4" descr="http://7oom.ru/wp-content/uploads/samye-krasivye-popugai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3110109" cy="20588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1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ceansbridge.com/paintings/museums/national-portrait-gallery/Sir-Joseph-Banks-Bt-by-Thomas-Phill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0268"/>
            <a:ext cx="3302888" cy="4229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2783" y="188640"/>
            <a:ext cx="77768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Джозеф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Бэнкс 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en-US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февраля 1743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 -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июня </a:t>
            </a:r>
            <a:r>
              <a:rPr lang="vi-VN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1820</a:t>
            </a:r>
            <a:r>
              <a:rPr lang="ru-RU" sz="4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endParaRPr lang="ru-RU" sz="4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772816"/>
            <a:ext cx="4752528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Сэр </a:t>
            </a:r>
            <a:r>
              <a:rPr lang="vi-VN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Джозеф Бэнкс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английский натуралист, ботаник, баронет. Президент Королевского общества (1778—1820).</a:t>
            </a:r>
            <a:endParaRPr lang="ru-RU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В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1760 году поступил в Оксфордский университет, покинул его в 1764 году, но без степени</a:t>
            </a: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В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1766 году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избран членом Королевского общества.</a:t>
            </a:r>
          </a:p>
          <a:p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В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1768—1771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годах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сопровождал Джеймса Кука во время его первого кругосветного путешествия на Индеворе. </a:t>
            </a:r>
          </a:p>
        </p:txBody>
      </p:sp>
    </p:spTree>
    <p:extLst>
      <p:ext uri="{BB962C8B-B14F-4D97-AF65-F5344CB8AC3E}">
        <p14:creationId xmlns:p14="http://schemas.microsoft.com/office/powerpoint/2010/main" xmlns="" val="15577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16349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4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2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otoham.ru/img/picture/Nov/05/495e9703e09917eb0f79abd6c75effc8/mini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5" r="19674"/>
          <a:stretch/>
        </p:blipFill>
        <p:spPr bwMode="auto">
          <a:xfrm>
            <a:off x="5269185" y="1268760"/>
            <a:ext cx="3200400" cy="4095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268760"/>
            <a:ext cx="4536504" cy="4493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b="1" dirty="0" smtClean="0"/>
              <a:t>  Баклан</a:t>
            </a:r>
            <a:r>
              <a:rPr lang="ru-RU" sz="2200" b="1" dirty="0"/>
              <a:t> </a:t>
            </a:r>
            <a:r>
              <a:rPr lang="ru-RU" sz="2200" b="1" dirty="0" smtClean="0"/>
              <a:t>Бугенвиля</a:t>
            </a:r>
            <a:r>
              <a:rPr lang="ru-RU" sz="2200" dirty="0"/>
              <a:t> </a:t>
            </a:r>
            <a:r>
              <a:rPr lang="ru-RU" sz="2200" dirty="0" smtClean="0"/>
              <a:t>- птица</a:t>
            </a:r>
            <a:r>
              <a:rPr lang="ru-RU" sz="2200" dirty="0"/>
              <a:t> из семейства баклановых.</a:t>
            </a:r>
            <a:r>
              <a:rPr lang="ru-RU" sz="2200" dirty="0" smtClean="0"/>
              <a:t> </a:t>
            </a:r>
          </a:p>
          <a:p>
            <a:r>
              <a:rPr lang="ru-RU" sz="2200" dirty="0" smtClean="0"/>
              <a:t>Распространён</a:t>
            </a:r>
            <a:r>
              <a:rPr lang="ru-RU" sz="2200" dirty="0"/>
              <a:t> на западном </a:t>
            </a:r>
            <a:r>
              <a:rPr lang="ru-RU" sz="2200" dirty="0" smtClean="0"/>
              <a:t>             побережье</a:t>
            </a:r>
            <a:r>
              <a:rPr lang="ru-RU" sz="2200" dirty="0"/>
              <a:t> Южной Америки от Перу к югу</a:t>
            </a:r>
            <a:r>
              <a:rPr lang="ru-RU" sz="2200" dirty="0" smtClean="0"/>
              <a:t>.</a:t>
            </a:r>
          </a:p>
          <a:p>
            <a:r>
              <a:rPr lang="ru-RU" sz="2200" dirty="0" smtClean="0"/>
              <a:t>  Голова</a:t>
            </a:r>
            <a:r>
              <a:rPr lang="ru-RU" sz="2200" dirty="0"/>
              <a:t>, шея и верхняя часть тела имеют блестящий, зеленовато-чёрный окрас, в то время как подбородок и нижняя часть тела белые. Лицо беспёрое, кожа лица окрашена в красный цвет, ноги розовые. Над глазами имеется пятно из белых перьев</a:t>
            </a:r>
            <a:r>
              <a:rPr lang="ru-RU" sz="2200" dirty="0" smtClean="0"/>
              <a:t>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26059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3620</TotalTime>
  <Words>2811</Words>
  <Application>Microsoft Office PowerPoint</Application>
  <PresentationFormat>Экран (4:3)</PresentationFormat>
  <Paragraphs>292</Paragraphs>
  <Slides>86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Электронный словарь эпонимов «Фауна»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Гуппи</vt:lpstr>
      <vt:lpstr>Слайд 33</vt:lpstr>
      <vt:lpstr> </vt:lpstr>
      <vt:lpstr>Слайд 35</vt:lpstr>
      <vt:lpstr>Доберман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Лошадь Пржевальского</vt:lpstr>
      <vt:lpstr>Слайд 57</vt:lpstr>
      <vt:lpstr>Николай Михайлович Пржевальский (12 апреля 1839 г. – 1 ноября 1888 г.)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 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Марина Евгеньевна</dc:creator>
  <cp:lastModifiedBy>Эвелина</cp:lastModifiedBy>
  <cp:revision>355</cp:revision>
  <dcterms:created xsi:type="dcterms:W3CDTF">2015-04-21T06:23:40Z</dcterms:created>
  <dcterms:modified xsi:type="dcterms:W3CDTF">2016-12-21T19:08:11Z</dcterms:modified>
</cp:coreProperties>
</file>