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8"/>
  </p:notesMasterIdLst>
  <p:sldIdLst>
    <p:sldId id="256" r:id="rId3"/>
    <p:sldId id="339" r:id="rId4"/>
    <p:sldId id="34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9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A7DCBF9-F3AD-49C3-AECB-146DEDCED62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9E6DAC1-10E2-42A7-80D1-901DE2C65F1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81162B-59C9-48AA-91F4-0D57C3BF9C0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81162B-59C9-48AA-91F4-0D57C3BF9C0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4F3A694-A7CA-4F5F-AA51-537D548DDCF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81162B-59C9-48AA-91F4-0D57C3BF9C0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76840" y="4289400"/>
            <a:ext cx="679824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6056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17684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2" cstate="print"/>
          <a:stretch/>
        </p:blipFill>
        <p:spPr>
          <a:xfrm>
            <a:off x="2417040" y="2490120"/>
            <a:ext cx="4317480" cy="3444480"/>
          </a:xfrm>
          <a:prstGeom prst="rect">
            <a:avLst/>
          </a:prstGeom>
          <a:ln>
            <a:noFill/>
          </a:ln>
        </p:spPr>
      </p:pic>
      <p:pic>
        <p:nvPicPr>
          <p:cNvPr id="47" name="Рисунок 46"/>
          <p:cNvPicPr/>
          <p:nvPr/>
        </p:nvPicPr>
        <p:blipFill>
          <a:blip r:embed="rId2" cstate="print"/>
          <a:stretch/>
        </p:blipFill>
        <p:spPr>
          <a:xfrm>
            <a:off x="2417040" y="2490120"/>
            <a:ext cx="4317480" cy="344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176840" y="915480"/>
            <a:ext cx="6798240" cy="604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17684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6056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76840" y="4289400"/>
            <a:ext cx="679824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76840" y="4289400"/>
            <a:ext cx="679824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6056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17684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90" name="Рисунок 89"/>
          <p:cNvPicPr/>
          <p:nvPr/>
        </p:nvPicPr>
        <p:blipFill>
          <a:blip r:embed="rId2" cstate="print"/>
          <a:stretch/>
        </p:blipFill>
        <p:spPr>
          <a:xfrm>
            <a:off x="2417040" y="2490120"/>
            <a:ext cx="4317480" cy="344448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2" cstate="print"/>
          <a:stretch/>
        </p:blipFill>
        <p:spPr>
          <a:xfrm>
            <a:off x="2417040" y="2490120"/>
            <a:ext cx="4317480" cy="344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1176840" y="915480"/>
            <a:ext cx="6798240" cy="604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17684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34444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0560" y="428940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17684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60560" y="2490120"/>
            <a:ext cx="331740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176840" y="4289400"/>
            <a:ext cx="6798240" cy="16426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/>
          <p:nvPr/>
        </p:nvPicPr>
        <p:blipFill>
          <a:blip r:embed="rId15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" name="CustomShape 1"/>
          <p:cNvSpPr/>
          <p:nvPr/>
        </p:nvSpPr>
        <p:spPr>
          <a:xfrm>
            <a:off x="554040" y="542880"/>
            <a:ext cx="8039520" cy="575604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/>
          <p:cNvPicPr/>
          <p:nvPr/>
        </p:nvPicPr>
        <p:blipFill>
          <a:blip r:embed="rId16" cstate="print"/>
          <a:srcRect r="14252"/>
          <a:stretch/>
        </p:blipFill>
        <p:spPr>
          <a:xfrm>
            <a:off x="0" y="3128400"/>
            <a:ext cx="685440" cy="606240"/>
          </a:xfrm>
          <a:prstGeom prst="rect">
            <a:avLst/>
          </a:prstGeom>
          <a:ln>
            <a:noFill/>
          </a:ln>
        </p:spPr>
      </p:pic>
      <p:pic>
        <p:nvPicPr>
          <p:cNvPr id="3" name="Picture 10"/>
          <p:cNvPicPr/>
          <p:nvPr/>
        </p:nvPicPr>
        <p:blipFill>
          <a:blip r:embed="rId16" cstate="print"/>
          <a:srcRect r="14252"/>
          <a:stretch/>
        </p:blipFill>
        <p:spPr>
          <a:xfrm>
            <a:off x="8466840" y="3128400"/>
            <a:ext cx="685440" cy="606240"/>
          </a:xfrm>
          <a:prstGeom prst="rect">
            <a:avLst/>
          </a:prstGeom>
          <a:ln>
            <a:noFill/>
          </a:ln>
        </p:spPr>
      </p:pic>
      <p:pic>
        <p:nvPicPr>
          <p:cNvPr id="4" name="Picture 7"/>
          <p:cNvPicPr/>
          <p:nvPr/>
        </p:nvPicPr>
        <p:blipFill>
          <a:blip r:embed="rId17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515600" y="1520280"/>
            <a:ext cx="6112440" cy="381816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1"/>
          <p:cNvPicPr/>
          <p:nvPr/>
        </p:nvPicPr>
        <p:blipFill>
          <a:blip r:embed="rId18" cstate="print"/>
          <a:srcRect r="47961"/>
          <a:stretch/>
        </p:blipFill>
        <p:spPr>
          <a:xfrm>
            <a:off x="0" y="3128400"/>
            <a:ext cx="1663920" cy="612360"/>
          </a:xfrm>
          <a:prstGeom prst="rect">
            <a:avLst/>
          </a:prstGeom>
          <a:ln>
            <a:noFill/>
          </a:ln>
        </p:spPr>
      </p:pic>
      <p:pic>
        <p:nvPicPr>
          <p:cNvPr id="7" name="Picture 12"/>
          <p:cNvPicPr/>
          <p:nvPr/>
        </p:nvPicPr>
        <p:blipFill>
          <a:blip r:embed="rId18" cstate="print"/>
          <a:srcRect r="47961"/>
          <a:stretch/>
        </p:blipFill>
        <p:spPr>
          <a:xfrm>
            <a:off x="7480440" y="3128400"/>
            <a:ext cx="1663920" cy="612360"/>
          </a:xfrm>
          <a:prstGeom prst="rect">
            <a:avLst/>
          </a:prstGeom>
          <a:ln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1922040" y="1811880"/>
            <a:ext cx="5308560" cy="15152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/>
          </p:nvPr>
        </p:nvSpPr>
        <p:spPr>
          <a:xfrm>
            <a:off x="6065280" y="5054760"/>
            <a:ext cx="67284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D06EDA1-C69B-417B-BDE1-E94CF0428A70}" type="datetime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22.12.2016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/>
          </p:nvPr>
        </p:nvSpPr>
        <p:spPr>
          <a:xfrm>
            <a:off x="1922040" y="5054760"/>
            <a:ext cx="4064400" cy="27900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/>
          </p:nvPr>
        </p:nvSpPr>
        <p:spPr>
          <a:xfrm>
            <a:off x="6817320" y="5054760"/>
            <a:ext cx="41328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A31E8C-483B-4E84-94D1-218E5D51D0B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Line 7"/>
          <p:cNvSpPr/>
          <p:nvPr/>
        </p:nvSpPr>
        <p:spPr>
          <a:xfrm>
            <a:off x="2019600" y="3471120"/>
            <a:ext cx="51130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7"/>
          <p:cNvPicPr/>
          <p:nvPr/>
        </p:nvPicPr>
        <p:blipFill>
          <a:blip r:embed="rId15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554040" y="542880"/>
            <a:ext cx="8039520" cy="575604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9"/>
          <p:cNvPicPr/>
          <p:nvPr/>
        </p:nvPicPr>
        <p:blipFill>
          <a:blip r:embed="rId16" cstate="print"/>
          <a:srcRect r="14252"/>
          <a:stretch/>
        </p:blipFill>
        <p:spPr>
          <a:xfrm>
            <a:off x="0" y="3128400"/>
            <a:ext cx="685440" cy="606240"/>
          </a:xfrm>
          <a:prstGeom prst="rect">
            <a:avLst/>
          </a:prstGeom>
          <a:ln>
            <a:noFill/>
          </a:ln>
        </p:spPr>
      </p:pic>
      <p:pic>
        <p:nvPicPr>
          <p:cNvPr id="51" name="Picture 10"/>
          <p:cNvPicPr/>
          <p:nvPr/>
        </p:nvPicPr>
        <p:blipFill>
          <a:blip r:embed="rId16" cstate="print"/>
          <a:srcRect r="14252"/>
          <a:stretch/>
        </p:blipFill>
        <p:spPr>
          <a:xfrm>
            <a:off x="8466840" y="3128400"/>
            <a:ext cx="685440" cy="606240"/>
          </a:xfrm>
          <a:prstGeom prst="rect">
            <a:avLst/>
          </a:prstGeom>
          <a:ln>
            <a:noFill/>
          </a:ln>
        </p:spPr>
      </p:pic>
      <p:sp>
        <p:nvSpPr>
          <p:cNvPr id="52" name="Line 2"/>
          <p:cNvSpPr/>
          <p:nvPr/>
        </p:nvSpPr>
        <p:spPr>
          <a:xfrm>
            <a:off x="1278360" y="2356200"/>
            <a:ext cx="65955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1176840" y="915480"/>
            <a:ext cx="6798240" cy="13035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76840" y="2490120"/>
            <a:ext cx="6798240" cy="34444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Шестой уровень структуры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Второй уровень</a:t>
            </a:r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1200240" lvl="2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Третий уровень</a:t>
            </a:r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1542960" lvl="3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Четвертый уровень</a:t>
            </a:r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000160" lvl="4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1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Пятый уровень</a:t>
            </a:r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>
            <a:off x="6356520" y="5960520"/>
            <a:ext cx="114804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3E4ECA3-57BE-4BA9-B9FE-59C42E107E42}" type="datetime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22.12.2016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>
            <a:off x="1176840" y="5960520"/>
            <a:ext cx="5104440" cy="27900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7580160" y="5960520"/>
            <a:ext cx="395280" cy="2790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3BD6BF-8F3F-4BE4-88DB-9033F7180183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5.xml"/><Relationship Id="rId18" Type="http://schemas.openxmlformats.org/officeDocument/2006/relationships/slide" Target="slide50.xml"/><Relationship Id="rId26" Type="http://schemas.openxmlformats.org/officeDocument/2006/relationships/slide" Target="slide74.xml"/><Relationship Id="rId3" Type="http://schemas.openxmlformats.org/officeDocument/2006/relationships/slide" Target="slide5.xml"/><Relationship Id="rId21" Type="http://schemas.openxmlformats.org/officeDocument/2006/relationships/slide" Target="slide59.xml"/><Relationship Id="rId7" Type="http://schemas.openxmlformats.org/officeDocument/2006/relationships/slide" Target="slide17.xml"/><Relationship Id="rId12" Type="http://schemas.openxmlformats.org/officeDocument/2006/relationships/slide" Target="slide32.xml"/><Relationship Id="rId17" Type="http://schemas.openxmlformats.org/officeDocument/2006/relationships/slide" Target="slide47.xml"/><Relationship Id="rId25" Type="http://schemas.openxmlformats.org/officeDocument/2006/relationships/slide" Target="slide71.xml"/><Relationship Id="rId2" Type="http://schemas.openxmlformats.org/officeDocument/2006/relationships/notesSlide" Target="../notesSlides/notesSlide4.xml"/><Relationship Id="rId16" Type="http://schemas.openxmlformats.org/officeDocument/2006/relationships/slide" Target="slide45.xml"/><Relationship Id="rId20" Type="http://schemas.openxmlformats.org/officeDocument/2006/relationships/slide" Target="slide56.xml"/><Relationship Id="rId29" Type="http://schemas.openxmlformats.org/officeDocument/2006/relationships/slide" Target="slide8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11" Type="http://schemas.openxmlformats.org/officeDocument/2006/relationships/slide" Target="slide29.xml"/><Relationship Id="rId24" Type="http://schemas.openxmlformats.org/officeDocument/2006/relationships/slide" Target="slide68.xml"/><Relationship Id="rId5" Type="http://schemas.openxmlformats.org/officeDocument/2006/relationships/slide" Target="slide11.xml"/><Relationship Id="rId15" Type="http://schemas.openxmlformats.org/officeDocument/2006/relationships/slide" Target="slide41.xml"/><Relationship Id="rId23" Type="http://schemas.openxmlformats.org/officeDocument/2006/relationships/slide" Target="slide65.xml"/><Relationship Id="rId28" Type="http://schemas.openxmlformats.org/officeDocument/2006/relationships/slide" Target="slide80.xml"/><Relationship Id="rId10" Type="http://schemas.openxmlformats.org/officeDocument/2006/relationships/slide" Target="slide26.xml"/><Relationship Id="rId19" Type="http://schemas.openxmlformats.org/officeDocument/2006/relationships/slide" Target="slide53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slide" Target="slide38.xml"/><Relationship Id="rId22" Type="http://schemas.openxmlformats.org/officeDocument/2006/relationships/slide" Target="slide62.xml"/><Relationship Id="rId27" Type="http://schemas.openxmlformats.org/officeDocument/2006/relationships/slide" Target="slide7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922040" y="1811880"/>
            <a:ext cx="53085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Словарь эпонимов имён и фамилий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922040" y="3598200"/>
            <a:ext cx="5308560" cy="1377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Презентация учеников 9а и 9в класса: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Заверняев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Терехов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Пудовченко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Гелязутдинов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Никита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Никита в переводе с греческого языка означает «победитель». В Западной Европе можно услышать и женский вариант этого имени, он идентичен мужскому звучанию - Никита. Женское имя Никита (с ударением на последний слог) появилось после известного фильма Люка Бессона «Никита» («Nikita», «La Femme Nikita»), где главная героиня взяла себе этот псевдоним.</a:t>
            </a:r>
          </a:p>
        </p:txBody>
      </p:sp>
      <p:sp>
        <p:nvSpPr>
          <p:cNvPr id="113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Болдырева Лиза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15" name="Содержимое 3"/>
          <p:cNvPicPr/>
          <p:nvPr/>
        </p:nvPicPr>
        <p:blipFill>
          <a:blip r:embed="rId2" cstate="print"/>
          <a:stretch/>
        </p:blipFill>
        <p:spPr>
          <a:xfrm>
            <a:off x="3284280" y="2490840"/>
            <a:ext cx="258336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Болдырева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Болдырев образована от прозвища Болдырь. В его основе лежит нарицательное «болдырь», которое имеет значение «животное, происшедшее от смеси двух видов или пород», «выродок». Скорее всего, родоначальник Болдыревых был рожден от представителей двух разных племен (русского и калмыцкого, монгольского, татарского). Болдырь, со временем получил фамилию Болдырев.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Лиза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Елизавета имеет древнееврейское происхождение и в переводе буквально означает «Бог мой — клятва», «почитающая Бога», «заклинающая Богом». На иврите это имя звучит как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Элишева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В Западной Европе также есть имя Изабелла (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Изабель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Исабель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), которое является формой средневекового провансальского имени Елизавета (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Isabeu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). Эти имена считались королевскими и были распространены среди высших кругов общества. 
</a:t>
            </a:r>
          </a:p>
        </p:txBody>
      </p:sp>
      <p:sp>
        <p:nvSpPr>
          <p:cNvPr id="120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Большакова Анна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5ihtKCIyK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403244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Большакова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Большаков восходит к прозвищу Большак — так на Руси называли хозяина, старшего сына или брата, чьи дети становились потом Большаковыми. Иногда прозвище Большак закреплялось за деревенскими зажиточными крестьянами. Большак, со временем получил фамилию Большаков.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Анна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Анна с иврита переводится как «храбрость», «сила», «благодать». В христианстве Анна — мать Богородицы, бабушка Иисуса Христа (богопраматерь), жена святого Иоакима, родившая дочь чудесным образом после долгих лет бездетного брака. Поэтому также это имя переводят как «милость божья».
</a:t>
            </a:r>
          </a:p>
        </p:txBody>
      </p:sp>
      <p:sp>
        <p:nvSpPr>
          <p:cNvPr id="127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Бородина Дарья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29" name="Содержимое 3"/>
          <p:cNvPicPr/>
          <p:nvPr/>
        </p:nvPicPr>
        <p:blipFill>
          <a:blip r:embed="rId2" cstate="print"/>
          <a:stretch/>
        </p:blipFill>
        <p:spPr>
          <a:xfrm>
            <a:off x="2741760" y="2490840"/>
            <a:ext cx="36676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Бородина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Бородина образована от прозвища Борода. Так обычно называли человека, носившего длинную бороду. До Петра Великого, вводившего европейские порядки, борода украшала всякого мужчину на Руси — от крестьянина до боярина. О ней было сложено множество пословиц: «Борода выросла, а ума не вынесла», «Дом вести — не бородой трясти» и др. Таким образом, борода являлась символом мудрости, жизненного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Дарья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Дарья имеет несколько вариантов происхождения.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</a:t>
            </a:r>
            <a:r>
              <a:rPr lang="ru-RU" sz="24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мя 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Дарья - это женский вариант мужского древнеперсидского имени Дарий, которое произошло от греческого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Дарейос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В греческом языке это имя стало транскрипцией персидского мужского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Дарайавауша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означающее «владетель блага», иногда переводят как «победитель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4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176840" y="96192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78092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Garamond" pitchFamily="18" charset="0"/>
              </a:rPr>
              <a:t>эпоним</a:t>
            </a:r>
            <a:endParaRPr lang="ru-RU" sz="4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Брянцев степан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36" name="Содержимое 3"/>
          <p:cNvPicPr/>
          <p:nvPr/>
        </p:nvPicPr>
        <p:blipFill>
          <a:blip r:embed="rId2" cstate="print"/>
          <a:stretch/>
        </p:blipFill>
        <p:spPr>
          <a:xfrm>
            <a:off x="2247120" y="2490840"/>
            <a:ext cx="465732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Брянцев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176480" y="2490840"/>
            <a:ext cx="6798960" cy="328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   Фамилия Брянцев ведет свое начало от топонима Брянск. Этот город расположен на обоих берегах реки Десна при впадении в неё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Болвы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Снежети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Впервые он упоминается в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Ипатьевской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летописи как «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Дьбрянск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 под 1146 годом, позднее — в Воскресенской, Лаврентьевской, Троицкой летописях и других источниках. Точная дата основания Брянска не известна, но косвенные указания на неё содержатся в ранних русских летописях и относятся к концу X века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Степан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Степан в переводе с древнегреческого «Стефанос» означает «венок», «корона». Церковнославянская форма, принятая в православии — Стефан. Это имя широко распространено в Европе в формах Этьен, Эстебан, Иштван, Стивен. От имени Стефан (Степан) образовано женское имя Стефания, в русском языке звучащее как Степанида.</a:t>
            </a:r>
          </a:p>
        </p:txBody>
      </p:sp>
      <p:sp>
        <p:nvSpPr>
          <p:cNvPr id="141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Быковский Сергей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4Qjnt_2d9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492896"/>
            <a:ext cx="1781225" cy="3172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Быковский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Основой фамилии Быковский послужило мирское имя Бык. Фамилия Быковский относится к числу самых распространенных фамилий (на 82 месте из 100), образованных от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нецерковных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имен, в основе которых лежит название животного – «бык». 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Бык издревле считался символом власти и богатства. Славянский бог богатства Велес был одновременно и "скотьим богом".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Сергей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1176480" y="2490840"/>
            <a:ext cx="6766200" cy="3017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Сергей имеет различные версии происхождения. 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самой распространенной версии, имя Сергей происходит от римского родового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Sergius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которое является римским родовым именем, происходит от Сергии. Сергии — это древний римский патрицианский род, ведущий, по преданию, свою родословную от троянцев. В переводе с латинского языка означает «высокий», «знатный». </a:t>
            </a:r>
          </a:p>
        </p:txBody>
      </p:sp>
      <p:sp>
        <p:nvSpPr>
          <p:cNvPr id="148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Головка Павел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CE7AgVIB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3878423" cy="330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Головка образована от прозвища. В старину Головой называли человека, отличавшегося либо большим размером головы, либо непревзойденной остротой ума.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Павел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176480" y="2490840"/>
            <a:ext cx="6798960" cy="326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    Имя Павел в переводе с латинского языка («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паулюс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») означает «маленький», «незначительный», «малыш». Есть мнение, что это имя трактуется как «младший», что было актуально при совпадении имён отца и сына. Женский аналог имени Павел – Павла,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Полла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Паула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Родственное имя для Павла -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Паулин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(Павлин), женскими формами которого являются имена Полина и Павлина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5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Евдокимова Элина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57" name="Содержимое 3"/>
          <p:cNvPicPr/>
          <p:nvPr/>
        </p:nvPicPr>
        <p:blipFill>
          <a:blip r:embed="rId2" cstate="print"/>
          <a:stretch/>
        </p:blipFill>
        <p:spPr>
          <a:xfrm>
            <a:off x="3293640" y="2490840"/>
            <a:ext cx="25642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176840" y="96192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84784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aramond" pitchFamily="18" charset="0"/>
              </a:rPr>
              <a:t>Эпонимы Эпонимы — (греч. дающий имя), в античности боги </a:t>
            </a:r>
            <a:r>
              <a:rPr lang="en-US" sz="2400" dirty="0" smtClean="0">
                <a:latin typeface="Garamond" pitchFamily="18" charset="0"/>
              </a:rPr>
              <a:t>,</a:t>
            </a:r>
            <a:r>
              <a:rPr lang="ru-RU" sz="2400" dirty="0" smtClean="0">
                <a:latin typeface="Garamond" pitchFamily="18" charset="0"/>
              </a:rPr>
              <a:t>герои, от имен которых производили названия городов, племен, местностей, гор, морей</a:t>
            </a:r>
          </a:p>
          <a:p>
            <a:r>
              <a:rPr lang="ru-RU" sz="2400" i="1" dirty="0" smtClean="0">
                <a:latin typeface="Garamond" pitchFamily="18" charset="0"/>
              </a:rPr>
              <a:t>-Энциклопедия мифологии</a:t>
            </a: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Евдокимова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176480" y="2490840"/>
            <a:ext cx="6787800" cy="3192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   Основой фамилии Евдокимов послужило церковное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Евдоким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Евдоким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имеет греческое происхождение и переводится как «славный, окруженный почетом». В истории православия известно двое святых покровителей этого имени: праведный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Евдоким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Каппадокиянин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(день его памяти приходится на 13 августа) и преподобный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Евдоким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Ватопедский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или Афонский (18 октября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)..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Элина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Элина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имеет несколько версий происхождения.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одной 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из самых распространенных,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Элина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имеет греческие корни, при этом образовано оно от разных источников. Одним из источников является мужское имя Эллин, которое носил мифологический прародитель всех греков (эллинов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2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Заверняев Саша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64" name="Содержимое 3"/>
          <p:cNvPicPr/>
          <p:nvPr/>
        </p:nvPicPr>
        <p:blipFill>
          <a:blip r:embed="rId2" cstate="print"/>
          <a:stretch/>
        </p:blipFill>
        <p:spPr>
          <a:xfrm>
            <a:off x="3240000" y="2490840"/>
            <a:ext cx="267120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Заверняев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1176480" y="2490840"/>
            <a:ext cx="6787800" cy="3039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</a:t>
            </a:r>
            <a:r>
              <a:rPr lang="ru-RU" sz="2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Заверняев</a:t>
            </a:r>
            <a:r>
              <a:rPr lang="ru-RU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восходит к прозвищу </a:t>
            </a:r>
            <a:r>
              <a:rPr lang="ru-RU" sz="2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Заверняй</a:t>
            </a:r>
            <a:r>
              <a:rPr lang="ru-RU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Так в некоторых говорах называли декабрь, а также вообще – вьюгу, буран, метель. Следовательно, </a:t>
            </a:r>
            <a:r>
              <a:rPr lang="ru-RU" sz="2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Заверняем</a:t>
            </a:r>
            <a:r>
              <a:rPr lang="ru-RU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могли прозвать ребенка, родившегося в эту зимнюю, морозную пору. Однако прозвище могло указывать и на характер предка: грубость, жестокость, холодность. 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Саша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Александр в переводе с греческого языка означает «защитник», «оберегающий муж», «мужчина», «человек». Женская форма имени - Александра. В русском языке Александр имеет различные формы - Олександр, Лександр, Ляксандр, также и для женского имени, парному Александру, появились - Лександра, Ляксандра, Олекса, Алекса, Алесь, Олеся, Лесь.</a:t>
            </a:r>
          </a:p>
        </p:txBody>
      </p:sp>
      <p:sp>
        <p:nvSpPr>
          <p:cNvPr id="169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Зотова Вика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71" name="Содержимое 3"/>
          <p:cNvPicPr/>
          <p:nvPr/>
        </p:nvPicPr>
        <p:blipFill>
          <a:blip r:embed="rId2" cstate="print"/>
          <a:stretch/>
        </p:blipFill>
        <p:spPr>
          <a:xfrm>
            <a:off x="2853360" y="2490840"/>
            <a:ext cx="34444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Зотова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1176480" y="2490840"/>
            <a:ext cx="6798600" cy="3532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Основой фамилии Зотов послужило церковное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Зот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Нередко древние славяне присоединяли имя отца к имени человека, обозначая тем самым его принадлежность к определенному роду. Связано это с тем, что крестильных имен было сравнительно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ненесколько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и они часто повторялись. Дополнение же к имени человека в виде указания на его отца помогало решать проблему определения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176480" y="2490840"/>
            <a:ext cx="6820920" cy="326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Виктория произошло от латинского слова «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Victoria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», означающего «победа». Такое же толкование дают и этому имени. Аналогом имени Виктория является имя Ника, но в римской мифологии Виктория — богиня победы – гораздо более древнее божество, чем греческая богиня победы Ника. Родственным именем считается имя Викторина. </a:t>
            </a:r>
          </a:p>
        </p:txBody>
      </p:sp>
      <p:sp>
        <p:nvSpPr>
          <p:cNvPr id="176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Иванова Маша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ppfq7a0d-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Иванова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1115616" y="2492896"/>
            <a:ext cx="7056784" cy="26642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</a:rPr>
              <a:t>Фамилия Иванова</a:t>
            </a:r>
            <a:r>
              <a:rPr lang="ru-RU" sz="2400" dirty="0" smtClean="0">
                <a:latin typeface="Garamond" pitchFamily="18" charset="0"/>
              </a:rPr>
              <a:t>– красивая старинная исконно русская фамилия. Согласно основной версии, фамилия Иванов происходит от крестильного мужского имени Иван. Имя Иван является русской формой канонического мужского имени Иоанн, которое с древнееврейского означает «милость Божья».</a:t>
            </a:r>
            <a:r>
              <a:rPr lang="ru-RU" sz="4000" dirty="0" smtClean="0"/>
              <a:t> </a:t>
            </a:r>
            <a:endParaRPr lang="ru-RU" sz="40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Table 1"/>
          <p:cNvGraphicFramePr/>
          <p:nvPr/>
        </p:nvGraphicFramePr>
        <p:xfrm>
          <a:off x="1176480" y="2490840"/>
          <a:ext cx="6798600" cy="3337200"/>
        </p:xfrm>
        <a:graphic>
          <a:graphicData uri="http://schemas.openxmlformats.org/drawingml/2006/table">
            <a:tbl>
              <a:tblPr/>
              <a:tblGrid>
                <a:gridCol w="2266200"/>
                <a:gridCol w="2266200"/>
                <a:gridCol w="2266200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3" action="ppaction://hlinksldjump"/>
                        </a:rPr>
                        <a:t>Агафоноф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3" action="ppaction://hlinksldjump"/>
                        </a:rPr>
                        <a:t> Влад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2520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4" action="ppaction://hlinksldjump"/>
                        </a:rPr>
                        <a:t>Антонов Никита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2520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5" action="ppaction://hlinksldjump"/>
                        </a:rPr>
                        <a:t>Болдырева Лиза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"/>
                        </a:rPr>
                        <a:t>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25200">
                      <a:solidFill>
                        <a:srgbClr val="83992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6" action="ppaction://hlinksldjump"/>
                        </a:rPr>
                        <a:t>Большакова Анна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25200" cap="flat" cmpd="sng" algn="ctr">
                      <a:solidFill>
                        <a:srgbClr val="839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7" action="ppaction://hlinksldjump"/>
                        </a:rPr>
                        <a:t>Бородина Дарья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25200" cap="flat" cmpd="sng" algn="ctr">
                      <a:solidFill>
                        <a:srgbClr val="839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8" action="ppaction://hlinksldjump"/>
                        </a:rPr>
                        <a:t>Брянцев Степан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25200" cap="flat" cmpd="sng" algn="ctr">
                      <a:solidFill>
                        <a:srgbClr val="839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9" action="ppaction://hlinksldjump"/>
                        </a:rPr>
                        <a:t>Быковский Сергей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0" action="ppaction://hlinksldjump"/>
                        </a:rPr>
                        <a:t>Головка Павел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1" action="ppaction://hlinksldjump"/>
                        </a:rPr>
                        <a:t>Евдокимова 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1" action="ppaction://hlinksldjump"/>
                        </a:rPr>
                        <a:t>Элина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"/>
                        </a:rPr>
                        <a:t>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2" action="ppaction://hlinksldjump"/>
                        </a:rPr>
                        <a:t>Заверняев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2" action="ppaction://hlinksldjump"/>
                        </a:rPr>
                        <a:t> Саша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3" action="ppaction://hlinksldjump"/>
                        </a:rPr>
                        <a:t>Зотова Вика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4" action="ppaction://hlinksldjump"/>
                        </a:rPr>
                        <a:t>Иванова Маша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"/>
                        </a:rPr>
                        <a:t>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5" action="ppaction://hlinksldjump"/>
                        </a:rPr>
                        <a:t>Ильиных Софья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6" action="ppaction://hlinksldjump"/>
                        </a:rPr>
                        <a:t>Капунин Иван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7" action="ppaction://hlinksldjump"/>
                        </a:rPr>
                        <a:t>Касимова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7" action="ppaction://hlinksldjump"/>
                        </a:rPr>
                        <a:t> Алла 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8" action="ppaction://hlinksldjump"/>
                        </a:rPr>
                        <a:t>Коловертнов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8" action="ppaction://hlinksldjump"/>
                        </a:rPr>
                        <a:t> Сергей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9" action="ppaction://hlinksldjump"/>
                        </a:rPr>
                        <a:t>Кремлёва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9" action="ppaction://hlinksldjump"/>
                        </a:rPr>
                        <a:t> </a:t>
                      </a: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19" action="ppaction://hlinksldjump"/>
                        </a:rPr>
                        <a:t>Эвелина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0" action="ppaction://hlinksldjump"/>
                        </a:rPr>
                        <a:t>Кутилин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0" action="ppaction://hlinksldjump"/>
                        </a:rPr>
                        <a:t> Сергей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1" action="ppaction://hlinksldjump"/>
                        </a:rPr>
                        <a:t>Мясцов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1" action="ppaction://hlinksldjump"/>
                        </a:rPr>
                        <a:t> Артем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2" action="ppaction://hlinksldjump"/>
                        </a:rPr>
                        <a:t>Пушин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2" action="ppaction://hlinksldjump"/>
                        </a:rPr>
                        <a:t> Никита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3" action="ppaction://hlinksldjump"/>
                        </a:rPr>
                        <a:t>Рыбалкин Егор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4" action="ppaction://hlinksldjump"/>
                        </a:rPr>
                        <a:t>Рябов Андрей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5" action="ppaction://hlinksldjump"/>
                        </a:rPr>
                        <a:t>Самилкина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5" action="ppaction://hlinksldjump"/>
                        </a:rPr>
                        <a:t> Вика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6" action="ppaction://hlinksldjump"/>
                        </a:rPr>
                        <a:t>Терехов Никита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solidFill>
                      <a:srgbClr val="83992A">
                        <a:alpha val="20000"/>
                      </a:srgb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7" action="ppaction://hlinksldjump"/>
                        </a:rPr>
                        <a:t>Тройнин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7" action="ppaction://hlinksldjump"/>
                        </a:rPr>
                        <a:t> Роман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8" action="ppaction://hlinksldjump"/>
                        </a:rPr>
                        <a:t>Шакиров Егор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Garamond"/>
                          <a:hlinkClick r:id="rId29" action="ppaction://hlinksldjump"/>
                        </a:rPr>
                        <a:t>Юрин Дмитрий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83992A"/>
                      </a:solidFill>
                    </a:lnL>
                    <a:lnR w="12240">
                      <a:solidFill>
                        <a:srgbClr val="83992A"/>
                      </a:solidFill>
                    </a:lnR>
                    <a:lnT w="12240">
                      <a:solidFill>
                        <a:srgbClr val="83992A"/>
                      </a:solidFill>
                    </a:lnT>
                    <a:lnB w="12240">
                      <a:solidFill>
                        <a:srgbClr val="83992A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Маша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1176480" y="2490840"/>
            <a:ext cx="6798960" cy="3192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Имя Мария имеет древнееврейское происхождение, варианты значения - «горькая», «желанная», «безмятежная». Имя Мария самое распространенное имя в мире, потому что именно так зовут мать Иисуса. В Ветхом Завете это имя носит также иудейская пророчица, старшая сестра Аарона и Моисея - Мария (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Мариам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Мариамь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). Имя Мария носили многие королевские особы Европы, в том числе и в Российской империи. 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 католиков есть множество «вторичных» имен Девы Марии, которые даются в честь наиболее известных чудотворных икон, статуй и титулов Богородицы (Регина,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Монсеррат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Консуэлло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Кармела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Мерседес,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Долорес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 другие). В исламе Дева Мария известна под именем Мариям (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Мариам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Марьям,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Марйам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Мириам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). Существует версия, что имя Мария - это один из вариантов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Мариам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означающее либо «отвергнутая», либо «печальная». Среди православных имени Мария дают значение «госпожа».</a:t>
            </a:r>
          </a:p>
        </p:txBody>
      </p:sp>
      <p:sp>
        <p:nvSpPr>
          <p:cNvPr id="183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Ильиных Софья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85" name="Содержимое 3"/>
          <p:cNvPicPr/>
          <p:nvPr/>
        </p:nvPicPr>
        <p:blipFill>
          <a:blip r:embed="rId2" cstate="print"/>
          <a:stretch/>
        </p:blipFill>
        <p:spPr>
          <a:xfrm>
            <a:off x="2279520" y="2490840"/>
            <a:ext cx="45928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Ильиных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Основой фамилии Ильиных послужило церковное имя Илья. Фамилия Ильиных происходит от мужского крестильного имени Илья, которое является видоизмененной формой библейского имени Eliyahu. Последнее переводится с древнееврейского как «мой Бог – Господь», то есть «Мой Бог – Бог истинный».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Софья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1176480" y="2490840"/>
            <a:ext cx="6798960" cy="3313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Софья (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стар.София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 в переводе с древнегреческого языка означает «мудрость», «премудрость», «мудрая». Существует вариант перевода «разумность», «наука». На Русь имя Софья пришло вместе с принятием православия. Изначально употреблялось лишь в аристократических кругах. </a:t>
            </a:r>
          </a:p>
        </p:txBody>
      </p:sp>
      <p:sp>
        <p:nvSpPr>
          <p:cNvPr id="190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Капунин Иван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92" name="Содержимое 3"/>
          <p:cNvPicPr/>
          <p:nvPr/>
        </p:nvPicPr>
        <p:blipFill>
          <a:blip r:embed="rId2" cstate="print"/>
          <a:stretch/>
        </p:blipFill>
        <p:spPr>
          <a:xfrm>
            <a:off x="2853360" y="2490840"/>
            <a:ext cx="34444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Капунин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По этой фамилии нет информации вообще.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Иван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Имя Иван происходит от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древнеиудейского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Иоанн и в переводе означает «помилованный Богом». Имя Иван - самое русское имя. Во время Великой Отечественной войны немцы именно так называли всех русских. На латыни имя Иван читается как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Айван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97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77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Касимова Алла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99" name="Содержимое 3"/>
          <p:cNvPicPr/>
          <p:nvPr/>
        </p:nvPicPr>
        <p:blipFill>
          <a:blip r:embed="rId2" cstate="print"/>
          <a:stretch/>
        </p:blipFill>
        <p:spPr>
          <a:xfrm>
            <a:off x="2856960" y="2490840"/>
            <a:ext cx="34372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Касимова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1176480" y="2490840"/>
            <a:ext cx="6820920" cy="326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    Фамилия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Касимова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восходит к мужскому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Касим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которое в переводе на русский язык значит «распределяющий, разделяющий». Это имя носил ордынский царевич, сын Улу-Мухаммеда, хана Золотой орды.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Касим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прибыл в 1446 г. к великому князю Василию Темному, а в 1449 г. был при великом князе в походе против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Шемяки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 в том же году около реки Пахры разбил татар хана Золотой орды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Сеид-Ахмеда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</a:pP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Алла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1176480" y="2376000"/>
            <a:ext cx="7031520" cy="4089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Существует несколько версий происхождения имени Алла. По арабской версии имя произошло от доисламской богини </a:t>
            </a:r>
            <a:r>
              <a:rPr lang="ru-RU" sz="28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Аллат</a:t>
            </a:r>
            <a:r>
              <a:rPr lang="ru-RU" sz="28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В переводе с арабского языка Алла означает «богиня». По греческой версии имя Алла это вовсе не имя, а греческого слово, употребленное в значение «другая, иная</a:t>
            </a:r>
            <a:r>
              <a:rPr lang="ru-RU" sz="28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4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176840" y="96192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Агафонов Влад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TZtqHie_a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492896"/>
            <a:ext cx="5004048" cy="3753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Коловернтов Сергей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fN1GyEZ1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436096" cy="3624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Коловертнов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Прозвище Коловертный восходит к аналогичному тамбовскому прилагательному со значением «скорый, проворный, ловкий, расторопный, бойкий», а также «легкомысленный, непостоянный». Коловертный, со временем получил фамилию Коловертнов.</a:t>
            </a:r>
          </a:p>
          <a:p>
            <a:pPr>
              <a:lnSpc>
                <a:spcPct val="100000"/>
              </a:lnSpc>
            </a:pPr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Сергей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Сергей имеет различные версии происхождения. По первой, самой распространенной версии, имя Сергей происходит от римского родового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Sergius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которое является римским родовым именем, происходит от Сергии. Сергии — это древний римский патрицианский род, ведущий, по преданию, свою родословную от троянцев. В переводе с латинского языка означает «высокий», «знатный». </a:t>
            </a:r>
          </a:p>
        </p:txBody>
      </p:sp>
      <p:sp>
        <p:nvSpPr>
          <p:cNvPr id="211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Кремлёва Эвелина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13" name="Содержимое 3"/>
          <p:cNvPicPr/>
          <p:nvPr/>
        </p:nvPicPr>
        <p:blipFill>
          <a:blip r:embed="rId2" cstate="print"/>
          <a:stretch/>
        </p:blipFill>
        <p:spPr>
          <a:xfrm>
            <a:off x="2279520" y="2490840"/>
            <a:ext cx="459288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Кремлёва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176480" y="2490840"/>
            <a:ext cx="6820920" cy="32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одной из версий, прозвище Кремль образовано от нарицательного «кремль» со значением «детинец, внутренняя крепостца, крепость внутри города; стена с бойницами, воротами, башнями, ограждающая важнейшую часть города, дворец, казну и пр.». Кроме того, в уральских говорах так называли каменный гостиный двор, расположенный квадратом, а также центральную часть заводского поселения. </a:t>
            </a:r>
          </a:p>
          <a:p>
            <a:pPr marL="285840" indent="-285480">
              <a:lnSpc>
                <a:spcPct val="100000"/>
              </a:lnSpc>
            </a:pP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Эвелина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1176480" y="2490840"/>
            <a:ext cx="6821280" cy="3576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Эвелина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имеет несколько версий происхождения. По первой версии,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Эвелина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– это еврейское имя и означает оно «жизненная сила». </a:t>
            </a: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второй версии,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Эвелина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образовано от французского женского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Eveline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происхождение которого неясно. Возможно, что это имя является производной формой от имени Ева. </a:t>
            </a:r>
          </a:p>
        </p:txBody>
      </p:sp>
      <p:sp>
        <p:nvSpPr>
          <p:cNvPr id="218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Кутилин Сергей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20" name="Содержимое 3"/>
          <p:cNvPicPr/>
          <p:nvPr/>
        </p:nvPicPr>
        <p:blipFill>
          <a:blip r:embed="rId2" cstate="print"/>
          <a:stretch/>
        </p:blipFill>
        <p:spPr>
          <a:xfrm>
            <a:off x="3284280" y="2490840"/>
            <a:ext cx="258336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Кутилин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1176480" y="2490840"/>
            <a:ext cx="6777000" cy="3170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Прозвище Кутила происходит от глагола «кутить», однако не в прямом значении - «кружить, крутить», а в переносном – «пьянствовать; жить очертя голову, отчаянно проказить, пить, буянить». Таким образом, Кутилой называли пьяницу, буяна. О таких в народе говорили: «Кути и мути – да норови, кабы самому уйти!» 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Сергей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176480" y="2490840"/>
            <a:ext cx="6787800" cy="3324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Сергей имеет различные версии происхождения. По первой, самой распространенной версии, имя Сергей происходит от римского родового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Sergius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которое является римским родовым именем, происходит от Сергии. Сергии — это древний римский патрицианский род, ведущий, по преданию, свою родословную от троянцев. В переводе с латинского языка означает «высокий», «знатный». </a:t>
            </a:r>
          </a:p>
        </p:txBody>
      </p:sp>
      <p:sp>
        <p:nvSpPr>
          <p:cNvPr id="225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Мясцов Артём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27" name="Содержимое 3"/>
          <p:cNvPicPr/>
          <p:nvPr/>
        </p:nvPicPr>
        <p:blipFill>
          <a:blip r:embed="rId2" cstate="print"/>
          <a:stretch/>
        </p:blipFill>
        <p:spPr>
          <a:xfrm>
            <a:off x="2915640" y="2709000"/>
            <a:ext cx="3256560" cy="3256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Агафонов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Основой фамилии Агафонов послужило церковное имя Агафон. Фамилия Агафонов восходит к мужскому имени Агафон. Имя это всегда верилось простоватым, грубым, хотя исконное, греческое значение его прекрасно: «добро, благо».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Мясцов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Прозвище Мясцо относится к так называемым «профессиональным» именованиям, содержащим указание на деятельность человека. Вполне наверняка, что основатель рода Мясцовых был мясником или торговцем мясом. Однако такое прозвище мог получить и полный, плотный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Артём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Артём в переводе с греческого языка означает «невредимый, безупречного здоровья». По другой версии — «посвящённый Артемиде». Происходит от греческого имени Артемий, из имени богини Артемиды. В современности стало самостоятельным именем, но также употребляется как уменьшительно-ласкательное обращение к Артемию.</a:t>
            </a:r>
          </a:p>
        </p:txBody>
      </p:sp>
      <p:sp>
        <p:nvSpPr>
          <p:cNvPr id="232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Пушин Никита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9DD9H7mZP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Пушин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Основой фамилии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Пушин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послужило мирское имя Пуша. Фамилия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Пушин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образована от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некрестильного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имени Пуша. Подобные имена не были редкостью в старину. Скорее всего, оно относится к так называемым «охранительным» именам. Согласно суеверному обычаю, существовавшему на Руси, подобные имена присваивались детям с целью отвращения злых сил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Никита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Никита в переводе с греческого языка означает «победитель». В Западной Европе можно услышать и женский вариант этого имени, он идентичен мужскому звучанию - Никита. Женское имя Никита (с ударением на последний слог) появилось после известного фильма Люка Бессона «Никита» («Nikita», «La Femme Nikita»), где главная героиня взяла себе этот псевдоним.</a:t>
            </a:r>
          </a:p>
        </p:txBody>
      </p:sp>
      <p:sp>
        <p:nvSpPr>
          <p:cNvPr id="239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Рыбалкин Егор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41" name="Содержимое 3"/>
          <p:cNvPicPr/>
          <p:nvPr/>
        </p:nvPicPr>
        <p:blipFill>
          <a:blip r:embed="rId2" cstate="print"/>
          <a:stretch/>
        </p:blipFill>
        <p:spPr>
          <a:xfrm>
            <a:off x="3156480" y="2490840"/>
            <a:ext cx="283824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Рыбалкин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Рыбалкин происходит от прозвища Рыбалка. В старину, а в некоторых говорах и сейчас, слово «рыбалка» означало не рыбную ловлю, а служило именованием рыболова, рыбака. Следовательно, фамилия Рыбалкин указывала на род занятий предка.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Егор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1176480" y="2490840"/>
            <a:ext cx="6789240" cy="354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    Имя Егор является русским вариантом греческого имени Георгий, поэтому имеет тоже значение – «земледелец». Имя Егор было образовано путем перестановки начального звука «г», который был труднопроизносимым для русских людей. Имя Егор было просторечным, которое в отличие от имени Юрий, также являющимся формой имени 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Георгий.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6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Рябов Андрей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248" name="Содержимое 3"/>
          <p:cNvPicPr/>
          <p:nvPr/>
        </p:nvPicPr>
        <p:blipFill>
          <a:blip r:embed="rId2" cstate="print"/>
          <a:stretch/>
        </p:blipFill>
        <p:spPr>
          <a:xfrm>
            <a:off x="3284280" y="2490840"/>
            <a:ext cx="2583360" cy="344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Рябов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Рябов происходит от прозвища Рябой – “пестрый”. В старину рябым называли человека с испорченным оспой лицом. Фамилия Рябов является довольно старой. Так, в “Ономастиконе” С.Б. Веселовского упоминается Рябов Дорофей, холоп, 1595 г. Рябой, со временем получил фамилию Рябов.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Влад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Владислав имеет языческое славянское происхождение. Оно означает «владеющий славой». Есть еще одна версия происхождения имени Владислав - с польского языка имя переводится как «хороший правитель». Парное женское имя - Владислава.
</a:t>
            </a:r>
          </a:p>
        </p:txBody>
      </p:sp>
      <p:sp>
        <p:nvSpPr>
          <p:cNvPr id="106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Андрей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1176480" y="2490840"/>
            <a:ext cx="6798960" cy="3072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    Имя Андрей в переводе с древнегреческого языка (Андреас) означает «мужественный», «отважный». Также существует перевод «мужчина», «человек». У христиан наиболее почитаемый святой с именем Андрей - это апостол Андрей Первозванный. Это первый из учеников Христа, брат апостола Петра. Он был распят в греческом городе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Патры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на кресте в виде буквы «Х». Этому символу дали название - «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андреевский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крест». </a:t>
            </a:r>
          </a:p>
        </p:txBody>
      </p:sp>
      <p:sp>
        <p:nvSpPr>
          <p:cNvPr id="253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Самилкина Вика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tWKly11oZ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4248472" cy="340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Самилкина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1176480" y="2490840"/>
            <a:ext cx="6776280" cy="3693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Основой фамилии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Самилкин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послужило церковное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Самилка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Фамилия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Самилкин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вероятнее всего, образована от имени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Самилка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Оно является просторечной формой крестильного мужского имени Самуил, которое в переводе с древнееврейского значит «услышанный Богом». 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</a:pP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Вика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1176480" y="2490840"/>
            <a:ext cx="6787800" cy="3192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Виктория произошло от латинского слова «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Victoria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», означающего «победа». Такое же толкование дают и этому имени. Аналогом имени Виктория является имя Ника, но в римской мифологии Виктория — богиня победы – гораздо более древнее божество, чем греческая богиня победы Ника. Родственным именем считается имя Викторина. Уменьшительно-ласкательные формы - Тора, Вита - также являются самостоятельными именами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0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Терехов Никита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sVAF_S--_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5347568" cy="3010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Терехов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1176480" y="2490840"/>
            <a:ext cx="6777720" cy="3148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Основой фамилии Терехов послужило мирское имя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Тереха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Фамилия Терехов восходит к различным производным формам мужского канонического имени Терентий (из латинского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Terentius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– римское родовое имя; ср.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terere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– “тереть, растирать, молотить хлеб”).Так нередко в Византии называли помощников и младших художников, работавших в мастерских великих мастеров живописи и 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фрески.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Никита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Никита в переводе с греческого языка означает «победитель». В Западной Европе можно услышать и женский вариант этого имени, он идентичен мужскому звучанию - Никита. Женское имя Никита (с ударением на последний слог) появилось после известного фильма Люка Бессона «Никита» («Nikita», «La Femme Nikita»), где главная героиня взяла себе этот псевдоним.</a:t>
            </a:r>
          </a:p>
        </p:txBody>
      </p:sp>
      <p:sp>
        <p:nvSpPr>
          <p:cNvPr id="267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449280" cy="53208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Тройнин Роман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LvbqfQc7g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2992562" cy="369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Тройнин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176480" y="2490840"/>
            <a:ext cx="6799320" cy="390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семинарской среде даже бытовала поговорка, в которой перечислялись основные источники искусственных фамилий: «По церквам, по цветам, по камням, по скотам, и яко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восхощет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его преосвященство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».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Так, фамилия </a:t>
            </a:r>
            <a:r>
              <a:rPr lang="ru-RU" sz="24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Тройнин</a:t>
            </a: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образована от названия церковного праздника Троицы. День Святой Троицы празднуется Церковью на пятидесятый день после Пасхи, поэтому его называют еще Пятидесятницей.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Роман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Имя Роман в переводе с латинского слова «романус» означает «римский», «римлянин», «из Рима». Первично название города Рим было дано от имен братьев Ромула и Рема, имя Роман - это производная, вариант произношения имени Ромул. Парное женское имя – Романа. Близким по значению также будет другое женское имя – Ромина.</a:t>
            </a:r>
          </a:p>
        </p:txBody>
      </p:sp>
      <p:sp>
        <p:nvSpPr>
          <p:cNvPr id="274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Антонов Никита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108" name="Содержимое 3"/>
          <p:cNvPicPr/>
          <p:nvPr/>
        </p:nvPicPr>
        <p:blipFill>
          <a:blip r:embed="rId2" cstate="print"/>
          <a:stretch/>
        </p:blipFill>
        <p:spPr>
          <a:xfrm>
            <a:off x="3179880" y="2492280"/>
            <a:ext cx="2788560" cy="335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Шакиров Егор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-TXCx3EBV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Шакиров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Фамилия Шакиров имеет тюркское происхождение. Она образована от арабского мужского имени Шакир, которое в переводе на русский язык значит «благодарящий».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Егор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 Имя Егор является русским вариантом греческого имени Георгий, поэтому имеет тоже значение – «земледелец». Имя Егор было образовано путем перестановки начального звука «г», который был труднопроизносимым для русских людей. Имя Егор было просторечным, которое в отличие от имени Юрий, также являющимся формой имени Георгий, чаще использовалось среди дворянства и образованных сословий в XVII - XIX 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веках.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1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Юрин Дмитрий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400" b="0" strike="noStrike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4" name="Рисунок 3" descr="Y0jsgaQtFO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2955082" cy="360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Юрин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sz="24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 Основой фамилии Юрин послужило церковное имя Юрий. Фамилия Юрин восходит к крестильному мужскому имени Юрий, которое, в свою очередь, представляет собой славянскую форму имени Георгий (в переводе с древнегреческого — «земледелец»). Некоторые учёные придерживаются мнения, что имя Юрий произошло от Юрги — формы, которую в скандинавских странах приняло каноническое имя Георгий</a:t>
            </a:r>
            <a:r>
              <a:rPr lang="ru-RU" sz="24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2400" b="0" strike="noStrike" spc="-1" dirty="0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Дмитрий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Имя Дмитрий - распространённое русское имя греческого происхождения, означающее «посвящённый богине Деметре». Деметра – древнегреческая богиня земли и плодородия, поэтому имени Дмитрий часто дают значение «земледелец».</a:t>
            </a:r>
          </a:p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
</a:t>
            </a:r>
          </a:p>
        </p:txBody>
      </p:sp>
      <p:sp>
        <p:nvSpPr>
          <p:cNvPr id="288" name="CustomShape 3">
            <a:hlinkClick r:id="rId2" action="ppaction://hlinksldjump"/>
          </p:cNvPr>
          <p:cNvSpPr/>
          <p:nvPr/>
        </p:nvSpPr>
        <p:spPr>
          <a:xfrm>
            <a:off x="558720" y="547920"/>
            <a:ext cx="304560" cy="41796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176840" y="915480"/>
            <a:ext cx="67982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Антонов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176840" y="2490120"/>
            <a:ext cx="6798240" cy="344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100000"/>
              </a:lnSpc>
            </a:pPr>
            <a:r>
              <a:rPr lang="ru-RU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 Основой фамилии Антонов послужило церковное имя Антоний. Фамилия Антонов восходит к христианскому мужскому имени Антон, образованному от канонического Антоний – это римское родовое имя, наверняка из греческого anteo – «вступать в бой, состязаться». Антон, со временем получил фамилию Антонов.
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1250</TotalTime>
  <Words>2645</Words>
  <Application>Microsoft Office PowerPoint</Application>
  <PresentationFormat>Экран (4:3)</PresentationFormat>
  <Paragraphs>185</Paragraphs>
  <Slides>85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85</vt:i4>
      </vt:variant>
    </vt:vector>
  </HeadingPairs>
  <TitlesOfParts>
    <vt:vector size="87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эпонимов имён и фамилий</dc:title>
  <dc:creator>Саша</dc:creator>
  <cp:lastModifiedBy>Саша</cp:lastModifiedBy>
  <cp:revision>27</cp:revision>
  <dcterms:created xsi:type="dcterms:W3CDTF">2016-11-20T18:31:44Z</dcterms:created>
  <dcterms:modified xsi:type="dcterms:W3CDTF">2016-12-22T15:17:35Z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83</vt:i4>
  </property>
</Properties>
</file>