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7248F-BEE6-4338-8441-E2C3FF99911C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40DEE-A222-4CB9-848D-9D097D3759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423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7248F-BEE6-4338-8441-E2C3FF99911C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40DEE-A222-4CB9-848D-9D097D3759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99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7248F-BEE6-4338-8441-E2C3FF99911C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40DEE-A222-4CB9-848D-9D097D3759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044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7248F-BEE6-4338-8441-E2C3FF99911C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40DEE-A222-4CB9-848D-9D097D3759F6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50780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7248F-BEE6-4338-8441-E2C3FF99911C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40DEE-A222-4CB9-848D-9D097D3759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29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7248F-BEE6-4338-8441-E2C3FF99911C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40DEE-A222-4CB9-848D-9D097D3759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0773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7248F-BEE6-4338-8441-E2C3FF99911C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40DEE-A222-4CB9-848D-9D097D3759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2414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7248F-BEE6-4338-8441-E2C3FF99911C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40DEE-A222-4CB9-848D-9D097D3759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412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7248F-BEE6-4338-8441-E2C3FF99911C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40DEE-A222-4CB9-848D-9D097D3759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950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7248F-BEE6-4338-8441-E2C3FF99911C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40DEE-A222-4CB9-848D-9D097D3759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4514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7248F-BEE6-4338-8441-E2C3FF99911C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40DEE-A222-4CB9-848D-9D097D3759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506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7248F-BEE6-4338-8441-E2C3FF99911C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40DEE-A222-4CB9-848D-9D097D3759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305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7248F-BEE6-4338-8441-E2C3FF99911C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40DEE-A222-4CB9-848D-9D097D3759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82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7248F-BEE6-4338-8441-E2C3FF99911C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40DEE-A222-4CB9-848D-9D097D3759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742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7248F-BEE6-4338-8441-E2C3FF99911C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40DEE-A222-4CB9-848D-9D097D3759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574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7248F-BEE6-4338-8441-E2C3FF99911C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40DEE-A222-4CB9-848D-9D097D3759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227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7248F-BEE6-4338-8441-E2C3FF99911C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40DEE-A222-4CB9-848D-9D097D3759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2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BA7248F-BEE6-4338-8441-E2C3FF99911C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40DEE-A222-4CB9-848D-9D097D3759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386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openxmlformats.org/officeDocument/2006/relationships/slide" Target="slide41.xml"/><Relationship Id="rId18" Type="http://schemas.openxmlformats.org/officeDocument/2006/relationships/slide" Target="slide17.xml"/><Relationship Id="rId26" Type="http://schemas.openxmlformats.org/officeDocument/2006/relationships/slide" Target="slide25.xml"/><Relationship Id="rId3" Type="http://schemas.openxmlformats.org/officeDocument/2006/relationships/slide" Target="slide3.xml"/><Relationship Id="rId21" Type="http://schemas.openxmlformats.org/officeDocument/2006/relationships/slide" Target="slide49.xml"/><Relationship Id="rId7" Type="http://schemas.openxmlformats.org/officeDocument/2006/relationships/slide" Target="slide7.xml"/><Relationship Id="rId12" Type="http://schemas.openxmlformats.org/officeDocument/2006/relationships/slide" Target="slide39.xml"/><Relationship Id="rId17" Type="http://schemas.openxmlformats.org/officeDocument/2006/relationships/slide" Target="slide45.xml"/><Relationship Id="rId25" Type="http://schemas.openxmlformats.org/officeDocument/2006/relationships/slide" Target="slide53.xml"/><Relationship Id="rId2" Type="http://schemas.openxmlformats.org/officeDocument/2006/relationships/slide" Target="slide29.xml"/><Relationship Id="rId16" Type="http://schemas.openxmlformats.org/officeDocument/2006/relationships/slide" Target="slide15.xml"/><Relationship Id="rId20" Type="http://schemas.openxmlformats.org/officeDocument/2006/relationships/slide" Target="slide19.xml"/><Relationship Id="rId29" Type="http://schemas.openxmlformats.org/officeDocument/2006/relationships/slide" Target="slide5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3.xml"/><Relationship Id="rId11" Type="http://schemas.openxmlformats.org/officeDocument/2006/relationships/slide" Target="slide11.xml"/><Relationship Id="rId24" Type="http://schemas.openxmlformats.org/officeDocument/2006/relationships/slide" Target="slide23.xml"/><Relationship Id="rId5" Type="http://schemas.openxmlformats.org/officeDocument/2006/relationships/slide" Target="slide5.xml"/><Relationship Id="rId15" Type="http://schemas.openxmlformats.org/officeDocument/2006/relationships/slide" Target="slide43.xml"/><Relationship Id="rId23" Type="http://schemas.openxmlformats.org/officeDocument/2006/relationships/slide" Target="slide51.xml"/><Relationship Id="rId28" Type="http://schemas.openxmlformats.org/officeDocument/2006/relationships/slide" Target="slide27.xml"/><Relationship Id="rId10" Type="http://schemas.openxmlformats.org/officeDocument/2006/relationships/slide" Target="slide37.xml"/><Relationship Id="rId19" Type="http://schemas.openxmlformats.org/officeDocument/2006/relationships/slide" Target="slide47.xml"/><Relationship Id="rId4" Type="http://schemas.openxmlformats.org/officeDocument/2006/relationships/slide" Target="slide31.xml"/><Relationship Id="rId9" Type="http://schemas.openxmlformats.org/officeDocument/2006/relationships/slide" Target="slide9.xml"/><Relationship Id="rId14" Type="http://schemas.openxmlformats.org/officeDocument/2006/relationships/slide" Target="slide13.xml"/><Relationship Id="rId22" Type="http://schemas.openxmlformats.org/officeDocument/2006/relationships/slide" Target="slide21.xml"/><Relationship Id="rId27" Type="http://schemas.openxmlformats.org/officeDocument/2006/relationships/slide" Target="slide5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DA8CAF-DC0A-BC38-90C0-01E902267B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8300" y="1166219"/>
            <a:ext cx="8915399" cy="2262781"/>
          </a:xfrm>
        </p:spPr>
        <p:txBody>
          <a:bodyPr/>
          <a:lstStyle/>
          <a:p>
            <a:pPr algn="ctr"/>
            <a:r>
              <a:rPr lang="ru-RU" dirty="0"/>
              <a:t>Топонимика города Мытищи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FC299F7-EE62-CD5D-5145-29A28CFFB6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8300" y="4632610"/>
            <a:ext cx="3806156" cy="1126283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Подготовил Потапов Никита</a:t>
            </a:r>
          </a:p>
          <a:p>
            <a:r>
              <a:rPr lang="ru-RU" dirty="0"/>
              <a:t>Ученик 9М класса</a:t>
            </a:r>
          </a:p>
          <a:p>
            <a:r>
              <a:rPr lang="ru-RU" dirty="0"/>
              <a:t>2022</a:t>
            </a:r>
            <a:r>
              <a:rPr lang="en-US" dirty="0"/>
              <a:t>/</a:t>
            </a:r>
            <a:r>
              <a:rPr lang="ru-RU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827590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75A0F2-0374-BA0E-4776-70C18A0C37B1}"/>
              </a:ext>
            </a:extLst>
          </p:cNvPr>
          <p:cNvSpPr txBox="1"/>
          <p:nvPr/>
        </p:nvSpPr>
        <p:spPr>
          <a:xfrm>
            <a:off x="268448" y="1305340"/>
            <a:ext cx="560384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</a:t>
            </a:r>
            <a:r>
              <a:rPr lang="ru-RU" dirty="0" err="1"/>
              <a:t>Пе́рловы</a:t>
            </a:r>
            <a:r>
              <a:rPr lang="ru-RU" dirty="0"/>
              <a:t> — предприниматели-чаеторговцы, выходцы из московских посадских людей, с 1836 года — потомственные почётные граждане, с 1887 года — потомственные дворяне. </a:t>
            </a:r>
          </a:p>
          <a:p>
            <a:r>
              <a:rPr lang="ru-RU" dirty="0"/>
              <a:t>  В 1878 году Василий Семенович покупает земли в красивейшем месте в тридцати верстах от Москвы вблизи Троицкой дороги (сейчас Ярославское шоссе), между селами Большие и Малые Мытищи у рек Ичка и Яуза. Именно здесь, среди прекрасного соснового бора, появилось еще одно имение Перловых, ставшее впоследствии комфортабельным, пользующимся повышенным спросом у москвичей дачным поселком.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24C927-BA55-3FAD-DA8C-DE369DE7A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2411" y="801930"/>
            <a:ext cx="3814806" cy="52541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7E45AC-E6C0-E06A-7315-DE81AEDD1C64}"/>
              </a:ext>
            </a:extLst>
          </p:cNvPr>
          <p:cNvSpPr txBox="1"/>
          <p:nvPr/>
        </p:nvSpPr>
        <p:spPr>
          <a:xfrm>
            <a:off x="8953453" y="6202654"/>
            <a:ext cx="2911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linkClick r:id="rId3" action="ppaction://hlinksldjump"/>
              </a:rPr>
              <a:t>Вернуться к словарю </a:t>
            </a:r>
            <a:r>
              <a:rPr lang="ru-RU" dirty="0">
                <a:sym typeface="Wingdings" panose="05000000000000000000" pitchFamily="2" charset="2"/>
                <a:hlinkClick r:id="rId3" action="ppaction://hlinksldjump"/>
              </a:rPr>
              <a:t>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9067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27C0C-3E8E-58E5-93C2-F749BCAB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015" y="-1"/>
            <a:ext cx="9226787" cy="126998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Микрорайон № 26 имени Юрия Александровича Гулько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CAFB8D-E2EC-121A-FD8F-87D22512B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694" y="1844172"/>
            <a:ext cx="5062391" cy="37106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C0BBC6-D99B-6EF4-C68B-5A5FAC4720C2}"/>
              </a:ext>
            </a:extLst>
          </p:cNvPr>
          <p:cNvSpPr txBox="1"/>
          <p:nvPr/>
        </p:nvSpPr>
        <p:spPr>
          <a:xfrm>
            <a:off x="191915" y="1844172"/>
            <a:ext cx="6745779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 В сентябре 2014 года, на митинге, посвящённом 70-летию Ю.А. Гулько, бывшего генерального директора ОАО «МЕТРОВАГОНМАШ» (1987–2004), выступающие предложили увековечить имя Юрия Александровича в городе. Трудовой коллектив ОАО «МЕТРОВАГОНМАШ» при поддержке совета ветеранов микрорайона № 26 и ТОС «</a:t>
            </a:r>
            <a:r>
              <a:rPr lang="ru-RU" dirty="0" err="1"/>
              <a:t>Шараповка</a:t>
            </a:r>
            <a:r>
              <a:rPr lang="ru-RU" dirty="0"/>
              <a:t>» вышли к администрации города Мытищи с инициативой о присвоении микрорайону № 26 имени почётного жителя Мытищинского района Юрия Александровича Гулько (1944–2004). Это позволило бы по достоинству оценить его вклад в становление и развитие микрорайона, а молодому подрастающему поколению понять, что большие полезные дела можно совершать и в мирное время, и они будут по достоинству оценены.</a:t>
            </a:r>
          </a:p>
        </p:txBody>
      </p:sp>
    </p:spTree>
    <p:extLst>
      <p:ext uri="{BB962C8B-B14F-4D97-AF65-F5344CB8AC3E}">
        <p14:creationId xmlns:p14="http://schemas.microsoft.com/office/powerpoint/2010/main" val="2991026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308BFD-4F37-CB9F-EFBF-A7E46ECE10D4}"/>
              </a:ext>
            </a:extLst>
          </p:cNvPr>
          <p:cNvSpPr txBox="1"/>
          <p:nvPr/>
        </p:nvSpPr>
        <p:spPr>
          <a:xfrm>
            <a:off x="192948" y="1577557"/>
            <a:ext cx="634991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29 сентября 1944 года родился Юрий Александрович Гулько – первый избранный директор Мытищинского машиностроительного завода. Это был человек, верящий в то, что невозможного не существует, просто где-то нужно приложить больше усилий. Возглавив предприятие в 1987 году, Юрий Александрович взял курс на создание продукции нового поколения и вместе с коллективом сохранил завод. Ю.А. Гулько ушел из жизни в 2004 году. Но дела его не забыты: продолжает работать «Метровагонмаш», выпуская новые вагоны, стоят дома в микрорайоне № 26 имени Ю.А. Гулько. Здесь же установлен его бюст.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5097B7-95AB-E4C5-EB83-C1032E693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8028" y="1577557"/>
            <a:ext cx="4915094" cy="32484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5C4E2A-2450-D0A4-243A-7E78DF08B0BA}"/>
              </a:ext>
            </a:extLst>
          </p:cNvPr>
          <p:cNvSpPr txBox="1"/>
          <p:nvPr/>
        </p:nvSpPr>
        <p:spPr>
          <a:xfrm>
            <a:off x="8805647" y="4811628"/>
            <a:ext cx="12779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i="1" dirty="0"/>
              <a:t>Бюст Ю.А. Гулько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469562-54E1-1111-4495-F398AEE601F2}"/>
              </a:ext>
            </a:extLst>
          </p:cNvPr>
          <p:cNvSpPr txBox="1"/>
          <p:nvPr/>
        </p:nvSpPr>
        <p:spPr>
          <a:xfrm>
            <a:off x="8953453" y="6202654"/>
            <a:ext cx="2911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linkClick r:id="rId3" action="ppaction://hlinksldjump"/>
              </a:rPr>
              <a:t>Вернуться к словарю </a:t>
            </a:r>
            <a:r>
              <a:rPr lang="ru-RU" dirty="0">
                <a:sym typeface="Wingdings" panose="05000000000000000000" pitchFamily="2" charset="2"/>
                <a:hlinkClick r:id="rId3" action="ppaction://hlinksldjump"/>
              </a:rPr>
              <a:t>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8347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27C0C-3E8E-58E5-93C2-F749BCAB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015" y="-2"/>
            <a:ext cx="9226787" cy="766513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Улица Абрамова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C0BBC6-D99B-6EF4-C68B-5A5FAC4720C2}"/>
              </a:ext>
            </a:extLst>
          </p:cNvPr>
          <p:cNvSpPr txBox="1"/>
          <p:nvPr/>
        </p:nvSpPr>
        <p:spPr>
          <a:xfrm>
            <a:off x="1" y="766511"/>
            <a:ext cx="694868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 Улица Абрамова в 20 веке была одной из главных улиц старых Мытищ. Она примыкала к главной улице </a:t>
            </a:r>
            <a:r>
              <a:rPr lang="ru-RU" dirty="0" err="1"/>
              <a:t>Колонцова</a:t>
            </a:r>
            <a:r>
              <a:rPr lang="ru-RU" dirty="0"/>
              <a:t>,  на углу Абрамова и </a:t>
            </a:r>
            <a:r>
              <a:rPr lang="ru-RU" dirty="0" err="1"/>
              <a:t>Колонцова</a:t>
            </a:r>
            <a:r>
              <a:rPr lang="ru-RU" dirty="0"/>
              <a:t> стояло (и пока стоит) некогда главное здание города – бывший  горсовет. </a:t>
            </a:r>
          </a:p>
          <a:p>
            <a:r>
              <a:rPr lang="ru-RU" dirty="0"/>
              <a:t>  В 1960-х центр города окончательно переместился в Новые Мытищи, к середине 1970-х  расселили последних жителей улицы, и с тех пор улица Абрамова  стала как-то постепенно «засыхать», жилые дома  исчезали, зеленые зоны сжимались, а промзона наоборот расширялась.</a:t>
            </a:r>
          </a:p>
          <a:p>
            <a:r>
              <a:rPr lang="ru-RU" dirty="0"/>
              <a:t>  8 августа 1932 года переименована в честь Н. К. Абрамова, погибшего председателя Мытищинского райисполкома.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A32677-4219-0CB9-844C-D2A93AD3B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9973" y="766511"/>
            <a:ext cx="5051399" cy="379750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683002-565A-E9AC-24F0-1CDD4C514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64017"/>
            <a:ext cx="6745779" cy="19480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1C0285-1308-FF69-9F2E-308D2C21274E}"/>
              </a:ext>
            </a:extLst>
          </p:cNvPr>
          <p:cNvSpPr txBox="1"/>
          <p:nvPr/>
        </p:nvSpPr>
        <p:spPr>
          <a:xfrm>
            <a:off x="2126394" y="6493131"/>
            <a:ext cx="2492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i="1" dirty="0"/>
              <a:t>Панорама улицы Абрамова, дом 3</a:t>
            </a:r>
          </a:p>
        </p:txBody>
      </p:sp>
    </p:spTree>
    <p:extLst>
      <p:ext uri="{BB962C8B-B14F-4D97-AF65-F5344CB8AC3E}">
        <p14:creationId xmlns:p14="http://schemas.microsoft.com/office/powerpoint/2010/main" val="2963116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308BFD-4F37-CB9F-EFBF-A7E46ECE10D4}"/>
              </a:ext>
            </a:extLst>
          </p:cNvPr>
          <p:cNvSpPr txBox="1"/>
          <p:nvPr/>
        </p:nvSpPr>
        <p:spPr>
          <a:xfrm>
            <a:off x="327173" y="608059"/>
            <a:ext cx="634991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</a:t>
            </a:r>
          </a:p>
          <a:p>
            <a:pPr algn="ctr"/>
            <a:r>
              <a:rPr lang="ru-RU" b="1" dirty="0"/>
              <a:t>Постановление Мособлисполкома</a:t>
            </a:r>
          </a:p>
          <a:p>
            <a:pPr algn="ctr"/>
            <a:r>
              <a:rPr lang="ru-RU" b="1" dirty="0"/>
              <a:t>№ 35 от 21.08.1932</a:t>
            </a:r>
          </a:p>
          <a:p>
            <a:pPr algn="ctr"/>
            <a:r>
              <a:rPr lang="ru-RU" dirty="0"/>
              <a:t>Об обеспечении семьи погибшего быв. Председателя </a:t>
            </a:r>
            <a:r>
              <a:rPr lang="ru-RU" dirty="0" err="1"/>
              <a:t>Мытищенского</a:t>
            </a:r>
            <a:r>
              <a:rPr lang="ru-RU" dirty="0"/>
              <a:t> Райисполкома</a:t>
            </a:r>
          </a:p>
          <a:p>
            <a:pPr algn="ctr"/>
            <a:r>
              <a:rPr lang="ru-RU" dirty="0"/>
              <a:t>тов. Абрамова Николая Константиновича</a:t>
            </a:r>
          </a:p>
          <a:p>
            <a:r>
              <a:rPr lang="ru-RU" dirty="0"/>
              <a:t>1. Учитывая, что тов. АБРАМОВ Н.К. в течение ряда лет находился на советской работе, занимая ряд ответственных должностей,  утвердить решение Комиссии по назначению персональных пенсий и пособий при Областном Отделе Социального Обеспечения от 11 августа </a:t>
            </a:r>
            <a:r>
              <a:rPr lang="ru-RU" dirty="0" err="1"/>
              <a:t>с.г</a:t>
            </a:r>
            <a:r>
              <a:rPr lang="ru-RU" dirty="0"/>
              <a:t>. о назначении с 1 августа 1932 г. семье погибшего тов. АБРАМОВА Н.К персональной пенсии местного значения в размере 250 руб. в месяц, с выплатой означенной пенсии за счет бюджета Мособлисполкома.</a:t>
            </a:r>
          </a:p>
          <a:p>
            <a:r>
              <a:rPr lang="ru-RU" dirty="0"/>
              <a:t>2. Утвердить постановление </a:t>
            </a:r>
            <a:r>
              <a:rPr lang="ru-RU" dirty="0" err="1"/>
              <a:t>Мытищенского</a:t>
            </a:r>
            <a:r>
              <a:rPr lang="ru-RU" dirty="0"/>
              <a:t> Райисполкома от 8 августа </a:t>
            </a:r>
            <a:r>
              <a:rPr lang="ru-RU" dirty="0" err="1"/>
              <a:t>с.г</a:t>
            </a:r>
            <a:r>
              <a:rPr lang="ru-RU" dirty="0"/>
              <a:t>. о переименовании в память тов. АБРАМОВА Кооперативной улицы в гор. Мытищи в улицу имени Абрамова.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469562-54E1-1111-4495-F398AEE601F2}"/>
              </a:ext>
            </a:extLst>
          </p:cNvPr>
          <p:cNvSpPr txBox="1"/>
          <p:nvPr/>
        </p:nvSpPr>
        <p:spPr>
          <a:xfrm>
            <a:off x="8953453" y="6202654"/>
            <a:ext cx="2911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linkClick r:id="rId2" action="ppaction://hlinksldjump"/>
              </a:rPr>
              <a:t>Вернуться к словарю </a:t>
            </a:r>
            <a:r>
              <a:rPr lang="ru-RU" dirty="0">
                <a:sym typeface="Wingdings" panose="05000000000000000000" pitchFamily="2" charset="2"/>
                <a:hlinkClick r:id="rId2" action="ppaction://hlinksldjump"/>
              </a:rPr>
              <a:t>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0B7130-D0D5-5ADD-B8FD-0C51E5ACA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3342" y="825725"/>
            <a:ext cx="3640221" cy="519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19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27C0C-3E8E-58E5-93C2-F749BCAB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015" y="-2"/>
            <a:ext cx="9226787" cy="766513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Бакунинская улица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C0BBC6-D99B-6EF4-C68B-5A5FAC4720C2}"/>
              </a:ext>
            </a:extLst>
          </p:cNvPr>
          <p:cNvSpPr txBox="1"/>
          <p:nvPr/>
        </p:nvSpPr>
        <p:spPr>
          <a:xfrm>
            <a:off x="-1" y="2182728"/>
            <a:ext cx="77262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 Улица получила название в честь революционера-анархиста Михаила Бакунина, идеолога народнического движения, по аналогии с улицей в Москве.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1C0285-1308-FF69-9F2E-308D2C21274E}"/>
              </a:ext>
            </a:extLst>
          </p:cNvPr>
          <p:cNvSpPr txBox="1"/>
          <p:nvPr/>
        </p:nvSpPr>
        <p:spPr>
          <a:xfrm>
            <a:off x="2800141" y="5919551"/>
            <a:ext cx="26356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i="1" dirty="0"/>
              <a:t>Панорама </a:t>
            </a:r>
            <a:r>
              <a:rPr lang="ru-RU" sz="1000" i="1" dirty="0" err="1"/>
              <a:t>Бакунинской</a:t>
            </a:r>
            <a:r>
              <a:rPr lang="ru-RU" sz="1000" i="1" dirty="0"/>
              <a:t> улицы, дом 7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B690D0-0F2A-1A3D-32B7-0434C43E7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4203" y="896420"/>
            <a:ext cx="3734516" cy="58429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78C73EB-6057-D5B0-A2D8-BACE1B109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01" y="3679638"/>
            <a:ext cx="7933939" cy="223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4619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308BFD-4F37-CB9F-EFBF-A7E46ECE10D4}"/>
              </a:ext>
            </a:extLst>
          </p:cNvPr>
          <p:cNvSpPr txBox="1"/>
          <p:nvPr/>
        </p:nvSpPr>
        <p:spPr>
          <a:xfrm>
            <a:off x="327173" y="889842"/>
            <a:ext cx="634991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</a:t>
            </a:r>
          </a:p>
          <a:p>
            <a:r>
              <a:rPr lang="ru-RU" dirty="0"/>
              <a:t>  </a:t>
            </a:r>
            <a:r>
              <a:rPr lang="ru-RU" dirty="0" err="1"/>
              <a:t>Михаи́л</a:t>
            </a:r>
            <a:r>
              <a:rPr lang="ru-RU" dirty="0"/>
              <a:t> </a:t>
            </a:r>
            <a:r>
              <a:rPr lang="ru-RU" dirty="0" err="1"/>
              <a:t>Алекса́ндрович</a:t>
            </a:r>
            <a:r>
              <a:rPr lang="ru-RU" dirty="0"/>
              <a:t> </a:t>
            </a:r>
            <a:r>
              <a:rPr lang="ru-RU" dirty="0" err="1"/>
              <a:t>Баку́нин</a:t>
            </a:r>
            <a:r>
              <a:rPr lang="ru-RU" dirty="0"/>
              <a:t> (18  мая 1814, село </a:t>
            </a:r>
            <a:r>
              <a:rPr lang="ru-RU" dirty="0" err="1"/>
              <a:t>Прямухино</a:t>
            </a:r>
            <a:r>
              <a:rPr lang="ru-RU" dirty="0"/>
              <a:t>, </a:t>
            </a:r>
            <a:r>
              <a:rPr lang="ru-RU" dirty="0" err="1"/>
              <a:t>Новоторжский</a:t>
            </a:r>
            <a:r>
              <a:rPr lang="ru-RU" dirty="0"/>
              <a:t> уезд, Тверская губерния, Российская империя — 19 июня 1876, Берн, Швейцария) — русский мыслитель и революционер из рода Бакуниных, один из теоретиков анархизма, народничества. Стоит у истоков социального анархизма. </a:t>
            </a:r>
          </a:p>
          <a:p>
            <a:r>
              <a:rPr lang="ru-RU" dirty="0"/>
              <a:t>  В 1918 году имя Бакунина было выбито на Романовском обелиске, установленном в 1914 году у входа в Верхний сад в честь 300-летия дома Романовых, и после переделки ставшим первым монументальным памятником Советской России. </a:t>
            </a:r>
          </a:p>
          <a:p>
            <a:r>
              <a:rPr lang="ru-RU" dirty="0"/>
              <a:t>  В том же 1918 году в память о Бакунине Покровская улица в Москве была переименована в </a:t>
            </a:r>
            <a:r>
              <a:rPr lang="ru-RU" dirty="0" err="1"/>
              <a:t>Бакунинскую</a:t>
            </a:r>
            <a:r>
              <a:rPr lang="ru-RU" dirty="0"/>
              <a:t> улицу. Улица Бакунина или Бакунинская улица есть во многих городах России, включая Мытищи.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469562-54E1-1111-4495-F398AEE601F2}"/>
              </a:ext>
            </a:extLst>
          </p:cNvPr>
          <p:cNvSpPr txBox="1"/>
          <p:nvPr/>
        </p:nvSpPr>
        <p:spPr>
          <a:xfrm>
            <a:off x="8953453" y="6202654"/>
            <a:ext cx="2911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linkClick r:id="rId2" action="ppaction://hlinksldjump"/>
              </a:rPr>
              <a:t>Вернуться к словарю </a:t>
            </a:r>
            <a:r>
              <a:rPr lang="ru-RU" dirty="0">
                <a:sym typeface="Wingdings" panose="05000000000000000000" pitchFamily="2" charset="2"/>
                <a:hlinkClick r:id="rId2" action="ppaction://hlinksldjump"/>
              </a:rPr>
              <a:t>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D688AA-191D-F3D6-D7C2-33118CA08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4751" y="1014383"/>
            <a:ext cx="3617403" cy="482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171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27C0C-3E8E-58E5-93C2-F749BCAB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015" y="-2"/>
            <a:ext cx="9226787" cy="766513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Улица Гоголя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C0BBC6-D99B-6EF4-C68B-5A5FAC4720C2}"/>
              </a:ext>
            </a:extLst>
          </p:cNvPr>
          <p:cNvSpPr txBox="1"/>
          <p:nvPr/>
        </p:nvSpPr>
        <p:spPr>
          <a:xfrm>
            <a:off x="327171" y="1574408"/>
            <a:ext cx="74662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 Улица Гоголя названа в честь русского писателя классика русской литературы Николая Васильевича Гоголя.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1C0285-1308-FF69-9F2E-308D2C21274E}"/>
              </a:ext>
            </a:extLst>
          </p:cNvPr>
          <p:cNvSpPr txBox="1"/>
          <p:nvPr/>
        </p:nvSpPr>
        <p:spPr>
          <a:xfrm>
            <a:off x="3022191" y="5706748"/>
            <a:ext cx="2688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i="1" dirty="0"/>
              <a:t>Панорама улицы Гоголя,</a:t>
            </a:r>
          </a:p>
          <a:p>
            <a:pPr algn="ctr"/>
            <a:r>
              <a:rPr lang="ru-RU" sz="1000" i="1" dirty="0"/>
              <a:t>Перекресток улиц Некрасова и Гоголя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68DAC13-D175-B55C-33E6-A2F67EE12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9510" y="534882"/>
            <a:ext cx="1722016" cy="578823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01E1FBB-CFBE-6613-0A42-D7117AFDF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171" y="3037188"/>
            <a:ext cx="8078599" cy="273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744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308BFD-4F37-CB9F-EFBF-A7E46ECE10D4}"/>
              </a:ext>
            </a:extLst>
          </p:cNvPr>
          <p:cNvSpPr txBox="1"/>
          <p:nvPr/>
        </p:nvSpPr>
        <p:spPr>
          <a:xfrm>
            <a:off x="268450" y="1720839"/>
            <a:ext cx="63499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Николай Васильевич Гоголь — русский прозаик, драматург, критик, публицист, признанный одним из классиков русской литературы. Происходил из старинного малороссийского дворянского рода Гоголей-Яновских.</a:t>
            </a:r>
          </a:p>
          <a:p>
            <a:r>
              <a:rPr lang="ru-RU" dirty="0"/>
              <a:t>  Именем Николая Гоголя названы улицы и учебные заведения во многих городах России, Украины и других стран. В честь Гоголя выпущено несколько марок и памятных монет. Более 15 памятников писателю установлены в различных городах мира. Ему также посвящено несколько документальных и игровых фильмов.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469562-54E1-1111-4495-F398AEE601F2}"/>
              </a:ext>
            </a:extLst>
          </p:cNvPr>
          <p:cNvSpPr txBox="1"/>
          <p:nvPr/>
        </p:nvSpPr>
        <p:spPr>
          <a:xfrm>
            <a:off x="8953453" y="6202654"/>
            <a:ext cx="2911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linkClick r:id="rId2" action="ppaction://hlinksldjump"/>
              </a:rPr>
              <a:t>Вернуться к словарю </a:t>
            </a:r>
            <a:r>
              <a:rPr lang="ru-RU" dirty="0">
                <a:sym typeface="Wingdings" panose="05000000000000000000" pitchFamily="2" charset="2"/>
                <a:hlinkClick r:id="rId2" action="ppaction://hlinksldjump"/>
              </a:rPr>
              <a:t>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F82EE1-11D1-FE73-C538-C78279989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589" y="1233181"/>
            <a:ext cx="3293728" cy="439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949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27C0C-3E8E-58E5-93C2-F749BCAB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015" y="-2"/>
            <a:ext cx="9226787" cy="766513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Улица Карла Маркса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C0BBC6-D99B-6EF4-C68B-5A5FAC4720C2}"/>
              </a:ext>
            </a:extLst>
          </p:cNvPr>
          <p:cNvSpPr txBox="1"/>
          <p:nvPr/>
        </p:nvSpPr>
        <p:spPr>
          <a:xfrm>
            <a:off x="329397" y="1109307"/>
            <a:ext cx="613654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 Улица названа в честь мыслителя, общественного деятеля Карла Маркса. Его идеи оказали значительное влияние на социальную мысль и историю общества конца XIX – начала XX веков.</a:t>
            </a:r>
          </a:p>
          <a:p>
            <a:r>
              <a:rPr lang="ru-RU" dirty="0"/>
              <a:t>  По мнению исследователей, улица, не имевшая названия, появилась не ранее 1878 года.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1C0285-1308-FF69-9F2E-308D2C21274E}"/>
              </a:ext>
            </a:extLst>
          </p:cNvPr>
          <p:cNvSpPr txBox="1"/>
          <p:nvPr/>
        </p:nvSpPr>
        <p:spPr>
          <a:xfrm>
            <a:off x="2671811" y="5748693"/>
            <a:ext cx="27671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i="1" dirty="0"/>
              <a:t>Панорама улицы Карла Маркса, дом 5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2B1C6FE-9115-F675-3431-855FE22DC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397" y="3374136"/>
            <a:ext cx="7451933" cy="237455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334E74C-0CF9-88F8-997B-885909896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324" y="1249959"/>
            <a:ext cx="3326719" cy="508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29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4523611E-C99F-0BD9-E178-ADA2B21444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0935784"/>
              </p:ext>
            </p:extLst>
          </p:nvPr>
        </p:nvGraphicFramePr>
        <p:xfrm>
          <a:off x="1635853" y="744833"/>
          <a:ext cx="8524147" cy="58318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4460147">
                  <a:extLst>
                    <a:ext uri="{9D8B030D-6E8A-4147-A177-3AD203B41FA5}">
                      <a16:colId xmlns:a16="http://schemas.microsoft.com/office/drawing/2014/main" val="396489383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8092004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Районы Мытищ: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>
                          <a:hlinkClick r:id="rId2" action="ppaction://hlinksldjump"/>
                        </a:rPr>
                        <a:t>Улица</a:t>
                      </a:r>
                      <a:r>
                        <a:rPr lang="ru-RU" dirty="0">
                          <a:hlinkClick r:id="rId2" action="ppaction://hlinksldjump"/>
                        </a:rPr>
                        <a:t> </a:t>
                      </a:r>
                      <a:r>
                        <a:rPr lang="ru-RU" b="0" dirty="0">
                          <a:hlinkClick r:id="rId2" action="ppaction://hlinksldjump"/>
                        </a:rPr>
                        <a:t>Никитина</a:t>
                      </a:r>
                      <a:endParaRPr lang="ru-RU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8567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hlinkClick r:id="rId3" action="ppaction://hlinksldjump"/>
                        </a:rPr>
                        <a:t>Микрорайон имени Г. Т. Шитикова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hlinkClick r:id="rId4" action="ppaction://hlinksldjump"/>
                        </a:rPr>
                        <a:t>Улица Островского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1838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hlinkClick r:id="rId5" action="ppaction://hlinksldjump"/>
                        </a:rPr>
                        <a:t>Микрорайон имени В. М. </a:t>
                      </a:r>
                      <a:r>
                        <a:rPr lang="ru-RU" dirty="0" err="1">
                          <a:hlinkClick r:id="rId5" action="ppaction://hlinksldjump"/>
                        </a:rPr>
                        <a:t>Колонцова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hlinkClick r:id="rId6" action="ppaction://hlinksldjump"/>
                        </a:rPr>
                        <a:t>Улица Полетаева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0300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hlinkClick r:id="rId7" action="ppaction://hlinksldjump"/>
                        </a:rPr>
                        <a:t>Микрорайон Леонидовка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hlinkClick r:id="rId8" action="ppaction://hlinksldjump"/>
                        </a:rPr>
                        <a:t>Улица Разина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0621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hlinkClick r:id="rId9" action="ppaction://hlinksldjump"/>
                        </a:rPr>
                        <a:t>Микрорайон Перловка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hlinkClick r:id="rId10" action="ppaction://hlinksldjump"/>
                        </a:rPr>
                        <a:t>Бульвар Распоповой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1050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hlinkClick r:id="rId11" action="ppaction://hlinksldjump"/>
                        </a:rPr>
                        <a:t>Микрорайон № 26 имени Юрия Александровича Гулько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hlinkClick r:id="rId12" action="ppaction://hlinksldjump"/>
                        </a:rPr>
                        <a:t>Улица Семашко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5259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/>
                        <a:t>Улицы Мытищ: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hlinkClick r:id="rId13" action="ppaction://hlinksldjump"/>
                        </a:rPr>
                        <a:t>Улица Терешковой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69122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hlinkClick r:id="rId14" action="ppaction://hlinksldjump"/>
                        </a:rPr>
                        <a:t>Улица Абрамова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hlinkClick r:id="rId15" action="ppaction://hlinksldjump"/>
                        </a:rPr>
                        <a:t>Улица Тухачевского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320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hlinkClick r:id="rId16" action="ppaction://hlinksldjump"/>
                        </a:rPr>
                        <a:t>Бакунинская улица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hlinkClick r:id="rId17" action="ppaction://hlinksldjump"/>
                        </a:rPr>
                        <a:t>Улица Фрунзе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231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hlinkClick r:id="rId18" action="ppaction://hlinksldjump"/>
                        </a:rPr>
                        <a:t>Улица Гоголя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hlinkClick r:id="rId19" action="ppaction://hlinksldjump"/>
                        </a:rPr>
                        <a:t>Улица Чапаева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897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hlinkClick r:id="rId20" action="ppaction://hlinksldjump"/>
                        </a:rPr>
                        <a:t>Улица Карла Маркса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hlinkClick r:id="rId21" action="ppaction://hlinksldjump"/>
                        </a:rPr>
                        <a:t>Улица Чернышевского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3467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hlinkClick r:id="rId22" action="ppaction://hlinksldjump"/>
                        </a:rPr>
                        <a:t>Улица Калинина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hlinkClick r:id="rId23" action="ppaction://hlinksldjump"/>
                        </a:rPr>
                        <a:t>Улица Академика Каргина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682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hlinkClick r:id="rId24" action="ppaction://hlinksldjump"/>
                        </a:rPr>
                        <a:t>Улица Красина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hlinkClick r:id="rId25" action="ppaction://hlinksldjump"/>
                        </a:rPr>
                        <a:t>Улица Шишкина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2227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hlinkClick r:id="rId26" action="ppaction://hlinksldjump"/>
                        </a:rPr>
                        <a:t>Улица Куйбышева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hlinkClick r:id="rId27" action="ppaction://hlinksldjump"/>
                        </a:rPr>
                        <a:t>Улица Щербакова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1186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hlinkClick r:id="rId28" action="ppaction://hlinksldjump"/>
                        </a:rPr>
                        <a:t>Улица Некрасова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hlinkClick r:id="rId29" action="ppaction://hlinksldjump"/>
                        </a:rPr>
                        <a:t>Улица Белобородова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11217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2562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308BFD-4F37-CB9F-EFBF-A7E46ECE10D4}"/>
              </a:ext>
            </a:extLst>
          </p:cNvPr>
          <p:cNvSpPr txBox="1"/>
          <p:nvPr/>
        </p:nvSpPr>
        <p:spPr>
          <a:xfrm>
            <a:off x="293617" y="1028342"/>
            <a:ext cx="634991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Карл </a:t>
            </a:r>
            <a:r>
              <a:rPr lang="ru-RU" dirty="0" err="1"/>
              <a:t>Ге́нрих</a:t>
            </a:r>
            <a:r>
              <a:rPr lang="ru-RU" dirty="0"/>
              <a:t> Маркс (нем. </a:t>
            </a:r>
            <a:r>
              <a:rPr lang="ru-RU" dirty="0" err="1"/>
              <a:t>Karl</a:t>
            </a:r>
            <a:r>
              <a:rPr lang="ru-RU" dirty="0"/>
              <a:t> </a:t>
            </a:r>
            <a:r>
              <a:rPr lang="ru-RU" dirty="0" err="1"/>
              <a:t>Heinrich</a:t>
            </a:r>
            <a:r>
              <a:rPr lang="ru-RU" dirty="0"/>
              <a:t> </a:t>
            </a:r>
            <a:r>
              <a:rPr lang="ru-RU" dirty="0" err="1"/>
              <a:t>Marx</a:t>
            </a:r>
            <a:r>
              <a:rPr lang="ru-RU" dirty="0"/>
              <a:t>; 5 мая 1818, Трир, Рейнская провинция, Королевство Пруссия — 14 марта 1883, Лондон, Англия, Великобритания) — немецкий философ, социолог, экономист, писатель, поэт, политический журналист, лингвист, общественный деятель, историк. Наиболее известными его трудами являются «Манифест Коммунистической партии» (1848 год в соавторстве с Фридрихом Энгельсом) и «Капитал. Критика политической экономии» (1867—1883).</a:t>
            </a:r>
          </a:p>
          <a:p>
            <a:r>
              <a:rPr lang="ru-RU" dirty="0"/>
              <a:t>  После победы Октябрьской революции в России в 1917 году, по мере утверждения новой коммунистической идеологии на территории России многие центральные улицы больших и малых городов страны стали переименовываться в улицы Карла Маркса.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469562-54E1-1111-4495-F398AEE601F2}"/>
              </a:ext>
            </a:extLst>
          </p:cNvPr>
          <p:cNvSpPr txBox="1"/>
          <p:nvPr/>
        </p:nvSpPr>
        <p:spPr>
          <a:xfrm>
            <a:off x="8953453" y="6202654"/>
            <a:ext cx="2911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linkClick r:id="rId2" action="ppaction://hlinksldjump"/>
              </a:rPr>
              <a:t>Вернуться к словарю </a:t>
            </a:r>
            <a:r>
              <a:rPr lang="ru-RU" dirty="0">
                <a:sym typeface="Wingdings" panose="05000000000000000000" pitchFamily="2" charset="2"/>
                <a:hlinkClick r:id="rId2" action="ppaction://hlinksldjump"/>
              </a:rPr>
              <a:t>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3A8043-187C-2BAF-AC7C-7096405ED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5788" y="1610958"/>
            <a:ext cx="4876095" cy="363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3819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27C0C-3E8E-58E5-93C2-F749BCAB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015" y="-2"/>
            <a:ext cx="9226787" cy="766513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Улица Калинина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C0BBC6-D99B-6EF4-C68B-5A5FAC4720C2}"/>
              </a:ext>
            </a:extLst>
          </p:cNvPr>
          <p:cNvSpPr txBox="1"/>
          <p:nvPr/>
        </p:nvSpPr>
        <p:spPr>
          <a:xfrm>
            <a:off x="296251" y="1956595"/>
            <a:ext cx="61365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 Улица названа в честь Калинина Михаила Ивановича (1875 - 1946) — российский революционер, советский государственный и партийный деятель.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1C0285-1308-FF69-9F2E-308D2C21274E}"/>
              </a:ext>
            </a:extLst>
          </p:cNvPr>
          <p:cNvSpPr txBox="1"/>
          <p:nvPr/>
        </p:nvSpPr>
        <p:spPr>
          <a:xfrm>
            <a:off x="2171588" y="6142216"/>
            <a:ext cx="30139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i="1" dirty="0"/>
              <a:t>Панорама улицы Калинина, ст. Тайнинская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7443A0-FF62-0C82-2754-939FAAC10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5396" y="1152279"/>
            <a:ext cx="4866604" cy="37645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7E5FD4-DEDA-C5DE-22DA-5281F806D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24" y="3944358"/>
            <a:ext cx="7088697" cy="219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8278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308BFD-4F37-CB9F-EFBF-A7E46ECE10D4}"/>
              </a:ext>
            </a:extLst>
          </p:cNvPr>
          <p:cNvSpPr txBox="1"/>
          <p:nvPr/>
        </p:nvSpPr>
        <p:spPr>
          <a:xfrm>
            <a:off x="176171" y="1443841"/>
            <a:ext cx="634991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</a:t>
            </a:r>
            <a:r>
              <a:rPr lang="ru-RU" dirty="0" err="1"/>
              <a:t>Михаи́л</a:t>
            </a:r>
            <a:r>
              <a:rPr lang="ru-RU" dirty="0"/>
              <a:t> </a:t>
            </a:r>
            <a:r>
              <a:rPr lang="ru-RU" dirty="0" err="1"/>
              <a:t>Ива́нович</a:t>
            </a:r>
            <a:r>
              <a:rPr lang="ru-RU" dirty="0"/>
              <a:t> </a:t>
            </a:r>
            <a:r>
              <a:rPr lang="ru-RU" dirty="0" err="1"/>
              <a:t>Кали́нин</a:t>
            </a:r>
            <a:r>
              <a:rPr lang="ru-RU" dirty="0"/>
              <a:t> (7 ноября 1875, Верхняя Троица, Тверская губерния, Российская империя — 3 июня 1946, Москва, СССР) — российский революционный, советский государственный и партийный деятель. С 1919 по 1946 год занимал должность номинального главы государства в РСФСР, а затем и СССР (в разные годы именовалась по-разному: с 1919 года председатель ВЦИК, с 1922 года председатель ЦИК СССР, с 1938 по 1946 год председатель Президиума Верховного Совета СССР).</a:t>
            </a:r>
          </a:p>
          <a:p>
            <a:r>
              <a:rPr lang="ru-RU" dirty="0"/>
              <a:t>  На 2013 год имя Калинина в России носили 3358 площадей, проспектов, улиц и переулков, большая часть которых названа в честь М. И. Калинина.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469562-54E1-1111-4495-F398AEE601F2}"/>
              </a:ext>
            </a:extLst>
          </p:cNvPr>
          <p:cNvSpPr txBox="1"/>
          <p:nvPr/>
        </p:nvSpPr>
        <p:spPr>
          <a:xfrm>
            <a:off x="8953453" y="6202654"/>
            <a:ext cx="2911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linkClick r:id="rId2" action="ppaction://hlinksldjump"/>
              </a:rPr>
              <a:t>Вернуться к словарю </a:t>
            </a:r>
            <a:r>
              <a:rPr lang="ru-RU" dirty="0">
                <a:sym typeface="Wingdings" panose="05000000000000000000" pitchFamily="2" charset="2"/>
                <a:hlinkClick r:id="rId2" action="ppaction://hlinksldjump"/>
              </a:rPr>
              <a:t>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8F2F68-08BA-0D57-E876-3D1CDD530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6578" y="1145097"/>
            <a:ext cx="3353749" cy="456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361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27C0C-3E8E-58E5-93C2-F749BCAB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015" y="-2"/>
            <a:ext cx="9226787" cy="766513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Улица Красина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C0BBC6-D99B-6EF4-C68B-5A5FAC4720C2}"/>
              </a:ext>
            </a:extLst>
          </p:cNvPr>
          <p:cNvSpPr txBox="1"/>
          <p:nvPr/>
        </p:nvSpPr>
        <p:spPr>
          <a:xfrm>
            <a:off x="296251" y="1956595"/>
            <a:ext cx="61365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 Улица названа в честь советского государственного и партийного деятеля Леонида Борисовича Красина (1870-1926).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1C0285-1308-FF69-9F2E-308D2C21274E}"/>
              </a:ext>
            </a:extLst>
          </p:cNvPr>
          <p:cNvSpPr txBox="1"/>
          <p:nvPr/>
        </p:nvSpPr>
        <p:spPr>
          <a:xfrm>
            <a:off x="2548553" y="5723526"/>
            <a:ext cx="23743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i="1" dirty="0"/>
              <a:t>Панорама улицы Красина, дом 4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37E3F3-C58A-F702-5C18-1B0D183BE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8161" y="1944814"/>
            <a:ext cx="4467588" cy="29683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7DE0F46-7A9A-B12C-AFA3-6EFA91C2E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51" y="3717484"/>
            <a:ext cx="6878972" cy="200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3050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308BFD-4F37-CB9F-EFBF-A7E46ECE10D4}"/>
              </a:ext>
            </a:extLst>
          </p:cNvPr>
          <p:cNvSpPr txBox="1"/>
          <p:nvPr/>
        </p:nvSpPr>
        <p:spPr>
          <a:xfrm>
            <a:off x="192949" y="1720839"/>
            <a:ext cx="63499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</a:t>
            </a:r>
            <a:r>
              <a:rPr lang="ru-RU" dirty="0" err="1"/>
              <a:t>Леони́д</a:t>
            </a:r>
            <a:r>
              <a:rPr lang="ru-RU" dirty="0"/>
              <a:t> </a:t>
            </a:r>
            <a:r>
              <a:rPr lang="ru-RU" dirty="0" err="1"/>
              <a:t>Бори́сович</a:t>
            </a:r>
            <a:r>
              <a:rPr lang="ru-RU" dirty="0"/>
              <a:t> </a:t>
            </a:r>
            <a:r>
              <a:rPr lang="ru-RU" dirty="0" err="1"/>
              <a:t>Кра́син</a:t>
            </a:r>
            <a:r>
              <a:rPr lang="ru-RU" dirty="0"/>
              <a:t> (использовал также псевдонимы и клички Никитич, Лошадь, </a:t>
            </a:r>
            <a:r>
              <a:rPr lang="ru-RU" dirty="0" err="1"/>
              <a:t>Юхансон</a:t>
            </a:r>
            <a:r>
              <a:rPr lang="ru-RU" dirty="0"/>
              <a:t>, Винтер; 15  июля 1870, Курган, Западно-Сибирское генерал-губернаторство — 24 ноября 1926, Лондон) — российский революционер, участник социал-демократического движения в России с 1890, член ЦК РСДРП в 1903—1907. Руководитель Боевой группы при ЦК РСДРП, член ЦК ВКП(б) в 1924—1926, член Совета обороны; советский государственный и партийный деятель. Член ЦИК СССР 1—3 созывов.</a:t>
            </a:r>
          </a:p>
          <a:p>
            <a:r>
              <a:rPr lang="ru-RU" dirty="0"/>
              <a:t>  Именем Красина названы улицы в России, порты, памятники и другие объекты.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469562-54E1-1111-4495-F398AEE601F2}"/>
              </a:ext>
            </a:extLst>
          </p:cNvPr>
          <p:cNvSpPr txBox="1"/>
          <p:nvPr/>
        </p:nvSpPr>
        <p:spPr>
          <a:xfrm>
            <a:off x="8953453" y="6202654"/>
            <a:ext cx="2911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linkClick r:id="rId2" action="ppaction://hlinksldjump"/>
              </a:rPr>
              <a:t>Вернуться к словарю </a:t>
            </a:r>
            <a:r>
              <a:rPr lang="ru-RU" dirty="0">
                <a:sym typeface="Wingdings" panose="05000000000000000000" pitchFamily="2" charset="2"/>
                <a:hlinkClick r:id="rId2" action="ppaction://hlinksldjump"/>
              </a:rPr>
              <a:t>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B2FCF0-CD6C-7912-A227-7F94CB997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8139" y="859871"/>
            <a:ext cx="3870627" cy="513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6377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27C0C-3E8E-58E5-93C2-F749BCAB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015" y="-2"/>
            <a:ext cx="9226787" cy="766513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Улица Куйбышева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C0BBC6-D99B-6EF4-C68B-5A5FAC4720C2}"/>
              </a:ext>
            </a:extLst>
          </p:cNvPr>
          <p:cNvSpPr txBox="1"/>
          <p:nvPr/>
        </p:nvSpPr>
        <p:spPr>
          <a:xfrm>
            <a:off x="296251" y="2116111"/>
            <a:ext cx="65743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 Улица названа в честь революционера, соратника В.И. Ленина. Валериана Владимировича Куйбышева.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1C0285-1308-FF69-9F2E-308D2C21274E}"/>
              </a:ext>
            </a:extLst>
          </p:cNvPr>
          <p:cNvSpPr txBox="1"/>
          <p:nvPr/>
        </p:nvSpPr>
        <p:spPr>
          <a:xfrm>
            <a:off x="2211887" y="5757082"/>
            <a:ext cx="27430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i="1" dirty="0"/>
              <a:t>Панорама улицы Куйбышева, дом 14</a:t>
            </a:r>
            <a:r>
              <a:rPr lang="en-US" sz="1000" i="1" dirty="0"/>
              <a:t>/6</a:t>
            </a:r>
            <a:endParaRPr lang="ru-RU" sz="1000" i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813D43-86AC-2F94-4E9C-C07075362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2230" y="1373952"/>
            <a:ext cx="4217025" cy="411009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4C8E753-7047-D81F-AB5C-CE1F4D3F5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018" y="3785274"/>
            <a:ext cx="6432798" cy="197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5137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308BFD-4F37-CB9F-EFBF-A7E46ECE10D4}"/>
              </a:ext>
            </a:extLst>
          </p:cNvPr>
          <p:cNvSpPr txBox="1"/>
          <p:nvPr/>
        </p:nvSpPr>
        <p:spPr>
          <a:xfrm>
            <a:off x="134226" y="2413336"/>
            <a:ext cx="63499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 </a:t>
            </a:r>
            <a:r>
              <a:rPr lang="ru-RU" dirty="0" err="1"/>
              <a:t>Валериа́н</a:t>
            </a:r>
            <a:r>
              <a:rPr lang="ru-RU" dirty="0"/>
              <a:t> </a:t>
            </a:r>
            <a:r>
              <a:rPr lang="ru-RU" dirty="0" err="1"/>
              <a:t>Влади́мирович</a:t>
            </a:r>
            <a:r>
              <a:rPr lang="ru-RU" dirty="0"/>
              <a:t> </a:t>
            </a:r>
            <a:r>
              <a:rPr lang="ru-RU" dirty="0" err="1"/>
              <a:t>Ку́йбышев</a:t>
            </a:r>
            <a:r>
              <a:rPr lang="ru-RU" dirty="0"/>
              <a:t> (25 мая1888, Омск — 25 января 1935, Москва) — русский революционер и советский партийный и политический деятель. </a:t>
            </a:r>
          </a:p>
          <a:p>
            <a:r>
              <a:rPr lang="ru-RU" dirty="0"/>
              <a:t>  В честь Куйбышева названо много географических объектов, памятников и кораблей как в прошлом, так и в настоящем.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469562-54E1-1111-4495-F398AEE601F2}"/>
              </a:ext>
            </a:extLst>
          </p:cNvPr>
          <p:cNvSpPr txBox="1"/>
          <p:nvPr/>
        </p:nvSpPr>
        <p:spPr>
          <a:xfrm>
            <a:off x="8953453" y="6202654"/>
            <a:ext cx="2911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linkClick r:id="rId2" action="ppaction://hlinksldjump"/>
              </a:rPr>
              <a:t>Вернуться к словарю </a:t>
            </a:r>
            <a:r>
              <a:rPr lang="ru-RU" dirty="0">
                <a:sym typeface="Wingdings" panose="05000000000000000000" pitchFamily="2" charset="2"/>
                <a:hlinkClick r:id="rId2" action="ppaction://hlinksldjump"/>
              </a:rPr>
              <a:t>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0C2507-9FB4-0730-624E-0C7A1A8BB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8405" y="1040233"/>
            <a:ext cx="3370096" cy="477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0713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27C0C-3E8E-58E5-93C2-F749BCAB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015" y="-2"/>
            <a:ext cx="9226787" cy="766513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Улица Некрасова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C0BBC6-D99B-6EF4-C68B-5A5FAC4720C2}"/>
              </a:ext>
            </a:extLst>
          </p:cNvPr>
          <p:cNvSpPr txBox="1"/>
          <p:nvPr/>
        </p:nvSpPr>
        <p:spPr>
          <a:xfrm>
            <a:off x="296251" y="2443156"/>
            <a:ext cx="61365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 Улица названа в честь русского поэта и писателя Николая Алексеевича Некрасова.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1C0285-1308-FF69-9F2E-308D2C21274E}"/>
              </a:ext>
            </a:extLst>
          </p:cNvPr>
          <p:cNvSpPr txBox="1"/>
          <p:nvPr/>
        </p:nvSpPr>
        <p:spPr>
          <a:xfrm>
            <a:off x="2373708" y="5968379"/>
            <a:ext cx="25234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i="1" dirty="0"/>
              <a:t>Панорама улицы Некрасова, дом 4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1C3231-F7EB-DC18-F1BA-D486E418D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0944" y="766511"/>
            <a:ext cx="3789672" cy="55241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50F9FB-B416-C7A5-3243-D3E56B0D2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85" y="3768514"/>
            <a:ext cx="6937695" cy="220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2186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308BFD-4F37-CB9F-EFBF-A7E46ECE10D4}"/>
              </a:ext>
            </a:extLst>
          </p:cNvPr>
          <p:cNvSpPr txBox="1"/>
          <p:nvPr/>
        </p:nvSpPr>
        <p:spPr>
          <a:xfrm>
            <a:off x="142615" y="1859339"/>
            <a:ext cx="634991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</a:t>
            </a:r>
            <a:r>
              <a:rPr lang="ru-RU" dirty="0" err="1"/>
              <a:t>Никола́й</a:t>
            </a:r>
            <a:r>
              <a:rPr lang="ru-RU" dirty="0"/>
              <a:t> </a:t>
            </a:r>
            <a:r>
              <a:rPr lang="ru-RU" dirty="0" err="1"/>
              <a:t>Алексе́евич</a:t>
            </a:r>
            <a:r>
              <a:rPr lang="ru-RU" dirty="0"/>
              <a:t> </a:t>
            </a:r>
            <a:r>
              <a:rPr lang="ru-RU" dirty="0" err="1"/>
              <a:t>Некра́сов</a:t>
            </a:r>
            <a:r>
              <a:rPr lang="ru-RU" dirty="0"/>
              <a:t> (28 ноября 1821, Немиров, Винницкий уезд, Подольская губерния — 27 декабря 1877, Санкт-Петербург) — русский поэт, прозаик и публицист. Является классиком русской литературы. По взглядам его причисляют к «революционным демократам».</a:t>
            </a:r>
          </a:p>
          <a:p>
            <a:r>
              <a:rPr lang="ru-RU" dirty="0"/>
              <a:t>  Именем Николая Некрасова в России названы многие библиотеки (например, Центральная универсальная научная библиотека в Москве) и другие культурные учреждения, учебные заведения, улицы во многих городах России и в других странах.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469562-54E1-1111-4495-F398AEE601F2}"/>
              </a:ext>
            </a:extLst>
          </p:cNvPr>
          <p:cNvSpPr txBox="1"/>
          <p:nvPr/>
        </p:nvSpPr>
        <p:spPr>
          <a:xfrm>
            <a:off x="8953453" y="6202654"/>
            <a:ext cx="2911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linkClick r:id="rId2" action="ppaction://hlinksldjump"/>
              </a:rPr>
              <a:t>Вернуться к словарю </a:t>
            </a:r>
            <a:r>
              <a:rPr lang="ru-RU" dirty="0">
                <a:sym typeface="Wingdings" panose="05000000000000000000" pitchFamily="2" charset="2"/>
                <a:hlinkClick r:id="rId2" action="ppaction://hlinksldjump"/>
              </a:rPr>
              <a:t>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91F064-0CE3-23A8-E1A3-9132EA239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1791" y="860588"/>
            <a:ext cx="3743324" cy="513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7712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27C0C-3E8E-58E5-93C2-F749BCAB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015" y="-2"/>
            <a:ext cx="9226787" cy="766513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Улица Никитина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C0BBC6-D99B-6EF4-C68B-5A5FAC4720C2}"/>
              </a:ext>
            </a:extLst>
          </p:cNvPr>
          <p:cNvSpPr txBox="1"/>
          <p:nvPr/>
        </p:nvSpPr>
        <p:spPr>
          <a:xfrm>
            <a:off x="324360" y="1931428"/>
            <a:ext cx="68817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 Улица Никитина получила свое современное название в честь русского путешественника Афанасия Никитина.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1C0285-1308-FF69-9F2E-308D2C21274E}"/>
              </a:ext>
            </a:extLst>
          </p:cNvPr>
          <p:cNvSpPr txBox="1"/>
          <p:nvPr/>
        </p:nvSpPr>
        <p:spPr>
          <a:xfrm>
            <a:off x="2216094" y="6340451"/>
            <a:ext cx="20313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i="1" dirty="0"/>
              <a:t>Панорама улицы Никитина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A7375A-CB8F-19C2-5183-C4AE8882F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0539" y="1754258"/>
            <a:ext cx="3966305" cy="33494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8F7D462-AF63-1C67-1002-E700553E5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461" y="3119189"/>
            <a:ext cx="3812593" cy="322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945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27C0C-3E8E-58E5-93C2-F749BCAB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9559" y="0"/>
            <a:ext cx="8911687" cy="64595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Микрорайон имени Г. Т. Шитикова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16D458-D714-49BC-ADAA-648812D8C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559" y="3710255"/>
            <a:ext cx="3178754" cy="27472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1777C0-BBF3-1B44-2F56-0429AD47A6F3}"/>
              </a:ext>
            </a:extLst>
          </p:cNvPr>
          <p:cNvSpPr txBox="1"/>
          <p:nvPr/>
        </p:nvSpPr>
        <p:spPr>
          <a:xfrm>
            <a:off x="0" y="1147882"/>
            <a:ext cx="722292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25-й микрорайон Мытищ носит имя выдающегося ученого-связиста Георгия Шитикова. Первые дома здесь начали строить в начале 1930-х годов.</a:t>
            </a:r>
          </a:p>
          <a:p>
            <a:r>
              <a:rPr lang="ru-RU" dirty="0"/>
              <a:t>  Микрорайон имени Шитикова в народе называют «Военкой». </a:t>
            </a:r>
          </a:p>
          <a:p>
            <a:r>
              <a:rPr lang="ru-RU" dirty="0"/>
              <a:t>  Городок какое-то время был закрытой территорией, потому что там находились воинские части. На территории микрорайона можно увидеть </a:t>
            </a:r>
            <a:r>
              <a:rPr lang="ru-RU" dirty="0" err="1"/>
              <a:t>трехэтажки</a:t>
            </a:r>
            <a:r>
              <a:rPr lang="ru-RU" dirty="0"/>
              <a:t>, построенные в послевоенные годы, и парадные дома в стиле сталинский ампир.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81E807-D62F-E638-18E8-E4986590B320}"/>
              </a:ext>
            </a:extLst>
          </p:cNvPr>
          <p:cNvSpPr txBox="1"/>
          <p:nvPr/>
        </p:nvSpPr>
        <p:spPr>
          <a:xfrm>
            <a:off x="1987011" y="6457518"/>
            <a:ext cx="23615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i="1" dirty="0"/>
              <a:t>Рождественский собор в районе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0CE0FA1-61BF-49C6-6E3B-BF050F34D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252" y="1575776"/>
            <a:ext cx="4838547" cy="389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7965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308BFD-4F37-CB9F-EFBF-A7E46ECE10D4}"/>
              </a:ext>
            </a:extLst>
          </p:cNvPr>
          <p:cNvSpPr txBox="1"/>
          <p:nvPr/>
        </p:nvSpPr>
        <p:spPr>
          <a:xfrm>
            <a:off x="142615" y="1859339"/>
            <a:ext cx="63499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</a:t>
            </a:r>
            <a:r>
              <a:rPr lang="ru-RU" dirty="0" err="1"/>
              <a:t>Афана́сий</a:t>
            </a:r>
            <a:r>
              <a:rPr lang="ru-RU" dirty="0"/>
              <a:t> </a:t>
            </a:r>
            <a:r>
              <a:rPr lang="ru-RU" dirty="0" err="1"/>
              <a:t>Ники́тин</a:t>
            </a:r>
            <a:r>
              <a:rPr lang="ru-RU" dirty="0"/>
              <a:t> (первая половина XV века, Тверь — </a:t>
            </a:r>
            <a:r>
              <a:rPr lang="ru-RU" dirty="0" err="1"/>
              <a:t>ок</a:t>
            </a:r>
            <a:r>
              <a:rPr lang="ru-RU" dirty="0"/>
              <a:t> 1475, под Смоленском) — русский путешественник, писатель, тверской купец, автор знаменитых путевых записей, известных под названием «</a:t>
            </a:r>
            <a:r>
              <a:rPr lang="ru-RU" dirty="0" err="1"/>
              <a:t>Хожение</a:t>
            </a:r>
            <a:r>
              <a:rPr lang="ru-RU" dirty="0"/>
              <a:t> за три моря». Одним из первых среди европейцев (после Никколо Конти) достиг Индии (за 30 лет до португальского мореплавателя Васко да Гамы).</a:t>
            </a:r>
          </a:p>
          <a:p>
            <a:r>
              <a:rPr lang="ru-RU" dirty="0"/>
              <a:t>  Многие улицы и переулки в городах России названы в честь Афанасия Никитина (Тверь, Москва).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469562-54E1-1111-4495-F398AEE601F2}"/>
              </a:ext>
            </a:extLst>
          </p:cNvPr>
          <p:cNvSpPr txBox="1"/>
          <p:nvPr/>
        </p:nvSpPr>
        <p:spPr>
          <a:xfrm>
            <a:off x="8953453" y="6202654"/>
            <a:ext cx="2911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linkClick r:id="rId2" action="ppaction://hlinksldjump"/>
              </a:rPr>
              <a:t>Вернуться к словарю </a:t>
            </a:r>
            <a:r>
              <a:rPr lang="ru-RU" dirty="0">
                <a:sym typeface="Wingdings" panose="05000000000000000000" pitchFamily="2" charset="2"/>
                <a:hlinkClick r:id="rId2" action="ppaction://hlinksldjump"/>
              </a:rPr>
              <a:t>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69F177-8863-B442-88BC-CEC383A39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9144" y="1060683"/>
            <a:ext cx="3508618" cy="473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7842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27C0C-3E8E-58E5-93C2-F749BCAB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015" y="-2"/>
            <a:ext cx="9226787" cy="766513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Улица Островского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C0BBC6-D99B-6EF4-C68B-5A5FAC4720C2}"/>
              </a:ext>
            </a:extLst>
          </p:cNvPr>
          <p:cNvSpPr txBox="1"/>
          <p:nvPr/>
        </p:nvSpPr>
        <p:spPr>
          <a:xfrm>
            <a:off x="341138" y="1805593"/>
            <a:ext cx="61365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 По точным данным неизвестно, но есть предположение, что улица Островского названа либо в честь Николая Островского, либо в честь Александра Островского.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1C0285-1308-FF69-9F2E-308D2C21274E}"/>
              </a:ext>
            </a:extLst>
          </p:cNvPr>
          <p:cNvSpPr txBox="1"/>
          <p:nvPr/>
        </p:nvSpPr>
        <p:spPr>
          <a:xfrm>
            <a:off x="2147687" y="6340451"/>
            <a:ext cx="21916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i="1" dirty="0"/>
              <a:t>Панорама улицы Островского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C67D61-B97F-22EA-9548-7C9990626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0321" y="1562024"/>
            <a:ext cx="3544219" cy="37339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4A5AF5-6E4F-5C73-14FA-FE50E3D19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469" y="3429000"/>
            <a:ext cx="4987759" cy="292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2814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308BFD-4F37-CB9F-EFBF-A7E46ECE10D4}"/>
              </a:ext>
            </a:extLst>
          </p:cNvPr>
          <p:cNvSpPr txBox="1"/>
          <p:nvPr/>
        </p:nvSpPr>
        <p:spPr>
          <a:xfrm>
            <a:off x="159393" y="504702"/>
            <a:ext cx="63499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Алекса́ндр</a:t>
            </a:r>
            <a:r>
              <a:rPr lang="ru-RU" dirty="0"/>
              <a:t> </a:t>
            </a:r>
            <a:r>
              <a:rPr lang="ru-RU" dirty="0" err="1"/>
              <a:t>Никола́евич</a:t>
            </a:r>
            <a:r>
              <a:rPr lang="ru-RU" dirty="0"/>
              <a:t> </a:t>
            </a:r>
            <a:r>
              <a:rPr lang="ru-RU" dirty="0" err="1"/>
              <a:t>Остро́вский</a:t>
            </a:r>
            <a:r>
              <a:rPr lang="ru-RU" dirty="0"/>
              <a:t> (31 марта1823 — 2 июня 1886) — русский драматург, творчество которого стало важнейшим этапом развития русского национального театра.</a:t>
            </a:r>
          </a:p>
          <a:p>
            <a:r>
              <a:rPr lang="ru-RU" dirty="0"/>
              <a:t>  Именем Александра Островского названы много драматических театров и улиц в городах бывшего СССР.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469562-54E1-1111-4495-F398AEE601F2}"/>
              </a:ext>
            </a:extLst>
          </p:cNvPr>
          <p:cNvSpPr txBox="1"/>
          <p:nvPr/>
        </p:nvSpPr>
        <p:spPr>
          <a:xfrm>
            <a:off x="8953453" y="6202654"/>
            <a:ext cx="2911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linkClick r:id="rId2" action="ppaction://hlinksldjump"/>
              </a:rPr>
              <a:t>Вернуться к словарю </a:t>
            </a:r>
            <a:r>
              <a:rPr lang="ru-RU" dirty="0">
                <a:sym typeface="Wingdings" panose="05000000000000000000" pitchFamily="2" charset="2"/>
                <a:hlinkClick r:id="rId2" action="ppaction://hlinksldjump"/>
              </a:rPr>
              <a:t>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1FF4E7-C63B-39A8-C7E9-7CFAB7C24EA1}"/>
              </a:ext>
            </a:extLst>
          </p:cNvPr>
          <p:cNvSpPr txBox="1"/>
          <p:nvPr/>
        </p:nvSpPr>
        <p:spPr>
          <a:xfrm>
            <a:off x="159393" y="3568549"/>
            <a:ext cx="62329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Никола́й</a:t>
            </a:r>
            <a:r>
              <a:rPr lang="ru-RU" dirty="0"/>
              <a:t> </a:t>
            </a:r>
            <a:r>
              <a:rPr lang="ru-RU" dirty="0" err="1"/>
              <a:t>Алексе́евич</a:t>
            </a:r>
            <a:r>
              <a:rPr lang="ru-RU" dirty="0"/>
              <a:t> </a:t>
            </a:r>
            <a:r>
              <a:rPr lang="ru-RU" dirty="0" err="1"/>
              <a:t>Остро́вский</a:t>
            </a:r>
            <a:r>
              <a:rPr lang="ru-RU" dirty="0"/>
              <a:t> (16 сентября 1904, Вилия, Волынская губерния — 22 декабря 1936, Москва) — советский писатель, автор романа «Как закалялась сталь». </a:t>
            </a:r>
          </a:p>
          <a:p>
            <a:r>
              <a:rPr lang="ru-RU" dirty="0"/>
              <a:t>  Именем Николая Островского названы некоторые улицы в городах бывшего СССР и другие географические объекты и здания.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B28412-13E3-0FAC-6647-1885A163E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8948" y="3197385"/>
            <a:ext cx="1789007" cy="27736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1BE2DB-8D0A-AFBF-FBE7-ECB1953A8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7677" y="74961"/>
            <a:ext cx="2211548" cy="289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140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27C0C-3E8E-58E5-93C2-F749BCAB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015" y="-2"/>
            <a:ext cx="9226787" cy="766513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Улица Полетаева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C0BBC6-D99B-6EF4-C68B-5A5FAC4720C2}"/>
              </a:ext>
            </a:extLst>
          </p:cNvPr>
          <p:cNvSpPr txBox="1"/>
          <p:nvPr/>
        </p:nvSpPr>
        <p:spPr>
          <a:xfrm>
            <a:off x="463596" y="1145274"/>
            <a:ext cx="613654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 Улица Полетаева – названа в честь Полетаева – советский солдат, Герой Советского Союза, национальный герой Италии. В 1931г. был призван в Красную Армию, служил в артиллерийском полку Московской Пролетарской стрелковой дивизии. На фронте с августа 1941.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1C0285-1308-FF69-9F2E-308D2C21274E}"/>
              </a:ext>
            </a:extLst>
          </p:cNvPr>
          <p:cNvSpPr txBox="1"/>
          <p:nvPr/>
        </p:nvSpPr>
        <p:spPr>
          <a:xfrm>
            <a:off x="2080574" y="6522356"/>
            <a:ext cx="22445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i="1" dirty="0"/>
              <a:t>Фото дома на улице Полетаева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841311-40AC-9AEE-01BF-F17D8CE5A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0643" y="953794"/>
            <a:ext cx="3812386" cy="495041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505082-052B-9D02-457D-2EAC4549E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461" y="3341265"/>
            <a:ext cx="2378749" cy="318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3399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308BFD-4F37-CB9F-EFBF-A7E46ECE10D4}"/>
              </a:ext>
            </a:extLst>
          </p:cNvPr>
          <p:cNvSpPr txBox="1"/>
          <p:nvPr/>
        </p:nvSpPr>
        <p:spPr>
          <a:xfrm>
            <a:off x="226503" y="2413335"/>
            <a:ext cx="63499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Фёдор </a:t>
            </a:r>
            <a:r>
              <a:rPr lang="ru-RU" dirty="0" err="1"/>
              <a:t>Андриа́нович</a:t>
            </a:r>
            <a:r>
              <a:rPr lang="ru-RU" dirty="0"/>
              <a:t> </a:t>
            </a:r>
            <a:r>
              <a:rPr lang="ru-RU" dirty="0" err="1"/>
              <a:t>Полета́ев</a:t>
            </a:r>
            <a:r>
              <a:rPr lang="ru-RU" dirty="0"/>
              <a:t> (</a:t>
            </a:r>
            <a:r>
              <a:rPr lang="ru-RU" dirty="0" err="1"/>
              <a:t>Полета́в</a:t>
            </a:r>
            <a:r>
              <a:rPr lang="ru-RU" dirty="0"/>
              <a:t>) (14 мая 1909 — 2 февраля 1945) — советский солдат, участник итальянского движения Сопротивления в годы Второй мировой войны, Герой Советского Союза, национальный герой Италии.</a:t>
            </a:r>
          </a:p>
          <a:p>
            <a:r>
              <a:rPr lang="ru-RU" dirty="0"/>
              <a:t>  Улицы </a:t>
            </a:r>
            <a:r>
              <a:rPr lang="ru-RU" dirty="0" err="1"/>
              <a:t>Полетавеа</a:t>
            </a:r>
            <a:r>
              <a:rPr lang="ru-RU" dirty="0"/>
              <a:t> есть во многих городах России (Москва, Липецк, Рязань и другие).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469562-54E1-1111-4495-F398AEE601F2}"/>
              </a:ext>
            </a:extLst>
          </p:cNvPr>
          <p:cNvSpPr txBox="1"/>
          <p:nvPr/>
        </p:nvSpPr>
        <p:spPr>
          <a:xfrm>
            <a:off x="8953453" y="6202654"/>
            <a:ext cx="2911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linkClick r:id="rId2" action="ppaction://hlinksldjump"/>
              </a:rPr>
              <a:t>Вернуться к словарю </a:t>
            </a:r>
            <a:r>
              <a:rPr lang="ru-RU" dirty="0">
                <a:sym typeface="Wingdings" panose="05000000000000000000" pitchFamily="2" charset="2"/>
                <a:hlinkClick r:id="rId2" action="ppaction://hlinksldjump"/>
              </a:rPr>
              <a:t>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CEF35B9-A4A5-12ED-BF20-6D2B5EC66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286" y="1135467"/>
            <a:ext cx="2994333" cy="458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3403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27C0C-3E8E-58E5-93C2-F749BCAB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015" y="-2"/>
            <a:ext cx="9226787" cy="766513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Улица Разина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C0BBC6-D99B-6EF4-C68B-5A5FAC4720C2}"/>
              </a:ext>
            </a:extLst>
          </p:cNvPr>
          <p:cNvSpPr txBox="1"/>
          <p:nvPr/>
        </p:nvSpPr>
        <p:spPr>
          <a:xfrm>
            <a:off x="363671" y="2058667"/>
            <a:ext cx="61365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 Улица названа в честь донского казака, предводителя восстания 1670—1671 годов - Степана Тимофеевича Разина (он же Стенька Разин).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1C0285-1308-FF69-9F2E-308D2C21274E}"/>
              </a:ext>
            </a:extLst>
          </p:cNvPr>
          <p:cNvSpPr txBox="1"/>
          <p:nvPr/>
        </p:nvSpPr>
        <p:spPr>
          <a:xfrm>
            <a:off x="2080574" y="6522356"/>
            <a:ext cx="23294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i="1" dirty="0"/>
              <a:t>Панорама улицы Разина, дом 39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86C977-02D1-9D1C-ED3B-18F78DC36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0143" y="1671201"/>
            <a:ext cx="5228186" cy="24567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302086B-CD44-8D07-CB64-A09B63A19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193" y="3884103"/>
            <a:ext cx="5818692" cy="258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1366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308BFD-4F37-CB9F-EFBF-A7E46ECE10D4}"/>
              </a:ext>
            </a:extLst>
          </p:cNvPr>
          <p:cNvSpPr txBox="1"/>
          <p:nvPr/>
        </p:nvSpPr>
        <p:spPr>
          <a:xfrm>
            <a:off x="226503" y="2413335"/>
            <a:ext cx="634991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</a:t>
            </a:r>
            <a:r>
              <a:rPr lang="ru-RU" dirty="0" err="1"/>
              <a:t>Степа́н</a:t>
            </a:r>
            <a:r>
              <a:rPr lang="ru-RU" dirty="0"/>
              <a:t> </a:t>
            </a:r>
            <a:r>
              <a:rPr lang="ru-RU" dirty="0" err="1"/>
              <a:t>Тимофе́евич</a:t>
            </a:r>
            <a:r>
              <a:rPr lang="ru-RU" dirty="0"/>
              <a:t> </a:t>
            </a:r>
            <a:r>
              <a:rPr lang="ru-RU" dirty="0" err="1"/>
              <a:t>Ра́зин</a:t>
            </a:r>
            <a:r>
              <a:rPr lang="ru-RU" dirty="0"/>
              <a:t>, известный также как </a:t>
            </a:r>
            <a:r>
              <a:rPr lang="ru-RU" dirty="0" err="1"/>
              <a:t>Сте́нька</a:t>
            </a:r>
            <a:r>
              <a:rPr lang="ru-RU" dirty="0"/>
              <a:t> </a:t>
            </a:r>
            <a:r>
              <a:rPr lang="ru-RU" dirty="0" err="1"/>
              <a:t>Ра́зин</a:t>
            </a:r>
            <a:r>
              <a:rPr lang="ru-RU" dirty="0"/>
              <a:t> (около 1630, </a:t>
            </a:r>
            <a:r>
              <a:rPr lang="ru-RU" dirty="0" err="1"/>
              <a:t>предп</a:t>
            </a:r>
            <a:r>
              <a:rPr lang="ru-RU" dirty="0"/>
              <a:t>. </a:t>
            </a:r>
            <a:r>
              <a:rPr lang="ru-RU" dirty="0" err="1"/>
              <a:t>Зимовейская</a:t>
            </a:r>
            <a:r>
              <a:rPr lang="ru-RU" dirty="0"/>
              <a:t>, Белгородский разряд — 6 июня 1671, Москва) — донской казак, атаман Войска Донского, политик, предводитель восстания 1667—1671 годов, крупнейшего в истории допетровской России.</a:t>
            </a:r>
          </a:p>
          <a:p>
            <a:r>
              <a:rPr lang="ru-RU" dirty="0"/>
              <a:t>  Существует множество улиц, проспектов, мостов и населенных пунктов, названных в честь Степана Разина.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469562-54E1-1111-4495-F398AEE601F2}"/>
              </a:ext>
            </a:extLst>
          </p:cNvPr>
          <p:cNvSpPr txBox="1"/>
          <p:nvPr/>
        </p:nvSpPr>
        <p:spPr>
          <a:xfrm>
            <a:off x="8953453" y="6202654"/>
            <a:ext cx="2911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linkClick r:id="rId2" action="ppaction://hlinksldjump"/>
              </a:rPr>
              <a:t>Вернуться к словарю </a:t>
            </a:r>
            <a:r>
              <a:rPr lang="ru-RU" dirty="0">
                <a:sym typeface="Wingdings" panose="05000000000000000000" pitchFamily="2" charset="2"/>
                <a:hlinkClick r:id="rId2" action="ppaction://hlinksldjump"/>
              </a:rPr>
              <a:t>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5053A4-BA1A-3888-B44D-6A1BE5E5C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502" y="1410049"/>
            <a:ext cx="4037902" cy="403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629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27C0C-3E8E-58E5-93C2-F749BCAB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015" y="-2"/>
            <a:ext cx="9226787" cy="766513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Бульвар Распоповой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C0BBC6-D99B-6EF4-C68B-5A5FAC4720C2}"/>
              </a:ext>
            </a:extLst>
          </p:cNvPr>
          <p:cNvSpPr txBox="1"/>
          <p:nvPr/>
        </p:nvSpPr>
        <p:spPr>
          <a:xfrm>
            <a:off x="363671" y="2058667"/>
            <a:ext cx="61365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 Улица названа в честь возникшего в 1930-х годах мытищинского аэроклуба. В 1939 году инструктором-летчиком аэроклуба стала летчица Нина Распопова.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1C0285-1308-FF69-9F2E-308D2C21274E}"/>
              </a:ext>
            </a:extLst>
          </p:cNvPr>
          <p:cNvSpPr txBox="1"/>
          <p:nvPr/>
        </p:nvSpPr>
        <p:spPr>
          <a:xfrm>
            <a:off x="2267202" y="6509688"/>
            <a:ext cx="23503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i="1" dirty="0"/>
              <a:t>Панорама Бульвара Распоповой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9508F1-FF97-C0B5-AF70-758114921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5834" y="1034632"/>
            <a:ext cx="5081706" cy="324839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F38A2D-66FB-7993-119F-4C0123F8D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46" y="4428458"/>
            <a:ext cx="7071920" cy="209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5004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308BFD-4F37-CB9F-EFBF-A7E46ECE10D4}"/>
              </a:ext>
            </a:extLst>
          </p:cNvPr>
          <p:cNvSpPr txBox="1"/>
          <p:nvPr/>
        </p:nvSpPr>
        <p:spPr>
          <a:xfrm>
            <a:off x="226503" y="2413335"/>
            <a:ext cx="63499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Нина Максимовна Распопова (31 декабря 1913 года — 2 июля 2009 года) — командир звена 46-го гвардейского ночного бомбардировочного авиационного полка 325-й ночной бомбардировочной авиационной дивизии 4-й воздушной армии 2-го Белорусского фронта, гвардии старший лейтенант. Герой Советского Союза (1946).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469562-54E1-1111-4495-F398AEE601F2}"/>
              </a:ext>
            </a:extLst>
          </p:cNvPr>
          <p:cNvSpPr txBox="1"/>
          <p:nvPr/>
        </p:nvSpPr>
        <p:spPr>
          <a:xfrm>
            <a:off x="8953453" y="6202654"/>
            <a:ext cx="2911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linkClick r:id="rId2" action="ppaction://hlinksldjump"/>
              </a:rPr>
              <a:t>Вернуться к словарю </a:t>
            </a:r>
            <a:r>
              <a:rPr lang="ru-RU" dirty="0">
                <a:sym typeface="Wingdings" panose="05000000000000000000" pitchFamily="2" charset="2"/>
                <a:hlinkClick r:id="rId2" action="ppaction://hlinksldjump"/>
              </a:rPr>
              <a:t>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226409-6101-1D46-2FC2-C8D6DCE87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992" y="1270957"/>
            <a:ext cx="3248922" cy="431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3989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27C0C-3E8E-58E5-93C2-F749BCAB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015" y="-2"/>
            <a:ext cx="9226787" cy="766513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Улица Семашко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C0BBC6-D99B-6EF4-C68B-5A5FAC4720C2}"/>
              </a:ext>
            </a:extLst>
          </p:cNvPr>
          <p:cNvSpPr txBox="1"/>
          <p:nvPr/>
        </p:nvSpPr>
        <p:spPr>
          <a:xfrm>
            <a:off x="249572" y="1508033"/>
            <a:ext cx="613654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 В Мытищах одна из улиц носит имя Николая Семашко. Это связано с тем, что у Наркома здравоохранения была дача в Перловке. Это был двухэтажный белый дом с обширной террасой, отделанной деревянной резьбой. Дача Семашко находилась вблизи сердечно-сосудистого санатория, располагавшегося между Перловкой и </a:t>
            </a:r>
            <a:r>
              <a:rPr lang="ru-RU" dirty="0" err="1"/>
              <a:t>Тайнинкой</a:t>
            </a:r>
            <a:r>
              <a:rPr lang="ru-RU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1C0285-1308-FF69-9F2E-308D2C21274E}"/>
              </a:ext>
            </a:extLst>
          </p:cNvPr>
          <p:cNvSpPr txBox="1"/>
          <p:nvPr/>
        </p:nvSpPr>
        <p:spPr>
          <a:xfrm>
            <a:off x="2080574" y="6522356"/>
            <a:ext cx="25923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i="1" dirty="0"/>
              <a:t>Панорама улицы Семашко, дом 23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82635C-C208-89BA-D041-601C4D8AC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692" y="1349699"/>
            <a:ext cx="5061358" cy="41586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1A4E28-2D17-D194-BF5F-780F61C35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7" y="4557879"/>
            <a:ext cx="6500218" cy="196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79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918E87-DC58-49DF-1EFA-1C007F10BEA2}"/>
              </a:ext>
            </a:extLst>
          </p:cNvPr>
          <p:cNvSpPr txBox="1"/>
          <p:nvPr/>
        </p:nvSpPr>
        <p:spPr>
          <a:xfrm>
            <a:off x="260061" y="1720839"/>
            <a:ext cx="66860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Георгий Трофимович </a:t>
            </a:r>
            <a:r>
              <a:rPr lang="ru-RU" dirty="0" err="1"/>
              <a:t>Ши́тиков</a:t>
            </a:r>
            <a:r>
              <a:rPr lang="ru-RU" dirty="0"/>
              <a:t> (1903 — 1978) — советский конструктор военной радиоаппаратуры, Лауреат Сталинских премий, заслуженный деятель науки и техники РСФСР, доктор технических наук, профессор, полковник. Руководил разработкой и освоением в производстве первой советской серийной УКВ ЧМ радиостанции. Шитиков жил в Мытищах и внес важный вклад в дело Великой Отечественной войны. 3 марта 1950 года ученый получил Сталинскую премию за разработку в области радиотехники. Похоронен на кладбище городского поселения Пироговский в Мытищах.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E84EBF-5DE8-969D-EF85-8681F853D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3197" y="1119733"/>
            <a:ext cx="3330429" cy="46185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119EB7-E4D5-F93C-AF46-6E4D7F9D4985}"/>
              </a:ext>
            </a:extLst>
          </p:cNvPr>
          <p:cNvSpPr txBox="1"/>
          <p:nvPr/>
        </p:nvSpPr>
        <p:spPr>
          <a:xfrm>
            <a:off x="8953453" y="6202654"/>
            <a:ext cx="2911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linkClick r:id="rId3" action="ppaction://hlinksldjump"/>
              </a:rPr>
              <a:t>Вернуться к словарю </a:t>
            </a:r>
            <a:r>
              <a:rPr lang="ru-RU" dirty="0">
                <a:sym typeface="Wingdings" panose="05000000000000000000" pitchFamily="2" charset="2"/>
                <a:hlinkClick r:id="rId3" action="ppaction://hlinksldjump"/>
              </a:rPr>
              <a:t>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67669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308BFD-4F37-CB9F-EFBF-A7E46ECE10D4}"/>
              </a:ext>
            </a:extLst>
          </p:cNvPr>
          <p:cNvSpPr txBox="1"/>
          <p:nvPr/>
        </p:nvSpPr>
        <p:spPr>
          <a:xfrm>
            <a:off x="226503" y="2413335"/>
            <a:ext cx="634991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</a:t>
            </a:r>
            <a:r>
              <a:rPr lang="ru-RU" dirty="0" err="1"/>
              <a:t>Никола́й</a:t>
            </a:r>
            <a:r>
              <a:rPr lang="ru-RU" dirty="0"/>
              <a:t> </a:t>
            </a:r>
            <a:r>
              <a:rPr lang="ru-RU" dirty="0" err="1"/>
              <a:t>Алекса́ндрович</a:t>
            </a:r>
            <a:r>
              <a:rPr lang="ru-RU" dirty="0"/>
              <a:t> </a:t>
            </a:r>
            <a:r>
              <a:rPr lang="ru-RU" dirty="0" err="1"/>
              <a:t>Сема́шко</a:t>
            </a:r>
            <a:r>
              <a:rPr lang="ru-RU" dirty="0"/>
              <a:t> (8 сентября 1874 — 18 мая 1949, Москва) — советский партийный и государственный деятель, врач, один из организаторов системы здравоохранения в СССР (часто называемой моделью или системой Семашко). Академик АМН СССР (1944) и АПН РСФСР (1945).</a:t>
            </a:r>
          </a:p>
          <a:p>
            <a:r>
              <a:rPr lang="ru-RU" dirty="0"/>
              <a:t>  В честь Николая Семашко названо много больниц, а также улиц.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469562-54E1-1111-4495-F398AEE601F2}"/>
              </a:ext>
            </a:extLst>
          </p:cNvPr>
          <p:cNvSpPr txBox="1"/>
          <p:nvPr/>
        </p:nvSpPr>
        <p:spPr>
          <a:xfrm>
            <a:off x="8953453" y="6202654"/>
            <a:ext cx="2911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linkClick r:id="rId2" action="ppaction://hlinksldjump"/>
              </a:rPr>
              <a:t>Вернуться к словарю </a:t>
            </a:r>
            <a:r>
              <a:rPr lang="ru-RU" dirty="0">
                <a:sym typeface="Wingdings" panose="05000000000000000000" pitchFamily="2" charset="2"/>
                <a:hlinkClick r:id="rId2" action="ppaction://hlinksldjump"/>
              </a:rPr>
              <a:t>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20E574-C059-CDF4-2240-A5217EA6F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7067" y="1198062"/>
            <a:ext cx="2911374" cy="446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582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27C0C-3E8E-58E5-93C2-F749BCAB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015" y="-2"/>
            <a:ext cx="9226787" cy="766513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Улица Терешковой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C0BBC6-D99B-6EF4-C68B-5A5FAC4720C2}"/>
              </a:ext>
            </a:extLst>
          </p:cNvPr>
          <p:cNvSpPr txBox="1"/>
          <p:nvPr/>
        </p:nvSpPr>
        <p:spPr>
          <a:xfrm>
            <a:off x="249572" y="1508033"/>
            <a:ext cx="613654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 Терешкова - единственная в мире женщина, совершившая космический полёт в одиночку. В Мытищах есть улица, названная в её честь. Это успешно развивающаяся территория города. Жители Мытищ по праву могут гордиться тем, что именно эта улица носит имя первой в мире женщины-космонавта Валентины Терешковой.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1C0285-1308-FF69-9F2E-308D2C21274E}"/>
              </a:ext>
            </a:extLst>
          </p:cNvPr>
          <p:cNvSpPr txBox="1"/>
          <p:nvPr/>
        </p:nvSpPr>
        <p:spPr>
          <a:xfrm>
            <a:off x="1931087" y="6522356"/>
            <a:ext cx="27735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i="1" dirty="0"/>
              <a:t>Панорама улицы Терешковой, дом 21</a:t>
            </a:r>
            <a:r>
              <a:rPr lang="en-US" sz="1000" i="1" dirty="0"/>
              <a:t>/</a:t>
            </a:r>
            <a:r>
              <a:rPr lang="ru-RU" sz="1000" i="1" dirty="0"/>
              <a:t>4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F3A677-4749-13B6-15A7-A98C09047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9390" y="1288650"/>
            <a:ext cx="4626391" cy="42806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63F103B-BB18-96CF-A91D-CB22355A6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79" y="4366273"/>
            <a:ext cx="6300132" cy="215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7500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308BFD-4F37-CB9F-EFBF-A7E46ECE10D4}"/>
              </a:ext>
            </a:extLst>
          </p:cNvPr>
          <p:cNvSpPr txBox="1"/>
          <p:nvPr/>
        </p:nvSpPr>
        <p:spPr>
          <a:xfrm>
            <a:off x="232095" y="1443841"/>
            <a:ext cx="586390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</a:t>
            </a:r>
            <a:r>
              <a:rPr lang="ru-RU" dirty="0" err="1"/>
              <a:t>Валенти́на</a:t>
            </a:r>
            <a:r>
              <a:rPr lang="ru-RU" dirty="0"/>
              <a:t> </a:t>
            </a:r>
            <a:r>
              <a:rPr lang="ru-RU" dirty="0" err="1"/>
              <a:t>Влади́мировна</a:t>
            </a:r>
            <a:r>
              <a:rPr lang="ru-RU" dirty="0"/>
              <a:t> </a:t>
            </a:r>
            <a:r>
              <a:rPr lang="ru-RU" dirty="0" err="1"/>
              <a:t>Терешко́ва</a:t>
            </a:r>
            <a:r>
              <a:rPr lang="ru-RU" dirty="0"/>
              <a:t> (род. 6 марта 1937, деревня Большое </a:t>
            </a:r>
            <a:r>
              <a:rPr lang="ru-RU" dirty="0" err="1"/>
              <a:t>Масленниково</a:t>
            </a:r>
            <a:r>
              <a:rPr lang="ru-RU" dirty="0"/>
              <a:t>, Тутаевский район, Ярославская область, РСФСР, СССР) — лётчик-космонавт СССР, первая в мире женщина-космонавт (1963), Герой Советского Союза (1963), генерал-майор (1995). Полный кавалер ордена «За заслуги перед Отечеством». Российский политик, депутат Государственной думы Российской Федерации, член Высшего совета партии «Единая Россия». </a:t>
            </a:r>
          </a:p>
          <a:p>
            <a:r>
              <a:rPr lang="ru-RU" dirty="0"/>
              <a:t>  Именем Терешковой названы школы (в Ярославле, </a:t>
            </a:r>
            <a:r>
              <a:rPr lang="ru-RU" dirty="0" err="1"/>
              <a:t>Новочебоксаровске</a:t>
            </a:r>
            <a:r>
              <a:rPr lang="ru-RU" dirty="0"/>
              <a:t>), улицы во многих городах.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469562-54E1-1111-4495-F398AEE601F2}"/>
              </a:ext>
            </a:extLst>
          </p:cNvPr>
          <p:cNvSpPr txBox="1"/>
          <p:nvPr/>
        </p:nvSpPr>
        <p:spPr>
          <a:xfrm>
            <a:off x="8953453" y="6202654"/>
            <a:ext cx="2911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linkClick r:id="rId2" action="ppaction://hlinksldjump"/>
              </a:rPr>
              <a:t>Вернуться к словарю </a:t>
            </a:r>
            <a:r>
              <a:rPr lang="ru-RU" dirty="0">
                <a:sym typeface="Wingdings" panose="05000000000000000000" pitchFamily="2" charset="2"/>
                <a:hlinkClick r:id="rId2" action="ppaction://hlinksldjump"/>
              </a:rPr>
              <a:t>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13F170-80FF-30B3-6A90-20F84883C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660" y="1720840"/>
            <a:ext cx="5457585" cy="341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4677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27C0C-3E8E-58E5-93C2-F749BCAB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015" y="-2"/>
            <a:ext cx="9226787" cy="766513"/>
          </a:xfrm>
        </p:spPr>
        <p:txBody>
          <a:bodyPr>
            <a:normAutofit/>
          </a:bodyPr>
          <a:lstStyle/>
          <a:p>
            <a:pPr algn="ctr"/>
            <a:r>
              <a:rPr lang="ru-RU"/>
              <a:t>Улица Тухачевского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C0BBC6-D99B-6EF4-C68B-5A5FAC4720C2}"/>
              </a:ext>
            </a:extLst>
          </p:cNvPr>
          <p:cNvSpPr txBox="1"/>
          <p:nvPr/>
        </p:nvSpPr>
        <p:spPr>
          <a:xfrm>
            <a:off x="249571" y="1653875"/>
            <a:ext cx="61365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 Улица названа в честь советского полководца Михаила Николаевича Тухачевского (годы жизни: 1893-1937).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1C0285-1308-FF69-9F2E-308D2C21274E}"/>
              </a:ext>
            </a:extLst>
          </p:cNvPr>
          <p:cNvSpPr txBox="1"/>
          <p:nvPr/>
        </p:nvSpPr>
        <p:spPr>
          <a:xfrm>
            <a:off x="2080574" y="6522356"/>
            <a:ext cx="26308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i="1" dirty="0"/>
              <a:t>Панорама улицы Тухачевского, дом 3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FB3301-5792-96BB-D018-69D3A9803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6312" y="1293226"/>
            <a:ext cx="4066841" cy="42715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F01F7F-A202-71DE-C96D-1BD7F4D49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598" y="3464569"/>
            <a:ext cx="5432494" cy="305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515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308BFD-4F37-CB9F-EFBF-A7E46ECE10D4}"/>
              </a:ext>
            </a:extLst>
          </p:cNvPr>
          <p:cNvSpPr txBox="1"/>
          <p:nvPr/>
        </p:nvSpPr>
        <p:spPr>
          <a:xfrm>
            <a:off x="128659" y="2136338"/>
            <a:ext cx="596734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</a:t>
            </a:r>
            <a:r>
              <a:rPr lang="ru-RU" dirty="0" err="1"/>
              <a:t>Михаи́л</a:t>
            </a:r>
            <a:r>
              <a:rPr lang="ru-RU" dirty="0"/>
              <a:t> </a:t>
            </a:r>
            <a:r>
              <a:rPr lang="ru-RU" dirty="0" err="1"/>
              <a:t>Никола́евич</a:t>
            </a:r>
            <a:r>
              <a:rPr lang="ru-RU" dirty="0"/>
              <a:t> </a:t>
            </a:r>
            <a:r>
              <a:rPr lang="ru-RU" dirty="0" err="1"/>
              <a:t>Тухаче́вский</a:t>
            </a:r>
            <a:r>
              <a:rPr lang="ru-RU" dirty="0"/>
              <a:t> (16 февраля 1893, Александровское, Дорогобужский уезд, Смоленская губерния, Российская империя — 12 июня 1937, Москва, РСФСР, СССР) — советский военный деятель, военачальник РККА времён Гражданской войны. Военный теоретик, Маршал Советского Союза (1935). Расстрелян в 1937 году по «делу антисоветской троцкистской военной организации», реабилитирован в 1957 году.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469562-54E1-1111-4495-F398AEE601F2}"/>
              </a:ext>
            </a:extLst>
          </p:cNvPr>
          <p:cNvSpPr txBox="1"/>
          <p:nvPr/>
        </p:nvSpPr>
        <p:spPr>
          <a:xfrm>
            <a:off x="8953453" y="6202654"/>
            <a:ext cx="2911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linkClick r:id="rId2" action="ppaction://hlinksldjump"/>
              </a:rPr>
              <a:t>Вернуться к словарю </a:t>
            </a:r>
            <a:r>
              <a:rPr lang="ru-RU" dirty="0">
                <a:sym typeface="Wingdings" panose="05000000000000000000" pitchFamily="2" charset="2"/>
                <a:hlinkClick r:id="rId2" action="ppaction://hlinksldjump"/>
              </a:rPr>
              <a:t>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CA6EEE-6C1F-E86E-3139-2C7BA0BC8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8931" y="1173896"/>
            <a:ext cx="3349043" cy="451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748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27C0C-3E8E-58E5-93C2-F749BCAB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015" y="-2"/>
            <a:ext cx="9226787" cy="766513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Улица Фрунзе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C0BBC6-D99B-6EF4-C68B-5A5FAC4720C2}"/>
              </a:ext>
            </a:extLst>
          </p:cNvPr>
          <p:cNvSpPr txBox="1"/>
          <p:nvPr/>
        </p:nvSpPr>
        <p:spPr>
          <a:xfrm>
            <a:off x="249571" y="1653875"/>
            <a:ext cx="64364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 Улица носит имя революционера, советского и военного деятеля, одного из крупных военачальников Красной Армии во время гражданской войны — Михаила Васильевича Фрунзе.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1C0285-1308-FF69-9F2E-308D2C21274E}"/>
              </a:ext>
            </a:extLst>
          </p:cNvPr>
          <p:cNvSpPr txBox="1"/>
          <p:nvPr/>
        </p:nvSpPr>
        <p:spPr>
          <a:xfrm>
            <a:off x="3144202" y="6128152"/>
            <a:ext cx="18309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i="1" dirty="0"/>
              <a:t>Панорама улицы Фрунзе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054FD0-D3E8-85BD-1EC8-4C75E403C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2324" y="1339287"/>
            <a:ext cx="3682288" cy="389617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32052E6-FFD6-18FE-7A06-E82976A4C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38" y="3741568"/>
            <a:ext cx="7798478" cy="238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3208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308BFD-4F37-CB9F-EFBF-A7E46ECE10D4}"/>
              </a:ext>
            </a:extLst>
          </p:cNvPr>
          <p:cNvSpPr txBox="1"/>
          <p:nvPr/>
        </p:nvSpPr>
        <p:spPr>
          <a:xfrm>
            <a:off x="363551" y="1582339"/>
            <a:ext cx="596734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</a:t>
            </a:r>
            <a:r>
              <a:rPr lang="ru-RU" dirty="0" err="1"/>
              <a:t>Михаи́л</a:t>
            </a:r>
            <a:r>
              <a:rPr lang="ru-RU" dirty="0"/>
              <a:t> </a:t>
            </a:r>
            <a:r>
              <a:rPr lang="ru-RU" dirty="0" err="1"/>
              <a:t>Васи́льевич</a:t>
            </a:r>
            <a:r>
              <a:rPr lang="ru-RU" dirty="0"/>
              <a:t> </a:t>
            </a:r>
            <a:r>
              <a:rPr lang="ru-RU" dirty="0" err="1"/>
              <a:t>Фру́нзе</a:t>
            </a:r>
            <a:r>
              <a:rPr lang="ru-RU" dirty="0"/>
              <a:t> (до 1919 года — </a:t>
            </a:r>
            <a:r>
              <a:rPr lang="ru-RU" dirty="0" err="1"/>
              <a:t>Фрунзеэ</a:t>
            </a:r>
            <a:r>
              <a:rPr lang="ru-RU" dirty="0"/>
              <a:t>; 21 января1885, </a:t>
            </a:r>
            <a:r>
              <a:rPr lang="ru-RU" dirty="0" err="1"/>
              <a:t>Пишпек</a:t>
            </a:r>
            <a:r>
              <a:rPr lang="ru-RU" dirty="0"/>
              <a:t>, Туркестанское генерал-губернаторство — 31 октября 1925, Москва) — российский революционер, советский государственный деятель, военачальник Красной армии во время Гражданской войны, военный теоретик.</a:t>
            </a:r>
          </a:p>
          <a:p>
            <a:r>
              <a:rPr lang="ru-RU" dirty="0"/>
              <a:t>  Сразу после смерти Михаила Васильевича Фрунзе его имя было присвоено учреждениям, войсковым частям, предприятиям, улицам и площадям. После 1991 года некоторые из них переименованы, но имя Фрунзе носят и до сих пор различные населённые пункты и объекты.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469562-54E1-1111-4495-F398AEE601F2}"/>
              </a:ext>
            </a:extLst>
          </p:cNvPr>
          <p:cNvSpPr txBox="1"/>
          <p:nvPr/>
        </p:nvSpPr>
        <p:spPr>
          <a:xfrm>
            <a:off x="8953453" y="6202654"/>
            <a:ext cx="2911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linkClick r:id="rId2" action="ppaction://hlinksldjump"/>
              </a:rPr>
              <a:t>Вернуться к словарю </a:t>
            </a:r>
            <a:r>
              <a:rPr lang="ru-RU" dirty="0">
                <a:sym typeface="Wingdings" panose="05000000000000000000" pitchFamily="2" charset="2"/>
                <a:hlinkClick r:id="rId2" action="ppaction://hlinksldjump"/>
              </a:rPr>
              <a:t>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8C6628-7ABD-177E-C327-B47C1DABF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7766" y="1245469"/>
            <a:ext cx="2911374" cy="436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1030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27C0C-3E8E-58E5-93C2-F749BCAB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015" y="-2"/>
            <a:ext cx="9226787" cy="766513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Улица Чапаева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C0BBC6-D99B-6EF4-C68B-5A5FAC4720C2}"/>
              </a:ext>
            </a:extLst>
          </p:cNvPr>
          <p:cNvSpPr txBox="1"/>
          <p:nvPr/>
        </p:nvSpPr>
        <p:spPr>
          <a:xfrm>
            <a:off x="135272" y="2383663"/>
            <a:ext cx="74752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 Улица названа в честь начальника дивизии Красной армии, участника Первой мировой и Гражданской войн – Чапаева Василия Ивановича.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1C0285-1308-FF69-9F2E-308D2C21274E}"/>
              </a:ext>
            </a:extLst>
          </p:cNvPr>
          <p:cNvSpPr txBox="1"/>
          <p:nvPr/>
        </p:nvSpPr>
        <p:spPr>
          <a:xfrm>
            <a:off x="2602378" y="5729680"/>
            <a:ext cx="25410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i="1" dirty="0"/>
              <a:t>Панорама улицы Чапаева (осенью)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A153D3-EB59-C310-7D71-71C03E6B8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0554" y="1128319"/>
            <a:ext cx="4033820" cy="460136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AA27EE-E2EB-6853-C51B-AE2F3C45E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8" y="4339030"/>
            <a:ext cx="762000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5312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308BFD-4F37-CB9F-EFBF-A7E46ECE10D4}"/>
              </a:ext>
            </a:extLst>
          </p:cNvPr>
          <p:cNvSpPr txBox="1"/>
          <p:nvPr/>
        </p:nvSpPr>
        <p:spPr>
          <a:xfrm>
            <a:off x="256299" y="1305340"/>
            <a:ext cx="628891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</a:t>
            </a:r>
            <a:r>
              <a:rPr lang="ru-RU" dirty="0" err="1"/>
              <a:t>Васи́лий</a:t>
            </a:r>
            <a:r>
              <a:rPr lang="ru-RU" dirty="0"/>
              <a:t> </a:t>
            </a:r>
            <a:r>
              <a:rPr lang="ru-RU" dirty="0" err="1"/>
              <a:t>Ива́нович</a:t>
            </a:r>
            <a:r>
              <a:rPr lang="ru-RU" dirty="0"/>
              <a:t> </a:t>
            </a:r>
            <a:r>
              <a:rPr lang="ru-RU" dirty="0" err="1"/>
              <a:t>Чапа́ев</a:t>
            </a:r>
            <a:r>
              <a:rPr lang="ru-RU" dirty="0"/>
              <a:t> (</a:t>
            </a:r>
            <a:r>
              <a:rPr lang="ru-RU" dirty="0" err="1"/>
              <a:t>Чепа́ев</a:t>
            </a:r>
            <a:r>
              <a:rPr lang="ru-RU" dirty="0"/>
              <a:t>; 28 января 1887 — 5 сентября 1919) — участник Первой мировой и Гражданской войн, начальник дивизии Красной армии. Был и остаётся одной из самых известных исторических личностей эпохи Гражданской войны в России. Увековечен в книге Дмитрия Фурманова «Чапаев» и одноимённом фильме братьев Васильевых, а также в многочисленных анекдотах.</a:t>
            </a:r>
          </a:p>
          <a:p>
            <a:r>
              <a:rPr lang="ru-RU" dirty="0"/>
              <a:t>  Именем Чапаева названы десятки населённых пунктов в регионах России, улицы Чапаева существуют в сотнях населённых пунктов на территории бывшего СССР, в его честь была названа река Чапаевка. В 1937 году киевский кинотеатр «Лира» на улице Большая Житомирская, 40 был переименован в кинотеатр имени Чапаева.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469562-54E1-1111-4495-F398AEE601F2}"/>
              </a:ext>
            </a:extLst>
          </p:cNvPr>
          <p:cNvSpPr txBox="1"/>
          <p:nvPr/>
        </p:nvSpPr>
        <p:spPr>
          <a:xfrm>
            <a:off x="8953453" y="6202654"/>
            <a:ext cx="2911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linkClick r:id="rId2" action="ppaction://hlinksldjump"/>
              </a:rPr>
              <a:t>Вернуться к словарю </a:t>
            </a:r>
            <a:r>
              <a:rPr lang="ru-RU" dirty="0">
                <a:sym typeface="Wingdings" panose="05000000000000000000" pitchFamily="2" charset="2"/>
                <a:hlinkClick r:id="rId2" action="ppaction://hlinksldjump"/>
              </a:rPr>
              <a:t>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2FE4F3-1004-9183-50AC-905426058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5477" y="1112588"/>
            <a:ext cx="3055952" cy="463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5362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27C0C-3E8E-58E5-93C2-F749BCAB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015" y="-2"/>
            <a:ext cx="9226787" cy="766513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Улица Чернышевского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C0BBC6-D99B-6EF4-C68B-5A5FAC4720C2}"/>
              </a:ext>
            </a:extLst>
          </p:cNvPr>
          <p:cNvSpPr txBox="1"/>
          <p:nvPr/>
        </p:nvSpPr>
        <p:spPr>
          <a:xfrm>
            <a:off x="157292" y="2228671"/>
            <a:ext cx="73508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 Улица названа в честь Николая Гавриловича Чернышевского в 1918 году. До этого она называлась Богословской, по имени построенной неподалёку Богословской церкви.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1C0285-1308-FF69-9F2E-308D2C21274E}"/>
              </a:ext>
            </a:extLst>
          </p:cNvPr>
          <p:cNvSpPr txBox="1"/>
          <p:nvPr/>
        </p:nvSpPr>
        <p:spPr>
          <a:xfrm>
            <a:off x="1773084" y="6522356"/>
            <a:ext cx="29049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i="1" dirty="0"/>
              <a:t>Панорама улицы Чернышевского, дом 28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2F57C3D-8098-EAF4-2F8B-25C8FADF4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425" y="1180368"/>
            <a:ext cx="4190910" cy="449726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EF26F8-B02B-82F7-C817-58D478EDB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789" y="3842073"/>
            <a:ext cx="4764947" cy="268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698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27C0C-3E8E-58E5-93C2-F749BCAB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237" y="7979"/>
            <a:ext cx="9226787" cy="64595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Микрорайон имени В. М. </a:t>
            </a:r>
            <a:r>
              <a:rPr lang="ru-RU" dirty="0" err="1"/>
              <a:t>Колонцова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A75057-0302-EC3B-08AA-2E6DB6C04D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271" y="1208014"/>
            <a:ext cx="4552364" cy="44419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103A98-DE3B-8734-1C3A-C903CCF4EA7A}"/>
              </a:ext>
            </a:extLst>
          </p:cNvPr>
          <p:cNvSpPr txBox="1"/>
          <p:nvPr/>
        </p:nvSpPr>
        <p:spPr>
          <a:xfrm>
            <a:off x="308365" y="645952"/>
            <a:ext cx="70229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Историческим центром Мытищ является район улиц </a:t>
            </a:r>
            <a:r>
              <a:rPr lang="ru-RU" dirty="0" err="1"/>
              <a:t>Колонцова</a:t>
            </a:r>
            <a:r>
              <a:rPr lang="ru-RU" dirty="0"/>
              <a:t> и Абрамова. Это Старые Мытищи. На центральной улице </a:t>
            </a:r>
            <a:r>
              <a:rPr lang="ru-RU" dirty="0" err="1"/>
              <a:t>Колонцова</a:t>
            </a:r>
            <a:r>
              <a:rPr lang="ru-RU" dirty="0"/>
              <a:t> сохранилось немало дореволюционных зданий. Это в основном заводские корпуса и вокзал. Здание вокзала построено в 1896 году.</a:t>
            </a:r>
          </a:p>
          <a:p>
            <a:r>
              <a:rPr lang="ru-RU" dirty="0"/>
              <a:t>  Микрорайон </a:t>
            </a:r>
            <a:r>
              <a:rPr lang="ru-RU" dirty="0" err="1"/>
              <a:t>Колонцова</a:t>
            </a:r>
            <a:r>
              <a:rPr lang="ru-RU" dirty="0"/>
              <a:t> назван в честь Героя Гражданской войны В. М. </a:t>
            </a:r>
            <a:r>
              <a:rPr lang="ru-RU" dirty="0" err="1"/>
              <a:t>Колонцова</a:t>
            </a:r>
            <a:r>
              <a:rPr lang="ru-RU" dirty="0"/>
              <a:t>, как и улица, на которой он проживал. Памятник </a:t>
            </a:r>
            <a:r>
              <a:rPr lang="ru-RU" dirty="0" err="1"/>
              <a:t>Колонцову</a:t>
            </a:r>
            <a:r>
              <a:rPr lang="ru-RU" dirty="0"/>
              <a:t> установлен вблизи дома 43.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F58B08D-E699-2BCC-08A5-27F5721C7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365" y="3231275"/>
            <a:ext cx="3583865" cy="29923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17FB2D-A7CF-3227-258E-DE3CF49F77DC}"/>
              </a:ext>
            </a:extLst>
          </p:cNvPr>
          <p:cNvSpPr txBox="1"/>
          <p:nvPr/>
        </p:nvSpPr>
        <p:spPr>
          <a:xfrm>
            <a:off x="1092649" y="6212048"/>
            <a:ext cx="201529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i="1" dirty="0"/>
              <a:t>Вокзал станции «Мытищи»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3285752-F14E-A27A-06A3-78654141D6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367" y="3236229"/>
            <a:ext cx="1981515" cy="30097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2BDDCA0-D31F-914F-8E99-FD1F16C2E6F4}"/>
              </a:ext>
            </a:extLst>
          </p:cNvPr>
          <p:cNvSpPr txBox="1"/>
          <p:nvPr/>
        </p:nvSpPr>
        <p:spPr>
          <a:xfrm>
            <a:off x="4606507" y="6212048"/>
            <a:ext cx="15552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i="1" dirty="0"/>
              <a:t>Памятник </a:t>
            </a:r>
            <a:r>
              <a:rPr lang="ru-RU" sz="1000" i="1" dirty="0" err="1"/>
              <a:t>Колонцову</a:t>
            </a:r>
            <a:r>
              <a:rPr lang="ru-RU" sz="10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4103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308BFD-4F37-CB9F-EFBF-A7E46ECE10D4}"/>
              </a:ext>
            </a:extLst>
          </p:cNvPr>
          <p:cNvSpPr txBox="1"/>
          <p:nvPr/>
        </p:nvSpPr>
        <p:spPr>
          <a:xfrm>
            <a:off x="205965" y="1859338"/>
            <a:ext cx="628891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</a:t>
            </a:r>
            <a:r>
              <a:rPr lang="ru-RU" dirty="0" err="1"/>
              <a:t>Никола́й</a:t>
            </a:r>
            <a:r>
              <a:rPr lang="ru-RU" dirty="0"/>
              <a:t> </a:t>
            </a:r>
            <a:r>
              <a:rPr lang="ru-RU" dirty="0" err="1"/>
              <a:t>Гаври́лович</a:t>
            </a:r>
            <a:r>
              <a:rPr lang="ru-RU" dirty="0"/>
              <a:t> </a:t>
            </a:r>
            <a:r>
              <a:rPr lang="ru-RU" dirty="0" err="1"/>
              <a:t>Черныше́вский</a:t>
            </a:r>
            <a:r>
              <a:rPr lang="ru-RU" dirty="0"/>
              <a:t> (24 июля 1828, Саратов, Российская империя — 29 октября 1889, Саратов, Российская империя) — русский литературный критик, революционер-демократ, теоретик утопического социализма, философ-материалист, публицист и писатель.</a:t>
            </a:r>
          </a:p>
          <a:p>
            <a:r>
              <a:rPr lang="ru-RU" dirty="0"/>
              <a:t>  В честь писателя назван ряд улиц, площадей и переулков во многих городах бывшего СССР, включая Орёл, Саратов, Санкт-Петербург, Астрахань, Иркутск, Чебоксары, Усолье-Сибирское где жил и бывал писатель.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469562-54E1-1111-4495-F398AEE601F2}"/>
              </a:ext>
            </a:extLst>
          </p:cNvPr>
          <p:cNvSpPr txBox="1"/>
          <p:nvPr/>
        </p:nvSpPr>
        <p:spPr>
          <a:xfrm>
            <a:off x="8953453" y="6202654"/>
            <a:ext cx="2911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linkClick r:id="rId2" action="ppaction://hlinksldjump"/>
              </a:rPr>
              <a:t>Вернуться к словарю </a:t>
            </a:r>
            <a:r>
              <a:rPr lang="ru-RU" dirty="0">
                <a:sym typeface="Wingdings" panose="05000000000000000000" pitchFamily="2" charset="2"/>
                <a:hlinkClick r:id="rId2" action="ppaction://hlinksldjump"/>
              </a:rPr>
              <a:t>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AADBED-CAD9-F643-D1A9-57406D580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9236" y="1130591"/>
            <a:ext cx="3508434" cy="459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8342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27C0C-3E8E-58E5-93C2-F749BCAB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015" y="-2"/>
            <a:ext cx="9226787" cy="766513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Улица Академика Каргина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C0BBC6-D99B-6EF4-C68B-5A5FAC4720C2}"/>
              </a:ext>
            </a:extLst>
          </p:cNvPr>
          <p:cNvSpPr txBox="1"/>
          <p:nvPr/>
        </p:nvSpPr>
        <p:spPr>
          <a:xfrm>
            <a:off x="320936" y="2133813"/>
            <a:ext cx="60267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 Улица названа в честь Валентина Алексеевича Каргина (1906–1969), создателя советской школы химии полимеров.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1C0285-1308-FF69-9F2E-308D2C21274E}"/>
              </a:ext>
            </a:extLst>
          </p:cNvPr>
          <p:cNvSpPr txBox="1"/>
          <p:nvPr/>
        </p:nvSpPr>
        <p:spPr>
          <a:xfrm>
            <a:off x="1784971" y="6416594"/>
            <a:ext cx="33265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i="1" dirty="0"/>
              <a:t>Панорама улицы Академика Каргина, дом 38к1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20FB5DB-16A2-9248-4450-C9F875B32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494" y="1742598"/>
            <a:ext cx="5076995" cy="268184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C0B044A-6F22-F647-7F41-AFD76C6CF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69" y="4424446"/>
            <a:ext cx="6631556" cy="199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4683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308BFD-4F37-CB9F-EFBF-A7E46ECE10D4}"/>
              </a:ext>
            </a:extLst>
          </p:cNvPr>
          <p:cNvSpPr txBox="1"/>
          <p:nvPr/>
        </p:nvSpPr>
        <p:spPr>
          <a:xfrm>
            <a:off x="205965" y="1859338"/>
            <a:ext cx="62889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</a:t>
            </a:r>
            <a:r>
              <a:rPr lang="ru-RU" dirty="0" err="1"/>
              <a:t>Валенти́н</a:t>
            </a:r>
            <a:r>
              <a:rPr lang="ru-RU" dirty="0"/>
              <a:t> </a:t>
            </a:r>
            <a:r>
              <a:rPr lang="ru-RU" dirty="0" err="1"/>
              <a:t>Алексе́евич</a:t>
            </a:r>
            <a:r>
              <a:rPr lang="ru-RU" dirty="0"/>
              <a:t> </a:t>
            </a:r>
            <a:r>
              <a:rPr lang="ru-RU" dirty="0" err="1"/>
              <a:t>Карги́н</a:t>
            </a:r>
            <a:r>
              <a:rPr lang="ru-RU" dirty="0"/>
              <a:t> (1907—1969) — советский </a:t>
            </a:r>
            <a:r>
              <a:rPr lang="ru-RU" dirty="0" err="1"/>
              <a:t>физикохимик</a:t>
            </a:r>
            <a:r>
              <a:rPr lang="ru-RU" dirty="0"/>
              <a:t>, специалист по коллоидной химии и полимерам, основатель советской полимерной школы. Академик АН СССР. Герой Социалистического Труда. Лауреат Ленинской премии и трёх Сталинских премий.</a:t>
            </a:r>
          </a:p>
          <a:p>
            <a:r>
              <a:rPr lang="ru-RU" dirty="0"/>
              <a:t>  В память о Каргине было установлено много памятных досок на различных улицах и институтах.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469562-54E1-1111-4495-F398AEE601F2}"/>
              </a:ext>
            </a:extLst>
          </p:cNvPr>
          <p:cNvSpPr txBox="1"/>
          <p:nvPr/>
        </p:nvSpPr>
        <p:spPr>
          <a:xfrm>
            <a:off x="8953453" y="6202654"/>
            <a:ext cx="2911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linkClick r:id="rId2" action="ppaction://hlinksldjump"/>
              </a:rPr>
              <a:t>Вернуться к словарю </a:t>
            </a:r>
            <a:r>
              <a:rPr lang="ru-RU" dirty="0">
                <a:sym typeface="Wingdings" panose="05000000000000000000" pitchFamily="2" charset="2"/>
                <a:hlinkClick r:id="rId2" action="ppaction://hlinksldjump"/>
              </a:rPr>
              <a:t>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848FA4F-4993-4572-9B3C-9D2344949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0853" y="1165571"/>
            <a:ext cx="2725199" cy="452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2094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27C0C-3E8E-58E5-93C2-F749BCAB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015" y="-2"/>
            <a:ext cx="9226787" cy="766513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Улица Шишкина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C0BBC6-D99B-6EF4-C68B-5A5FAC4720C2}"/>
              </a:ext>
            </a:extLst>
          </p:cNvPr>
          <p:cNvSpPr txBox="1"/>
          <p:nvPr/>
        </p:nvSpPr>
        <p:spPr>
          <a:xfrm>
            <a:off x="320936" y="2133813"/>
            <a:ext cx="60267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Улицу назвали в честь российского художника-пейзажиста Ивана Шишкина.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1C0285-1308-FF69-9F2E-308D2C21274E}"/>
              </a:ext>
            </a:extLst>
          </p:cNvPr>
          <p:cNvSpPr txBox="1"/>
          <p:nvPr/>
        </p:nvSpPr>
        <p:spPr>
          <a:xfrm>
            <a:off x="1926869" y="6466597"/>
            <a:ext cx="25074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i="1" dirty="0"/>
              <a:t>Панорама улицы Шишкина, дом 15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E66F36-0FD5-D513-867F-2E7F88299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653" y="2074284"/>
            <a:ext cx="5159150" cy="13547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9F48FE0-57CC-95FE-4AB4-0EA54E632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53" y="4473726"/>
            <a:ext cx="6784584" cy="199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3983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308BFD-4F37-CB9F-EFBF-A7E46ECE10D4}"/>
              </a:ext>
            </a:extLst>
          </p:cNvPr>
          <p:cNvSpPr txBox="1"/>
          <p:nvPr/>
        </p:nvSpPr>
        <p:spPr>
          <a:xfrm>
            <a:off x="268448" y="1859338"/>
            <a:ext cx="67447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</a:t>
            </a:r>
            <a:r>
              <a:rPr lang="ru-RU" dirty="0" err="1"/>
              <a:t>Ива́н</a:t>
            </a:r>
            <a:r>
              <a:rPr lang="ru-RU" dirty="0"/>
              <a:t> </a:t>
            </a:r>
            <a:r>
              <a:rPr lang="ru-RU" dirty="0" err="1"/>
              <a:t>Ива́нович</a:t>
            </a:r>
            <a:r>
              <a:rPr lang="ru-RU" dirty="0"/>
              <a:t> </a:t>
            </a:r>
            <a:r>
              <a:rPr lang="ru-RU" dirty="0" err="1"/>
              <a:t>Ши́шкин</a:t>
            </a:r>
            <a:r>
              <a:rPr lang="ru-RU" dirty="0"/>
              <a:t> (13 января 1832, Елабуга, Вятская губерния, Российская империя — 8 марта 1898, Санкт-Петербург, Российская империя) — русский живописец, рисовальщик и гравёр-офортист, один из главных мастеров реалистического пейзажа второй половины XIX века.</a:t>
            </a:r>
          </a:p>
          <a:p>
            <a:r>
              <a:rPr lang="ru-RU" dirty="0"/>
              <a:t>  Ряд улиц в различных городах России назван в честь И. И. Шишкина. Также существует мыс Шишкина – южный мыс бухты Тыртова в заливе Чекина на востоке Северного острова Новой Земли.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469562-54E1-1111-4495-F398AEE601F2}"/>
              </a:ext>
            </a:extLst>
          </p:cNvPr>
          <p:cNvSpPr txBox="1"/>
          <p:nvPr/>
        </p:nvSpPr>
        <p:spPr>
          <a:xfrm>
            <a:off x="8953453" y="6202654"/>
            <a:ext cx="2911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linkClick r:id="rId2" action="ppaction://hlinksldjump"/>
              </a:rPr>
              <a:t>Вернуться к словарю </a:t>
            </a:r>
            <a:r>
              <a:rPr lang="ru-RU" dirty="0">
                <a:sym typeface="Wingdings" panose="05000000000000000000" pitchFamily="2" charset="2"/>
                <a:hlinkClick r:id="rId2" action="ppaction://hlinksldjump"/>
              </a:rPr>
              <a:t>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A185F2-75A2-74C6-CDB7-6A9FD6C58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2799" y="1047073"/>
            <a:ext cx="3441307" cy="476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3600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27C0C-3E8E-58E5-93C2-F749BCAB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015" y="-2"/>
            <a:ext cx="9226787" cy="766513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Улица Щербакова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C0BBC6-D99B-6EF4-C68B-5A5FAC4720C2}"/>
              </a:ext>
            </a:extLst>
          </p:cNvPr>
          <p:cNvSpPr txBox="1"/>
          <p:nvPr/>
        </p:nvSpPr>
        <p:spPr>
          <a:xfrm>
            <a:off x="337714" y="1554972"/>
            <a:ext cx="602673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 Своё название улица получила в честь Александра Сергеевича Щербакова, видного советского государственного и партийного деятеля, занимавшего в годы Великой Отечественной войны должность начальника Главного политуправления Советской Армии, заместителя наркома обороны СССР.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1C0285-1308-FF69-9F2E-308D2C21274E}"/>
              </a:ext>
            </a:extLst>
          </p:cNvPr>
          <p:cNvSpPr txBox="1"/>
          <p:nvPr/>
        </p:nvSpPr>
        <p:spPr>
          <a:xfrm>
            <a:off x="1687805" y="6334534"/>
            <a:ext cx="29642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i="1" dirty="0"/>
              <a:t>Панорама улицы Щербакова, театр ФЭСТ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A291CD-41E3-DA70-1BF7-A0FBD6257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402" y="960539"/>
            <a:ext cx="4388381" cy="44168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7639E2A-1507-C864-21D0-846CD2B60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19" y="3967993"/>
            <a:ext cx="6896652" cy="236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104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308BFD-4F37-CB9F-EFBF-A7E46ECE10D4}"/>
              </a:ext>
            </a:extLst>
          </p:cNvPr>
          <p:cNvSpPr txBox="1"/>
          <p:nvPr/>
        </p:nvSpPr>
        <p:spPr>
          <a:xfrm>
            <a:off x="180798" y="2136338"/>
            <a:ext cx="628891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</a:t>
            </a:r>
            <a:r>
              <a:rPr lang="ru-RU" dirty="0" err="1"/>
              <a:t>Алекса́ндр</a:t>
            </a:r>
            <a:r>
              <a:rPr lang="ru-RU" dirty="0"/>
              <a:t> </a:t>
            </a:r>
            <a:r>
              <a:rPr lang="ru-RU" dirty="0" err="1"/>
              <a:t>Серге́евич</a:t>
            </a:r>
            <a:r>
              <a:rPr lang="ru-RU" dirty="0"/>
              <a:t> </a:t>
            </a:r>
            <a:r>
              <a:rPr lang="ru-RU" dirty="0" err="1"/>
              <a:t>Щербако́в</a:t>
            </a:r>
            <a:r>
              <a:rPr lang="ru-RU" dirty="0"/>
              <a:t> (27 сентября 1901, Руза, Московская губерния, Российская империя — 10 мая 1945, Москва, СССР) — советский государственный и партийный деятель, генерал-полковник (17.09.1943).</a:t>
            </a:r>
          </a:p>
          <a:p>
            <a:r>
              <a:rPr lang="ru-RU" dirty="0"/>
              <a:t>  В честь Щербакова в 1946—1957 годах назывался город Рыбинск; также именем Щербакова было названо много улиц не только в России, но и в Киеве, а также в Минске.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469562-54E1-1111-4495-F398AEE601F2}"/>
              </a:ext>
            </a:extLst>
          </p:cNvPr>
          <p:cNvSpPr txBox="1"/>
          <p:nvPr/>
        </p:nvSpPr>
        <p:spPr>
          <a:xfrm>
            <a:off x="8953453" y="6202654"/>
            <a:ext cx="2911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linkClick r:id="rId2" action="ppaction://hlinksldjump"/>
              </a:rPr>
              <a:t>Вернуться к словарю </a:t>
            </a:r>
            <a:r>
              <a:rPr lang="ru-RU" dirty="0">
                <a:sym typeface="Wingdings" panose="05000000000000000000" pitchFamily="2" charset="2"/>
                <a:hlinkClick r:id="rId2" action="ppaction://hlinksldjump"/>
              </a:rPr>
              <a:t>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B3CBC7-7FFB-BDC7-6062-A58597BB5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0586" y="1216030"/>
            <a:ext cx="3365734" cy="442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392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27C0C-3E8E-58E5-93C2-F749BCAB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015" y="-2"/>
            <a:ext cx="9226787" cy="766513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Улица Белобородова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C0BBC6-D99B-6EF4-C68B-5A5FAC4720C2}"/>
              </a:ext>
            </a:extLst>
          </p:cNvPr>
          <p:cNvSpPr txBox="1"/>
          <p:nvPr/>
        </p:nvSpPr>
        <p:spPr>
          <a:xfrm>
            <a:off x="275998" y="1713455"/>
            <a:ext cx="602673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 Улица названа в честь Белобородова Афанасия </a:t>
            </a:r>
            <a:r>
              <a:rPr lang="ru-RU" dirty="0" err="1"/>
              <a:t>Павлантьевича</a:t>
            </a:r>
            <a:r>
              <a:rPr lang="ru-RU" dirty="0"/>
              <a:t> (1903-1990) - генерала армии, дважды Героя Советского Союза, Почетного гражданина города, в годы Великой Отечественной войны командира 9 гвардейской стрелковой дивизии, подшефной г. Мытищи.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1C0285-1308-FF69-9F2E-308D2C21274E}"/>
              </a:ext>
            </a:extLst>
          </p:cNvPr>
          <p:cNvSpPr txBox="1"/>
          <p:nvPr/>
        </p:nvSpPr>
        <p:spPr>
          <a:xfrm>
            <a:off x="1868944" y="6390194"/>
            <a:ext cx="28408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i="1" dirty="0"/>
              <a:t>Панорама улицы Белобородова, дом 4А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EC87AA-D2E6-0844-BD49-1EE8031F1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6186" y="1713455"/>
            <a:ext cx="4818100" cy="37456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107853-4E82-18F6-3AAB-F1BBC1F13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23" y="4215862"/>
            <a:ext cx="6646877" cy="217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1078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308BFD-4F37-CB9F-EFBF-A7E46ECE10D4}"/>
              </a:ext>
            </a:extLst>
          </p:cNvPr>
          <p:cNvSpPr txBox="1"/>
          <p:nvPr/>
        </p:nvSpPr>
        <p:spPr>
          <a:xfrm>
            <a:off x="180798" y="2136338"/>
            <a:ext cx="628891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</a:t>
            </a:r>
            <a:r>
              <a:rPr lang="ru-RU" dirty="0" err="1"/>
              <a:t>Афана́сий</a:t>
            </a:r>
            <a:r>
              <a:rPr lang="ru-RU" dirty="0"/>
              <a:t> </a:t>
            </a:r>
            <a:r>
              <a:rPr lang="ru-RU" dirty="0" err="1"/>
              <a:t>Павла́нтьевич</a:t>
            </a:r>
            <a:r>
              <a:rPr lang="ru-RU" dirty="0"/>
              <a:t> </a:t>
            </a:r>
            <a:r>
              <a:rPr lang="ru-RU" dirty="0" err="1"/>
              <a:t>Белоборо́дов</a:t>
            </a:r>
            <a:r>
              <a:rPr lang="ru-RU" dirty="0"/>
              <a:t> (18 (31) января 1903, деревня </a:t>
            </a:r>
            <a:r>
              <a:rPr lang="ru-RU" dirty="0" err="1"/>
              <a:t>Акинино-Баклаши</a:t>
            </a:r>
            <a:r>
              <a:rPr lang="ru-RU" dirty="0"/>
              <a:t> Иркутского округа Иркутской губернии — 1 сентября 1990, Москва) — советский военачальник, генерал армии (1963). Дважды Герой Советского Союза (1944, 1945). Член ЦК КПСС (1966—1971).</a:t>
            </a:r>
          </a:p>
          <a:p>
            <a:r>
              <a:rPr lang="ru-RU" dirty="0"/>
              <a:t>  В честь генерала армии А. П. Белобородова названы улицы в некоторых городах России, включая Москву.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469562-54E1-1111-4495-F398AEE601F2}"/>
              </a:ext>
            </a:extLst>
          </p:cNvPr>
          <p:cNvSpPr txBox="1"/>
          <p:nvPr/>
        </p:nvSpPr>
        <p:spPr>
          <a:xfrm>
            <a:off x="8953453" y="6202654"/>
            <a:ext cx="2911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linkClick r:id="rId2" action="ppaction://hlinksldjump"/>
              </a:rPr>
              <a:t>Вернуться к словарю </a:t>
            </a:r>
            <a:r>
              <a:rPr lang="ru-RU" dirty="0">
                <a:sym typeface="Wingdings" panose="05000000000000000000" pitchFamily="2" charset="2"/>
                <a:hlinkClick r:id="rId2" action="ppaction://hlinksldjump"/>
              </a:rPr>
              <a:t>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F7550A-2A38-3D0F-8ADF-41AE88C21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839" y="1457127"/>
            <a:ext cx="2837227" cy="394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631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30C574-F652-03BE-06A7-0451769B6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529" y="3019096"/>
            <a:ext cx="9746942" cy="819808"/>
          </a:xfrm>
        </p:spPr>
        <p:txBody>
          <a:bodyPr/>
          <a:lstStyle/>
          <a:p>
            <a:r>
              <a:rPr lang="ru-RU" sz="5400" dirty="0"/>
              <a:t>СПАСИБО ЗА ВНИМАНИЕ!!!</a:t>
            </a:r>
          </a:p>
        </p:txBody>
      </p:sp>
    </p:spTree>
    <p:extLst>
      <p:ext uri="{BB962C8B-B14F-4D97-AF65-F5344CB8AC3E}">
        <p14:creationId xmlns:p14="http://schemas.microsoft.com/office/powerpoint/2010/main" val="4193128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8E675E-0BEA-F635-AEE2-174BD1A3C11E}"/>
              </a:ext>
            </a:extLst>
          </p:cNvPr>
          <p:cNvSpPr txBox="1"/>
          <p:nvPr/>
        </p:nvSpPr>
        <p:spPr>
          <a:xfrm>
            <a:off x="268448" y="1582340"/>
            <a:ext cx="588907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Василий Михайлович </a:t>
            </a:r>
            <a:r>
              <a:rPr lang="ru-RU" dirty="0" err="1"/>
              <a:t>Колонцов</a:t>
            </a:r>
            <a:r>
              <a:rPr lang="ru-RU" dirty="0"/>
              <a:t> (1888 год, Руднево, Московской губернии - 1920 год, Азов) – российский революционер, большевик, участник установления Советской власти в Москве, участник Гражданской войны в России, участник распространения большевицкой газеты "Правда". Один из организаторов отрядов Красной гвардии в Мытищах.</a:t>
            </a:r>
          </a:p>
          <a:p>
            <a:r>
              <a:rPr lang="ru-RU" dirty="0"/>
              <a:t>  В 1923 году одна из улиц Мытищ была переименована в честь В. М. </a:t>
            </a:r>
            <a:r>
              <a:rPr lang="ru-RU" dirty="0" err="1"/>
              <a:t>Колонцова</a:t>
            </a:r>
            <a:r>
              <a:rPr lang="ru-RU" dirty="0"/>
              <a:t>. На этой же улице напротив проходной Мытищинского машиностроительного завода в 1967 году был поставлен бюст </a:t>
            </a:r>
            <a:r>
              <a:rPr lang="ru-RU" dirty="0" err="1"/>
              <a:t>Колонцова</a:t>
            </a:r>
            <a:r>
              <a:rPr lang="ru-RU" dirty="0"/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C0DDEA-3E3F-BBE4-CCFF-0EF425917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0585" y="1207344"/>
            <a:ext cx="3129093" cy="44433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ED5BCF-5D0E-A1EF-2F67-1946B2A0BE15}"/>
              </a:ext>
            </a:extLst>
          </p:cNvPr>
          <p:cNvSpPr txBox="1"/>
          <p:nvPr/>
        </p:nvSpPr>
        <p:spPr>
          <a:xfrm>
            <a:off x="8953453" y="6202654"/>
            <a:ext cx="2911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linkClick r:id="rId3" action="ppaction://hlinksldjump"/>
              </a:rPr>
              <a:t>Вернуться к словарю </a:t>
            </a:r>
            <a:r>
              <a:rPr lang="ru-RU" dirty="0">
                <a:sym typeface="Wingdings" panose="05000000000000000000" pitchFamily="2" charset="2"/>
                <a:hlinkClick r:id="rId3" action="ppaction://hlinksldjump"/>
              </a:rPr>
              <a:t>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5108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27C0C-3E8E-58E5-93C2-F749BCAB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015" y="0"/>
            <a:ext cx="9226787" cy="64595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Микрорайон Леонидовка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103A98-DE3B-8734-1C3A-C903CCF4EA7A}"/>
              </a:ext>
            </a:extLst>
          </p:cNvPr>
          <p:cNvSpPr txBox="1"/>
          <p:nvPr/>
        </p:nvSpPr>
        <p:spPr>
          <a:xfrm>
            <a:off x="126447" y="645952"/>
            <a:ext cx="661823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Леонидовка сейчас один из микрорайонов городского округа Мытищи. Микрорайон возник как дачный поселок в самом конце XIX в. на земле Удельного ведомства в части кварталов 59-го и 60-го Мытищинской лесной дачи 2-го Измайловского имения.</a:t>
            </a:r>
          </a:p>
          <a:p>
            <a:r>
              <a:rPr lang="ru-RU" dirty="0"/>
              <a:t>  Ранее в газете «Неделя в округе» №№14, 15 за 2016 год была опубликована статья Сергея </a:t>
            </a:r>
            <a:r>
              <a:rPr lang="ru-RU" dirty="0" err="1"/>
              <a:t>Ветлина</a:t>
            </a:r>
            <a:r>
              <a:rPr lang="ru-RU" dirty="0"/>
              <a:t> «Белые пятна» минувшей действительности». В ней он выдвинул предположение, что Леонидовка названа в честь Евгения Леонидовича Полина.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1379634-1EE0-BB5A-1016-A27A9E5F8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676" y="1910178"/>
            <a:ext cx="5298563" cy="30386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D35E86C-059C-B2D6-4E62-8A8B346FB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972" y="3684605"/>
            <a:ext cx="4479177" cy="28493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AA519A4-8C2B-A730-5765-2BCE3C9AAE8D}"/>
              </a:ext>
            </a:extLst>
          </p:cNvPr>
          <p:cNvSpPr txBox="1"/>
          <p:nvPr/>
        </p:nvSpPr>
        <p:spPr>
          <a:xfrm>
            <a:off x="1757857" y="6534001"/>
            <a:ext cx="33554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i="1" dirty="0"/>
              <a:t>Городская больница на территории Леонидовки</a:t>
            </a:r>
          </a:p>
        </p:txBody>
      </p:sp>
    </p:spTree>
    <p:extLst>
      <p:ext uri="{BB962C8B-B14F-4D97-AF65-F5344CB8AC3E}">
        <p14:creationId xmlns:p14="http://schemas.microsoft.com/office/powerpoint/2010/main" val="722804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43FF82-8307-FDB9-991B-31EF3622C580}"/>
              </a:ext>
            </a:extLst>
          </p:cNvPr>
          <p:cNvSpPr txBox="1"/>
          <p:nvPr/>
        </p:nvSpPr>
        <p:spPr>
          <a:xfrm>
            <a:off x="394284" y="1305341"/>
            <a:ext cx="678826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Летом 1916 года обычный и ничем не примечательный инженер-технолог Евгений Леонидович Полин подал прошение с просьбой присвоить дачному посёлку близ станции Мытищи название </a:t>
            </a:r>
            <a:r>
              <a:rPr lang="ru-RU" dirty="0" err="1"/>
              <a:t>Татьяновка</a:t>
            </a:r>
            <a:r>
              <a:rPr lang="ru-RU" dirty="0"/>
              <a:t> (по имени его дочери). Уполномоченные на то чиновники сообщили ему волю «вышнего начальства» о том, что не следует связывать название дачного посёлка «с именами Особ Императорской фамилии». А посему дозволялось назвать, как сказано в архивном документе, «по выбору самих обывателей».</a:t>
            </a:r>
          </a:p>
          <a:p>
            <a:r>
              <a:rPr lang="ru-RU" dirty="0"/>
              <a:t>  Так появилось два варианта названия, которые были зафиксированы в заголовке архивного дела за № 11227 «О разрешении жителям удельных дачных посёлков, расположенных по Щёлковской ветке Северной </a:t>
            </a:r>
            <a:r>
              <a:rPr lang="ru-RU" dirty="0" err="1"/>
              <a:t>ж.д</a:t>
            </a:r>
            <a:r>
              <a:rPr lang="ru-RU" dirty="0"/>
              <a:t>. назвать их поселок Леонидовка или Женино».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305832-B513-3192-20FE-EEAFF536A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83" y="890586"/>
            <a:ext cx="3810000" cy="50768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9B5418-D5E7-2E1C-1F0C-BDE35139E076}"/>
              </a:ext>
            </a:extLst>
          </p:cNvPr>
          <p:cNvSpPr txBox="1"/>
          <p:nvPr/>
        </p:nvSpPr>
        <p:spPr>
          <a:xfrm>
            <a:off x="8641013" y="5967411"/>
            <a:ext cx="11849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i="1" dirty="0"/>
              <a:t>Семья Полиных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F2E919-730F-95C0-0C30-6762573E4891}"/>
              </a:ext>
            </a:extLst>
          </p:cNvPr>
          <p:cNvSpPr txBox="1"/>
          <p:nvPr/>
        </p:nvSpPr>
        <p:spPr>
          <a:xfrm>
            <a:off x="8953453" y="6202654"/>
            <a:ext cx="2911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linkClick r:id="rId3" action="ppaction://hlinksldjump"/>
              </a:rPr>
              <a:t>Вернуться к словарю </a:t>
            </a:r>
            <a:r>
              <a:rPr lang="ru-RU" dirty="0">
                <a:sym typeface="Wingdings" panose="05000000000000000000" pitchFamily="2" charset="2"/>
                <a:hlinkClick r:id="rId3" action="ppaction://hlinksldjump"/>
              </a:rPr>
              <a:t>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6195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27C0C-3E8E-58E5-93C2-F749BCAB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015" y="0"/>
            <a:ext cx="9226787" cy="64595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Микрорайон Перловка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103A98-DE3B-8734-1C3A-C903CCF4EA7A}"/>
              </a:ext>
            </a:extLst>
          </p:cNvPr>
          <p:cNvSpPr txBox="1"/>
          <p:nvPr/>
        </p:nvSpPr>
        <p:spPr>
          <a:xfrm>
            <a:off x="126447" y="645952"/>
            <a:ext cx="661823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Перловка — район города Мытищи Московской области, расположенный между МКАД, Ярославским шоссе и руслом Яузы. Назван в честь крупного промышленника и основателя </a:t>
            </a:r>
            <a:r>
              <a:rPr lang="ru-RU" dirty="0" err="1"/>
              <a:t>чаефасовочной</a:t>
            </a:r>
            <a:r>
              <a:rPr lang="ru-RU" dirty="0"/>
              <a:t> фабрики и династии русских предпринимателей Василия Перлова. </a:t>
            </a:r>
          </a:p>
          <a:p>
            <a:r>
              <a:rPr lang="ru-RU" dirty="0"/>
              <a:t>  В середине XIX века Перловка принадлежала московскому предпринимателю, основателю фирмы «В. Перлов и сыновья» Василию Перлову. Его стараниями Перловка стала элитным дачным посёлком. Было построено около 80 дач.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7C16BD-617C-8576-7FD3-6AFAC200F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614" y="1140903"/>
            <a:ext cx="4905106" cy="38547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5D9FCC-0BF8-F96A-4F24-C6411495E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009" y="3785273"/>
            <a:ext cx="4905106" cy="27591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BDBABC-DE57-7059-07B4-A22B4AFF8996}"/>
              </a:ext>
            </a:extLst>
          </p:cNvPr>
          <p:cNvSpPr txBox="1"/>
          <p:nvPr/>
        </p:nvSpPr>
        <p:spPr>
          <a:xfrm>
            <a:off x="2385434" y="6544395"/>
            <a:ext cx="21002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i="1" dirty="0"/>
              <a:t>Набережная Яузы в Перловке</a:t>
            </a:r>
          </a:p>
        </p:txBody>
      </p:sp>
    </p:spTree>
    <p:extLst>
      <p:ext uri="{BB962C8B-B14F-4D97-AF65-F5344CB8AC3E}">
        <p14:creationId xmlns:p14="http://schemas.microsoft.com/office/powerpoint/2010/main" val="16687921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980</TotalTime>
  <Words>3909</Words>
  <Application>Microsoft Office PowerPoint</Application>
  <PresentationFormat>Широкоэкранный</PresentationFormat>
  <Paragraphs>219</Paragraphs>
  <Slides>59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3" baseType="lpstr">
      <vt:lpstr>Arial</vt:lpstr>
      <vt:lpstr>Century Gothic</vt:lpstr>
      <vt:lpstr>Wingdings 3</vt:lpstr>
      <vt:lpstr>Ион</vt:lpstr>
      <vt:lpstr>Топонимика города Мытищи</vt:lpstr>
      <vt:lpstr>Презентация PowerPoint</vt:lpstr>
      <vt:lpstr>Микрорайон имени Г. Т. Шитикова</vt:lpstr>
      <vt:lpstr>Презентация PowerPoint</vt:lpstr>
      <vt:lpstr>Микрорайон имени В. М. Колонцова</vt:lpstr>
      <vt:lpstr>Презентация PowerPoint</vt:lpstr>
      <vt:lpstr>Микрорайон Леонидовка</vt:lpstr>
      <vt:lpstr>Презентация PowerPoint</vt:lpstr>
      <vt:lpstr>Микрорайон Перловка</vt:lpstr>
      <vt:lpstr>Презентация PowerPoint</vt:lpstr>
      <vt:lpstr>Микрорайон № 26 имени Юрия Александровича Гулько</vt:lpstr>
      <vt:lpstr>Презентация PowerPoint</vt:lpstr>
      <vt:lpstr>Улица Абрамова</vt:lpstr>
      <vt:lpstr>Презентация PowerPoint</vt:lpstr>
      <vt:lpstr>Бакунинская улица</vt:lpstr>
      <vt:lpstr>Презентация PowerPoint</vt:lpstr>
      <vt:lpstr>Улица Гоголя</vt:lpstr>
      <vt:lpstr>Презентация PowerPoint</vt:lpstr>
      <vt:lpstr>Улица Карла Маркса</vt:lpstr>
      <vt:lpstr>Презентация PowerPoint</vt:lpstr>
      <vt:lpstr>Улица Калинина</vt:lpstr>
      <vt:lpstr>Презентация PowerPoint</vt:lpstr>
      <vt:lpstr>Улица Красина</vt:lpstr>
      <vt:lpstr>Презентация PowerPoint</vt:lpstr>
      <vt:lpstr>Улица Куйбышева</vt:lpstr>
      <vt:lpstr>Презентация PowerPoint</vt:lpstr>
      <vt:lpstr>Улица Некрасова</vt:lpstr>
      <vt:lpstr>Презентация PowerPoint</vt:lpstr>
      <vt:lpstr>Улица Никитина</vt:lpstr>
      <vt:lpstr>Презентация PowerPoint</vt:lpstr>
      <vt:lpstr>Улица Островского</vt:lpstr>
      <vt:lpstr>Презентация PowerPoint</vt:lpstr>
      <vt:lpstr>Улица Полетаева</vt:lpstr>
      <vt:lpstr>Презентация PowerPoint</vt:lpstr>
      <vt:lpstr>Улица Разина</vt:lpstr>
      <vt:lpstr>Презентация PowerPoint</vt:lpstr>
      <vt:lpstr>Бульвар Распоповой</vt:lpstr>
      <vt:lpstr>Презентация PowerPoint</vt:lpstr>
      <vt:lpstr>Улица Семашко</vt:lpstr>
      <vt:lpstr>Презентация PowerPoint</vt:lpstr>
      <vt:lpstr>Улица Терешковой</vt:lpstr>
      <vt:lpstr>Презентация PowerPoint</vt:lpstr>
      <vt:lpstr>Улица Тухачевского</vt:lpstr>
      <vt:lpstr>Презентация PowerPoint</vt:lpstr>
      <vt:lpstr>Улица Фрунзе</vt:lpstr>
      <vt:lpstr>Презентация PowerPoint</vt:lpstr>
      <vt:lpstr>Улица Чапаева</vt:lpstr>
      <vt:lpstr>Презентация PowerPoint</vt:lpstr>
      <vt:lpstr>Улица Чернышевского</vt:lpstr>
      <vt:lpstr>Презентация PowerPoint</vt:lpstr>
      <vt:lpstr>Улица Академика Каргина</vt:lpstr>
      <vt:lpstr>Презентация PowerPoint</vt:lpstr>
      <vt:lpstr>Улица Шишкина</vt:lpstr>
      <vt:lpstr>Презентация PowerPoint</vt:lpstr>
      <vt:lpstr>Улица Щербакова</vt:lpstr>
      <vt:lpstr>Презентация PowerPoint</vt:lpstr>
      <vt:lpstr>Улица Белобородова</vt:lpstr>
      <vt:lpstr>Презентация PowerPoint</vt:lpstr>
      <vt:lpstr>СПАСИБО ЗА ВНИМАНИЕ!!!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Топонимика города Мытищи</dc:title>
  <dc:creator>Zver</dc:creator>
  <cp:lastModifiedBy>Zver</cp:lastModifiedBy>
  <cp:revision>12</cp:revision>
  <dcterms:created xsi:type="dcterms:W3CDTF">2023-05-05T15:38:24Z</dcterms:created>
  <dcterms:modified xsi:type="dcterms:W3CDTF">2023-05-11T14:10:15Z</dcterms:modified>
</cp:coreProperties>
</file>