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86"/>
  </p:notesMasterIdLst>
  <p:sldIdLst>
    <p:sldId id="256" r:id="rId2"/>
    <p:sldId id="340" r:id="rId3"/>
    <p:sldId id="332" r:id="rId4"/>
    <p:sldId id="333" r:id="rId5"/>
    <p:sldId id="257" r:id="rId6"/>
    <p:sldId id="259" r:id="rId7"/>
    <p:sldId id="283" r:id="rId8"/>
    <p:sldId id="334" r:id="rId9"/>
    <p:sldId id="284" r:id="rId10"/>
    <p:sldId id="285" r:id="rId11"/>
    <p:sldId id="335" r:id="rId12"/>
    <p:sldId id="260" r:id="rId13"/>
    <p:sldId id="286" r:id="rId14"/>
    <p:sldId id="287" r:id="rId15"/>
    <p:sldId id="261" r:id="rId16"/>
    <p:sldId id="288" r:id="rId17"/>
    <p:sldId id="289" r:id="rId18"/>
    <p:sldId id="262" r:id="rId19"/>
    <p:sldId id="290" r:id="rId20"/>
    <p:sldId id="291" r:id="rId21"/>
    <p:sldId id="263" r:id="rId22"/>
    <p:sldId id="292" r:id="rId23"/>
    <p:sldId id="293" r:id="rId24"/>
    <p:sldId id="264" r:id="rId25"/>
    <p:sldId id="294" r:id="rId26"/>
    <p:sldId id="295" r:id="rId27"/>
    <p:sldId id="336" r:id="rId28"/>
    <p:sldId id="265" r:id="rId29"/>
    <p:sldId id="296" r:id="rId30"/>
    <p:sldId id="297" r:id="rId31"/>
    <p:sldId id="337" r:id="rId32"/>
    <p:sldId id="266" r:id="rId33"/>
    <p:sldId id="298" r:id="rId34"/>
    <p:sldId id="299" r:id="rId35"/>
    <p:sldId id="267" r:id="rId36"/>
    <p:sldId id="300" r:id="rId37"/>
    <p:sldId id="301" r:id="rId38"/>
    <p:sldId id="268" r:id="rId39"/>
    <p:sldId id="302" r:id="rId40"/>
    <p:sldId id="303" r:id="rId41"/>
    <p:sldId id="269" r:id="rId42"/>
    <p:sldId id="304" r:id="rId43"/>
    <p:sldId id="305" r:id="rId44"/>
    <p:sldId id="270" r:id="rId45"/>
    <p:sldId id="306" r:id="rId46"/>
    <p:sldId id="307" r:id="rId47"/>
    <p:sldId id="271" r:id="rId48"/>
    <p:sldId id="308" r:id="rId49"/>
    <p:sldId id="309" r:id="rId50"/>
    <p:sldId id="272" r:id="rId51"/>
    <p:sldId id="310" r:id="rId52"/>
    <p:sldId id="311" r:id="rId53"/>
    <p:sldId id="338" r:id="rId54"/>
    <p:sldId id="273" r:id="rId55"/>
    <p:sldId id="312" r:id="rId56"/>
    <p:sldId id="313" r:id="rId57"/>
    <p:sldId id="274" r:id="rId58"/>
    <p:sldId id="314" r:id="rId59"/>
    <p:sldId id="315" r:id="rId60"/>
    <p:sldId id="275" r:id="rId61"/>
    <p:sldId id="316" r:id="rId62"/>
    <p:sldId id="317" r:id="rId63"/>
    <p:sldId id="276" r:id="rId64"/>
    <p:sldId id="318" r:id="rId65"/>
    <p:sldId id="319" r:id="rId66"/>
    <p:sldId id="277" r:id="rId67"/>
    <p:sldId id="320" r:id="rId68"/>
    <p:sldId id="321" r:id="rId69"/>
    <p:sldId id="278" r:id="rId70"/>
    <p:sldId id="322" r:id="rId71"/>
    <p:sldId id="323" r:id="rId72"/>
    <p:sldId id="279" r:id="rId73"/>
    <p:sldId id="324" r:id="rId74"/>
    <p:sldId id="325" r:id="rId75"/>
    <p:sldId id="280" r:id="rId76"/>
    <p:sldId id="326" r:id="rId77"/>
    <p:sldId id="327" r:id="rId78"/>
    <p:sldId id="281" r:id="rId79"/>
    <p:sldId id="328" r:id="rId80"/>
    <p:sldId id="329" r:id="rId81"/>
    <p:sldId id="282" r:id="rId82"/>
    <p:sldId id="330" r:id="rId83"/>
    <p:sldId id="331" r:id="rId84"/>
    <p:sldId id="339" r:id="rId8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6" autoAdjust="0"/>
    <p:restoredTop sz="94660"/>
  </p:normalViewPr>
  <p:slideViewPr>
    <p:cSldViewPr>
      <p:cViewPr varScale="1">
        <p:scale>
          <a:sx n="105" d="100"/>
          <a:sy n="105" d="100"/>
        </p:scale>
        <p:origin x="-11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4580C-09DD-4787-B5F2-A7985B1300BA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6713BF-0941-4912-B3D7-33418F1DE0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713BF-0941-4912-B3D7-33418F1DE0D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3C9F64B-99C5-4090-A39B-3926AE8FD1DA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25D4333-85A1-454F-B00B-F25E02E0A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C9F64B-99C5-4090-A39B-3926AE8FD1DA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5D4333-85A1-454F-B00B-F25E02E0A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C9F64B-99C5-4090-A39B-3926AE8FD1DA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5D4333-85A1-454F-B00B-F25E02E0A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C9F64B-99C5-4090-A39B-3926AE8FD1DA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5D4333-85A1-454F-B00B-F25E02E0A8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C9F64B-99C5-4090-A39B-3926AE8FD1DA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5D4333-85A1-454F-B00B-F25E02E0A8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C9F64B-99C5-4090-A39B-3926AE8FD1DA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5D4333-85A1-454F-B00B-F25E02E0A8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C9F64B-99C5-4090-A39B-3926AE8FD1DA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5D4333-85A1-454F-B00B-F25E02E0A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C9F64B-99C5-4090-A39B-3926AE8FD1DA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5D4333-85A1-454F-B00B-F25E02E0A8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C9F64B-99C5-4090-A39B-3926AE8FD1DA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5D4333-85A1-454F-B00B-F25E02E0A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3C9F64B-99C5-4090-A39B-3926AE8FD1DA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5D4333-85A1-454F-B00B-F25E02E0A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3C9F64B-99C5-4090-A39B-3926AE8FD1DA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25D4333-85A1-454F-B00B-F25E02E0A8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3C9F64B-99C5-4090-A39B-3926AE8FD1DA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25D4333-85A1-454F-B00B-F25E02E0A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5.xml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5.xml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3.png"/><Relationship Id="rId4" Type="http://schemas.openxmlformats.org/officeDocument/2006/relationships/slide" Target="slid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5.xml"/><Relationship Id="rId4" Type="http://schemas.openxmlformats.org/officeDocument/2006/relationships/slide" Target="slide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3.png"/><Relationship Id="rId4" Type="http://schemas.openxmlformats.org/officeDocument/2006/relationships/slide" Target="slide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5.xml"/><Relationship Id="rId4" Type="http://schemas.openxmlformats.org/officeDocument/2006/relationships/slide" Target="slide3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5.xml"/><Relationship Id="rId4" Type="http://schemas.openxmlformats.org/officeDocument/2006/relationships/slide" Target="slide3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5.xml"/><Relationship Id="rId4" Type="http://schemas.openxmlformats.org/officeDocument/2006/relationships/slide" Target="slide4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rc.familyspace.ru/" TargetMode="External"/><Relationship Id="rId2" Type="http://schemas.openxmlformats.org/officeDocument/2006/relationships/hyperlink" Target="https://www.analizfamilii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7lafa.com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5.xml"/><Relationship Id="rId4" Type="http://schemas.openxmlformats.org/officeDocument/2006/relationships/slide" Target="slide4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5.xml"/><Relationship Id="rId4" Type="http://schemas.openxmlformats.org/officeDocument/2006/relationships/slide" Target="slide4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slide" Target="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3.png"/><Relationship Id="rId4" Type="http://schemas.openxmlformats.org/officeDocument/2006/relationships/slide" Target="slide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slide" Target="slide66.xml"/><Relationship Id="rId18" Type="http://schemas.openxmlformats.org/officeDocument/2006/relationships/slide" Target="slide41.xml"/><Relationship Id="rId26" Type="http://schemas.openxmlformats.org/officeDocument/2006/relationships/slide" Target="slide60.xml"/><Relationship Id="rId3" Type="http://schemas.openxmlformats.org/officeDocument/2006/relationships/slide" Target="slide6.xml"/><Relationship Id="rId21" Type="http://schemas.openxmlformats.org/officeDocument/2006/relationships/slide" Target="slide78.xml"/><Relationship Id="rId7" Type="http://schemas.openxmlformats.org/officeDocument/2006/relationships/slide" Target="slide21.xml"/><Relationship Id="rId12" Type="http://schemas.openxmlformats.org/officeDocument/2006/relationships/slide" Target="slide35.xml"/><Relationship Id="rId17" Type="http://schemas.openxmlformats.org/officeDocument/2006/relationships/slide" Target="slide75.xml"/><Relationship Id="rId25" Type="http://schemas.openxmlformats.org/officeDocument/2006/relationships/slide" Target="slide57.xml"/><Relationship Id="rId2" Type="http://schemas.openxmlformats.org/officeDocument/2006/relationships/notesSlide" Target="../notesSlides/notesSlide1.xml"/><Relationship Id="rId16" Type="http://schemas.openxmlformats.org/officeDocument/2006/relationships/slide" Target="slide72.xml"/><Relationship Id="rId20" Type="http://schemas.openxmlformats.org/officeDocument/2006/relationships/slide" Target="slide4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11" Type="http://schemas.openxmlformats.org/officeDocument/2006/relationships/slide" Target="slide63.xml"/><Relationship Id="rId24" Type="http://schemas.openxmlformats.org/officeDocument/2006/relationships/slide" Target="slide54.xml"/><Relationship Id="rId5" Type="http://schemas.openxmlformats.org/officeDocument/2006/relationships/slide" Target="slide15.xml"/><Relationship Id="rId15" Type="http://schemas.openxmlformats.org/officeDocument/2006/relationships/slide" Target="slide69.xml"/><Relationship Id="rId23" Type="http://schemas.openxmlformats.org/officeDocument/2006/relationships/slide" Target="slide50.xml"/><Relationship Id="rId10" Type="http://schemas.openxmlformats.org/officeDocument/2006/relationships/slide" Target="slide32.xml"/><Relationship Id="rId19" Type="http://schemas.openxmlformats.org/officeDocument/2006/relationships/slide" Target="slide44.xml"/><Relationship Id="rId4" Type="http://schemas.openxmlformats.org/officeDocument/2006/relationships/slide" Target="slide12.xml"/><Relationship Id="rId9" Type="http://schemas.openxmlformats.org/officeDocument/2006/relationships/slide" Target="slide28.xml"/><Relationship Id="rId14" Type="http://schemas.openxmlformats.org/officeDocument/2006/relationships/slide" Target="slide38.xml"/><Relationship Id="rId22" Type="http://schemas.openxmlformats.org/officeDocument/2006/relationships/slide" Target="slide8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5.xml"/><Relationship Id="rId4" Type="http://schemas.openxmlformats.org/officeDocument/2006/relationships/slide" Target="slide5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5.xml"/><Relationship Id="rId4" Type="http://schemas.openxmlformats.org/officeDocument/2006/relationships/slide" Target="slide5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5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5.xml"/><Relationship Id="rId4" Type="http://schemas.openxmlformats.org/officeDocument/2006/relationships/slide" Target="slide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5.xml"/><Relationship Id="rId4" Type="http://schemas.openxmlformats.org/officeDocument/2006/relationships/slide" Target="slide6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64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5.xml"/><Relationship Id="rId4" Type="http://schemas.openxmlformats.org/officeDocument/2006/relationships/slide" Target="slide6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5.xml"/><Relationship Id="rId4" Type="http://schemas.openxmlformats.org/officeDocument/2006/relationships/slide" Target="slide6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70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5.xml"/><Relationship Id="rId4" Type="http://schemas.openxmlformats.org/officeDocument/2006/relationships/slide" Target="slide7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7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6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73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5.xml"/><Relationship Id="rId4" Type="http://schemas.openxmlformats.org/officeDocument/2006/relationships/slide" Target="slide7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" Target="slide7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" Target="slide72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76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5.xml"/><Relationship Id="rId4" Type="http://schemas.openxmlformats.org/officeDocument/2006/relationships/slide" Target="slide7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7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7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79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5.xml"/><Relationship Id="rId4" Type="http://schemas.openxmlformats.org/officeDocument/2006/relationships/slide" Target="slide80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7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7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" Target="slide82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5.xml"/><Relationship Id="rId4" Type="http://schemas.openxmlformats.org/officeDocument/2006/relationships/slide" Target="slide8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8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8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2693857"/>
          </a:xfrm>
        </p:spPr>
        <p:txBody>
          <a:bodyPr>
            <a:noAutofit/>
          </a:bodyPr>
          <a:lstStyle/>
          <a:p>
            <a:pPr algn="ctr"/>
            <a:r>
              <a:rPr lang="ru-RU" sz="4400" b="1" i="1" u="sng" dirty="0"/>
              <a:t>э</a:t>
            </a:r>
            <a:r>
              <a:rPr lang="ru-RU" sz="4400" b="1" i="1" u="sng" dirty="0" smtClean="0"/>
              <a:t>тимологический </a:t>
            </a:r>
            <a:r>
              <a:rPr lang="ru-RU" sz="4400" b="1" i="1" u="sng" dirty="0"/>
              <a:t>словарь </a:t>
            </a:r>
            <a:r>
              <a:rPr lang="ru-RU" sz="4400" b="1" i="1" u="sng" dirty="0" smtClean="0"/>
              <a:t>имен</a:t>
            </a:r>
            <a:r>
              <a:rPr lang="en-US" sz="4400" b="1" i="1" u="sng" dirty="0" smtClean="0"/>
              <a:t> </a:t>
            </a:r>
            <a:r>
              <a:rPr lang="ru-RU" sz="4400" b="1" i="1" u="sng" dirty="0" smtClean="0"/>
              <a:t>и фамилий</a:t>
            </a:r>
            <a:r>
              <a:rPr lang="ru-RU" sz="4400" i="1" u="sng" dirty="0" smtClean="0"/>
              <a:t> </a:t>
            </a:r>
            <a:br>
              <a:rPr lang="ru-RU" sz="4400" i="1" u="sng" dirty="0" smtClean="0"/>
            </a:br>
            <a:r>
              <a:rPr lang="ru-RU" sz="4400" i="1" u="sng" dirty="0" smtClean="0"/>
              <a:t>учащихся 9 «СП» класса </a:t>
            </a:r>
            <a:endParaRPr lang="ru-RU" sz="4400" b="1" i="1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«Лицей №23»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Города Мытищи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229217"/>
            <a:ext cx="61926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2016-2017 учебный год</a:t>
            </a: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5227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Основой фамилии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Алексанян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послужила производная форма крестильного мужеского имени Александр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Александр - одно из самых популярных мужских имён, в переводе с греческого означающее «защитник людей». Его носили македонские цари, римские епископы и российские императоры. Покровителем этого имени является святой Александр Египетский, епископ Александрийский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u="sng" dirty="0" err="1" smtClean="0">
                <a:hlinkClick r:id="rId2" action="ppaction://hlinksldjump"/>
              </a:rPr>
              <a:t>Алексанян</a:t>
            </a:r>
            <a:endParaRPr lang="ru-RU" i="1" u="sng" dirty="0"/>
          </a:p>
        </p:txBody>
      </p:sp>
      <p:pic>
        <p:nvPicPr>
          <p:cNvPr id="4" name="Picture 2" descr="C:\Users\Алексей\AppData\Local\Microsoft\Windows\INetCache\IE\U85KHTL7\tango-down-arrow-blue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57910" y="6485357"/>
            <a:ext cx="386090" cy="38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056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Египетский, епископ Александрийский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4" name="Рисунок 3" descr="aleksandr_aleksandriyskiy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3207" y="285728"/>
            <a:ext cx="3357586" cy="47063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u="sng" dirty="0" smtClean="0">
                <a:hlinkClick r:id="rId2" action="ppaction://hlinksldjump"/>
              </a:rPr>
              <a:t>Бондарев </a:t>
            </a:r>
            <a:r>
              <a:rPr lang="ru-RU" i="1" u="sng" dirty="0" smtClean="0">
                <a:hlinkClick r:id="rId3" action="ppaction://hlinksldjump"/>
              </a:rPr>
              <a:t>Сергей</a:t>
            </a:r>
            <a:endParaRPr lang="ru-RU" i="1" u="sng" dirty="0"/>
          </a:p>
        </p:txBody>
      </p:sp>
      <p:pic>
        <p:nvPicPr>
          <p:cNvPr id="4" name="Picture 2" descr="C:\Users\Алексей\AppData\Local\Microsoft\Windows\INetCache\IE\U85KHTL7\tango-down-arrow-blue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57910" y="6485357"/>
            <a:ext cx="386090" cy="38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923" y="1268760"/>
            <a:ext cx="8046154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767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Фамилия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Бондарев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самобытным памятником славянской культуры. Она ведет начало от личного прозвища – особого именования, которое подчеркивало индивидуальность предка.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прозвища Бондарь, в основе которого, скорее всего, лежит аналогичное существительное. В старину бондарем называли ремесленника, выделывающего бочки и другую деревянную посуду.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u="sng" dirty="0" smtClean="0">
                <a:hlinkClick r:id="rId2" action="ppaction://hlinksldjump"/>
              </a:rPr>
              <a:t>Бондарев</a:t>
            </a:r>
            <a:endParaRPr lang="ru-RU" i="1" u="sng" dirty="0"/>
          </a:p>
        </p:txBody>
      </p:sp>
      <p:pic>
        <p:nvPicPr>
          <p:cNvPr id="4" name="Picture 2" descr="C:\Users\Алексей\AppData\Local\Microsoft\Windows\INetCache\IE\U85KHTL7\tango-down-arrow-blue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57910" y="6485357"/>
            <a:ext cx="386090" cy="38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236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Имя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Сергей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происходит от римского родового имени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Sergius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которое является римским родовым именем, происходит от Сергии. Сергии — это древний римский патрицианский род, ведущий, по преданию, свою родословную от троянцев. В переводе с латинского языка означает «высокий», «знатный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u="sng" dirty="0" smtClean="0">
                <a:hlinkClick r:id="rId2" action="ppaction://hlinksldjump"/>
              </a:rPr>
              <a:t>Сергей </a:t>
            </a:r>
            <a:endParaRPr lang="ru-RU" i="1" u="sng" dirty="0"/>
          </a:p>
        </p:txBody>
      </p:sp>
      <p:pic>
        <p:nvPicPr>
          <p:cNvPr id="4" name="Picture 2" descr="C:\Users\Алексей\AppData\Local\Microsoft\Windows\INetCache\IE\U85KHTL7\tango-down-arrow-blue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57910" y="6485357"/>
            <a:ext cx="386090" cy="38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6990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5980" y="1417638"/>
            <a:ext cx="2712039" cy="482537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u="sng" dirty="0" err="1" smtClean="0">
                <a:hlinkClick r:id="rId3" action="ppaction://hlinksldjump"/>
              </a:rPr>
              <a:t>Бузенков</a:t>
            </a:r>
            <a:r>
              <a:rPr lang="ru-RU" i="1" u="sng" dirty="0" smtClean="0">
                <a:hlinkClick r:id="rId3" action="ppaction://hlinksldjump"/>
              </a:rPr>
              <a:t> </a:t>
            </a:r>
            <a:r>
              <a:rPr lang="ru-RU" i="1" u="sng" dirty="0" smtClean="0">
                <a:hlinkClick r:id="rId4" action="ppaction://hlinksldjump"/>
              </a:rPr>
              <a:t>Николай</a:t>
            </a:r>
            <a:endParaRPr lang="ru-RU" i="1" u="sng" dirty="0"/>
          </a:p>
        </p:txBody>
      </p:sp>
      <p:pic>
        <p:nvPicPr>
          <p:cNvPr id="4" name="Picture 2" descr="C:\Users\Алексей\AppData\Local\Microsoft\Windows\INetCache\IE\U85KHTL7\tango-down-arrow-blue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57910" y="6485357"/>
            <a:ext cx="386090" cy="38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0017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Фамилия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Бузенков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прозвища Буза. Бузой в разных регионах называется и каменная или горная соль в твердых комьях, и хмельной напиток, изготовлявшийся из проса, гречихи, ячменя, и трясина, болото. Таким образом, Бузой могли прозвать того, кто занимался добычей соли, изготовлением хмельных напитков либо проживал недалеко от болота.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u="sng" dirty="0" err="1" smtClean="0">
                <a:hlinkClick r:id="rId2" action="ppaction://hlinksldjump"/>
              </a:rPr>
              <a:t>Бузенков</a:t>
            </a:r>
            <a:endParaRPr lang="ru-RU" i="1" u="sng" dirty="0"/>
          </a:p>
        </p:txBody>
      </p:sp>
      <p:pic>
        <p:nvPicPr>
          <p:cNvPr id="4" name="Picture 2" descr="C:\Users\Алексей\AppData\Local\Microsoft\Windows\INetCache\IE\U85KHTL7\tango-down-arrow-blue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57910" y="6485357"/>
            <a:ext cx="386090" cy="38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6477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Имя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переводе с греческого языка означает «победитель народов». По буквальному смыслу имя Николай тождественно имени Никодим.</a:t>
            </a:r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u="sng" dirty="0" smtClean="0">
                <a:hlinkClick r:id="rId2" action="ppaction://hlinksldjump"/>
              </a:rPr>
              <a:t>Николай</a:t>
            </a:r>
            <a:endParaRPr lang="ru-RU" i="1" u="sng" dirty="0"/>
          </a:p>
        </p:txBody>
      </p:sp>
      <p:pic>
        <p:nvPicPr>
          <p:cNvPr id="4" name="Picture 2" descr="C:\Users\Алексей\AppData\Local\Microsoft\Windows\INetCache\IE\U85KHTL7\tango-down-arrow-blue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57910" y="6485357"/>
            <a:ext cx="386090" cy="38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866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250" y="1340768"/>
            <a:ext cx="8146731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u="sng" dirty="0" smtClean="0">
                <a:hlinkClick r:id="rId3" action="ppaction://hlinksldjump"/>
              </a:rPr>
              <a:t>Виноградов </a:t>
            </a:r>
            <a:r>
              <a:rPr lang="ru-RU" i="1" u="sng" dirty="0" smtClean="0">
                <a:hlinkClick r:id="rId4" action="ppaction://hlinksldjump"/>
              </a:rPr>
              <a:t>Данила</a:t>
            </a:r>
            <a:endParaRPr lang="ru-RU" i="1" u="sng" dirty="0"/>
          </a:p>
        </p:txBody>
      </p:sp>
      <p:pic>
        <p:nvPicPr>
          <p:cNvPr id="4" name="Picture 2" descr="C:\Users\Алексей\AppData\Local\Microsoft\Windows\INetCache\IE\U85KHTL7\tango-down-arrow-blue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57910" y="6485357"/>
            <a:ext cx="386090" cy="38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932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Фамилия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Виноградов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восходит к нарицательному виноград, от которого образовалось мирское имя Виноград. Виноградная лоза всегда играла огромную роль в христианской символике. Виноград часто упоминается в религиозных книгах- виноградные гроздья, выточенные из дерева, издавна служили украшением православных церквей.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u="sng" dirty="0" smtClean="0">
                <a:hlinkClick r:id="rId2" action="ppaction://hlinksldjump"/>
              </a:rPr>
              <a:t>Виноградов</a:t>
            </a:r>
            <a:endParaRPr lang="ru-RU" i="1" u="sng" dirty="0"/>
          </a:p>
        </p:txBody>
      </p:sp>
      <p:pic>
        <p:nvPicPr>
          <p:cNvPr id="4" name="Picture 2" descr="C:\Users\Алексей\AppData\Local\Microsoft\Windows\INetCache\IE\U85KHTL7\tango-down-arrow-blue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57910" y="6485357"/>
            <a:ext cx="386090" cy="38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0757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Scan1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19" y="260648"/>
            <a:ext cx="8671563" cy="5400600"/>
          </a:xfrm>
        </p:spPr>
      </p:pic>
      <p:sp>
        <p:nvSpPr>
          <p:cNvPr id="4" name="TextBox 3"/>
          <p:cNvSpPr txBox="1"/>
          <p:nvPr/>
        </p:nvSpPr>
        <p:spPr>
          <a:xfrm>
            <a:off x="3851920" y="6021288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 КЛАСС</a:t>
            </a:r>
            <a:endParaRPr lang="ru-RU" sz="2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возникло как славянская форма древнееврейского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Даниил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 переводе толкуется как «мой судья – Бог», «Бог мне судья», «Божий суд» или же «судья Божий». Значение имени Даниил восходит к истории библейского пророка Даниила – главного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тайновидца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прорицателя при дворах царей. Согласно библейским канонам, «Даниил ходил перед Богом, просил Бога судить его каждое движение».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u="sng" dirty="0" smtClean="0">
                <a:hlinkClick r:id="rId2" action="ppaction://hlinksldjump"/>
              </a:rPr>
              <a:t>Данила</a:t>
            </a:r>
            <a:endParaRPr lang="ru-RU" i="1" u="sng" dirty="0"/>
          </a:p>
        </p:txBody>
      </p:sp>
      <p:pic>
        <p:nvPicPr>
          <p:cNvPr id="4" name="Picture 2" descr="C:\Users\Алексей\AppData\Local\Microsoft\Windows\INetCache\IE\U85KHTL7\tango-down-arrow-blue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57910" y="6485357"/>
            <a:ext cx="386090" cy="38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7258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u="sng" dirty="0" err="1" smtClean="0">
                <a:hlinkClick r:id="rId2" action="ppaction://hlinksldjump"/>
              </a:rPr>
              <a:t>Гелязутдинов</a:t>
            </a:r>
            <a:r>
              <a:rPr lang="ru-RU" i="1" u="sng" dirty="0" smtClean="0">
                <a:hlinkClick r:id="rId2" action="ppaction://hlinksldjump"/>
              </a:rPr>
              <a:t> </a:t>
            </a:r>
            <a:r>
              <a:rPr lang="ru-RU" i="1" u="sng" dirty="0" smtClean="0">
                <a:hlinkClick r:id="rId3" action="ppaction://hlinksldjump"/>
              </a:rPr>
              <a:t>Даниэль</a:t>
            </a:r>
            <a:endParaRPr lang="ru-RU" i="1" u="sng" dirty="0"/>
          </a:p>
        </p:txBody>
      </p:sp>
      <p:pic>
        <p:nvPicPr>
          <p:cNvPr id="4" name="Picture 2" descr="C:\Users\Алексей\AppData\Local\Microsoft\Windows\INetCache\IE\U85KHTL7\tango-down-arrow-blue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57910" y="6485357"/>
            <a:ext cx="386090" cy="38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Содержимое 6" descr="Dks80haB8SI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2571736" y="1214422"/>
            <a:ext cx="4071966" cy="5086483"/>
          </a:xfrm>
        </p:spPr>
      </p:pic>
    </p:spTree>
    <p:extLst>
      <p:ext uri="{BB962C8B-B14F-4D97-AF65-F5344CB8AC3E}">
        <p14:creationId xmlns:p14="http://schemas.microsoft.com/office/powerpoint/2010/main" xmlns="" val="238019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Фамилия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Гелязутдинов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началась из города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Елино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(Московская область). Образована от клички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Гелязутдин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57% случаях носители данной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фамалии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Поляки.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u="sng" dirty="0" err="1" smtClean="0">
                <a:hlinkClick r:id="rId2" action="ppaction://hlinksldjump"/>
              </a:rPr>
              <a:t>Гелязутдинов</a:t>
            </a:r>
            <a:endParaRPr lang="ru-RU" i="1" u="sng" dirty="0"/>
          </a:p>
        </p:txBody>
      </p:sp>
      <p:pic>
        <p:nvPicPr>
          <p:cNvPr id="4" name="Picture 2" descr="C:\Users\Алексей\AppData\Local\Microsoft\Windows\INetCache\IE\U85KHTL7\tango-down-arrow-blue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57910" y="6485357"/>
            <a:ext cx="386090" cy="38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864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Данное имя возникло как славянская форма древнееврейского Даниил и в переводе толкуется как «мой судья – Бог», «Бог мне судья», «Божий суд» или же «судья Божий». Значение имени Даниил восходит к истории библейского пророка Даниила – главного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тайновидца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прорицателя при дворах царей. Согласно библейским канонам, «Даниил ходил перед Богом, просил Бога судить его каждое движение».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u="sng" dirty="0" smtClean="0">
                <a:hlinkClick r:id="rId2" action="ppaction://hlinksldjump"/>
              </a:rPr>
              <a:t>Даниэль</a:t>
            </a:r>
            <a:endParaRPr lang="ru-RU" i="1" u="sng" dirty="0"/>
          </a:p>
        </p:txBody>
      </p:sp>
      <p:pic>
        <p:nvPicPr>
          <p:cNvPr id="4" name="Picture 2" descr="C:\Users\Алексей\AppData\Local\Microsoft\Windows\INetCache\IE\U85KHTL7\tango-down-arrow-blue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57910" y="6485357"/>
            <a:ext cx="386090" cy="38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9848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tW9kBw4Rl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9" y="1481138"/>
            <a:ext cx="4525962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u="sng" dirty="0" err="1" smtClean="0">
                <a:hlinkClick r:id="rId3" action="ppaction://hlinksldjump"/>
              </a:rPr>
              <a:t>Герганкин</a:t>
            </a:r>
            <a:r>
              <a:rPr lang="ru-RU" i="1" u="sng" dirty="0" smtClean="0">
                <a:hlinkClick r:id="rId3" action="ppaction://hlinksldjump"/>
              </a:rPr>
              <a:t> </a:t>
            </a:r>
            <a:r>
              <a:rPr lang="ru-RU" i="1" u="sng" dirty="0" smtClean="0">
                <a:hlinkClick r:id="rId4" action="ppaction://hlinksldjump"/>
              </a:rPr>
              <a:t>Никита</a:t>
            </a:r>
            <a:endParaRPr lang="ru-RU" i="1" u="sng" dirty="0"/>
          </a:p>
        </p:txBody>
      </p:sp>
      <p:pic>
        <p:nvPicPr>
          <p:cNvPr id="4" name="Picture 2" descr="C:\Users\Алексей\AppData\Local\Microsoft\Windows\INetCache\IE\U85KHTL7\tango-down-arrow-blue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57910" y="6485357"/>
            <a:ext cx="386090" cy="38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177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Фамилия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Герганкин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зародилась в городе Сочи (Краснодарский край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Встречается крайне редко.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u="sng" dirty="0" err="1" smtClean="0">
                <a:hlinkClick r:id="rId2" action="ppaction://hlinksldjump"/>
              </a:rPr>
              <a:t>Герганкин</a:t>
            </a:r>
            <a:r>
              <a:rPr lang="ru-RU" i="1" u="sng" dirty="0" smtClean="0">
                <a:hlinkClick r:id="rId2" action="ppaction://hlinksldjump"/>
              </a:rPr>
              <a:t> </a:t>
            </a:r>
            <a:endParaRPr lang="ru-RU" i="1" u="sng" dirty="0"/>
          </a:p>
        </p:txBody>
      </p:sp>
      <p:pic>
        <p:nvPicPr>
          <p:cNvPr id="4" name="Picture 2" descr="C:\Users\Алексей\AppData\Local\Microsoft\Windows\INetCache\IE\U85KHTL7\tango-down-arrow-blue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57910" y="6485357"/>
            <a:ext cx="386090" cy="38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1744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Греческое по происхождению имя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Никита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означает «победитель». Первым святым с этим именем, канонизированным христианской церковью, был великомученик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Никита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Готфский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Константинопольский. За веру Христову после мучений он был брошен в огонь. Но тело его оставалось невредимым, и впоследствии было погребено христианами, что произошло 28(15) сентября 372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Русь это имя пришло из Византии вместе с другими христианскими именами.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Никита</a:t>
            </a:r>
            <a:endParaRPr lang="ru-RU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Алексей\AppData\Local\Microsoft\Windows\INetCache\IE\U85KHTL7\tango-down-arrow-blue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57910" y="6485357"/>
            <a:ext cx="386090" cy="38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9729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Великомученик </a:t>
            </a:r>
            <a:r>
              <a:rPr lang="ru-RU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Никита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Готфский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Константинопольский.</a:t>
            </a:r>
            <a:endParaRPr lang="ru-RU" u="sng" dirty="0"/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18880" y="571480"/>
            <a:ext cx="3106241" cy="378621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u="sng" dirty="0" err="1" smtClean="0">
                <a:hlinkClick r:id="rId2" action="ppaction://hlinksldjump"/>
              </a:rPr>
              <a:t>Геттингер</a:t>
            </a:r>
            <a:r>
              <a:rPr lang="ru-RU" i="1" u="sng" dirty="0" smtClean="0">
                <a:hlinkClick r:id="rId2" action="ppaction://hlinksldjump"/>
              </a:rPr>
              <a:t> </a:t>
            </a:r>
            <a:r>
              <a:rPr lang="ru-RU" i="1" u="sng" dirty="0" smtClean="0">
                <a:hlinkClick r:id="rId3" action="ppaction://hlinksldjump"/>
              </a:rPr>
              <a:t>Михаил</a:t>
            </a:r>
            <a:endParaRPr lang="ru-RU" i="1" u="sng" dirty="0"/>
          </a:p>
        </p:txBody>
      </p:sp>
      <p:pic>
        <p:nvPicPr>
          <p:cNvPr id="4" name="Picture 2" descr="C:\Users\Алексей\AppData\Local\Microsoft\Windows\INetCache\IE\U85KHTL7\tango-down-arrow-blue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57910" y="6485357"/>
            <a:ext cx="386090" cy="38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Содержимое 5" descr="latE49RXRe8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</p:spTree>
    <p:extLst>
      <p:ext uri="{BB962C8B-B14F-4D97-AF65-F5344CB8AC3E}">
        <p14:creationId xmlns:p14="http://schemas.microsoft.com/office/powerpoint/2010/main" xmlns="" val="137729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амилия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Геттингер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образовалась от двух основ. Первая часть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фамилии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связана с понятием «гетто», которое обозначает изолированную часть города в христианских странах, отведенную властями для проживания евреев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часть фамилии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Геттингер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восходит к немецкому слову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»), которое в переводе на русский язык означает господина, хозяина, мужчину.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u="sng" dirty="0" err="1" smtClean="0">
                <a:hlinkClick r:id="rId2" action="ppaction://hlinksldjump"/>
              </a:rPr>
              <a:t>Геттингер</a:t>
            </a:r>
            <a:endParaRPr lang="ru-RU" i="1" u="sng" dirty="0"/>
          </a:p>
        </p:txBody>
      </p:sp>
      <p:pic>
        <p:nvPicPr>
          <p:cNvPr id="4" name="Picture 2" descr="C:\Users\Алексей\AppData\Local\Microsoft\Windows\INetCache\IE\U85KHTL7\tango-down-arrow-blue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57910" y="6485357"/>
            <a:ext cx="386090" cy="38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9759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u="sng" dirty="0" err="1" smtClean="0"/>
              <a:t>Оленич</a:t>
            </a:r>
            <a:r>
              <a:rPr lang="ru-RU" b="1" i="1" u="sng" dirty="0" smtClean="0"/>
              <a:t> Алексей </a:t>
            </a:r>
            <a:r>
              <a:rPr lang="ru-RU" dirty="0" smtClean="0"/>
              <a:t>–предоставил рабочее место, ответственный за дизайн и оформление.</a:t>
            </a:r>
          </a:p>
          <a:p>
            <a:r>
              <a:rPr lang="ru-RU" b="1" i="1" u="sng" dirty="0" smtClean="0"/>
              <a:t>Виноградов Данила</a:t>
            </a:r>
            <a:r>
              <a:rPr lang="ru-RU" dirty="0" smtClean="0"/>
              <a:t>-ответственный за фамилии</a:t>
            </a:r>
            <a:r>
              <a:rPr lang="en-US" dirty="0" smtClean="0"/>
              <a:t> </a:t>
            </a:r>
            <a:r>
              <a:rPr lang="ru-RU" dirty="0" smtClean="0"/>
              <a:t>и гиперссылки</a:t>
            </a:r>
            <a:r>
              <a:rPr lang="ru-RU" dirty="0"/>
              <a:t>.</a:t>
            </a:r>
            <a:endParaRPr lang="ru-RU" dirty="0" smtClean="0"/>
          </a:p>
          <a:p>
            <a:r>
              <a:rPr lang="ru-RU" b="1" i="1" u="sng" dirty="0" smtClean="0"/>
              <a:t>Николай </a:t>
            </a:r>
            <a:r>
              <a:rPr lang="ru-RU" b="1" i="1" u="sng" dirty="0" err="1" smtClean="0"/>
              <a:t>Бузнков</a:t>
            </a:r>
            <a:r>
              <a:rPr lang="ru-RU" dirty="0" smtClean="0"/>
              <a:t>-</a:t>
            </a:r>
            <a:r>
              <a:rPr lang="ru-RU" dirty="0"/>
              <a:t> </a:t>
            </a:r>
            <a:r>
              <a:rPr lang="ru-RU" dirty="0" smtClean="0"/>
              <a:t>ответственный за имена и сбор фото. </a:t>
            </a:r>
            <a:endParaRPr lang="ru-R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 smtClean="0">
                <a:solidFill>
                  <a:schemeClr val="accent3"/>
                </a:solidFill>
              </a:rPr>
              <a:t>Над презентацией работали</a:t>
            </a:r>
            <a:r>
              <a:rPr lang="en-US" i="1" u="sng" dirty="0">
                <a:solidFill>
                  <a:schemeClr val="accent3"/>
                </a:solidFill>
              </a:rPr>
              <a:t>:</a:t>
            </a:r>
            <a:endParaRPr lang="ru-RU" i="1" u="sng" dirty="0">
              <a:solidFill>
                <a:schemeClr val="accent3"/>
              </a:solidFill>
            </a:endParaRPr>
          </a:p>
        </p:txBody>
      </p:sp>
      <p:pic>
        <p:nvPicPr>
          <p:cNvPr id="4" name="Picture 2" descr="C:\Users\Алексей\AppData\Local\Microsoft\Windows\INetCache\IE\U85KHTL7\tango-down-arrow-blue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57910" y="6485357"/>
            <a:ext cx="386090" cy="38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595967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Имя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Михаил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переводе 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древнеиудейского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языка означает «равный, подобный Богу», также существует вариант перевода – «испрошенный у Бога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христиан особо почитаем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Михаил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главный из семи архангелов, один из библейских персонажей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именно Архангел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Михаил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Ветхом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посланником Всевышнего, он стал защитником народа Израиля.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u="sng" dirty="0" smtClean="0">
                <a:hlinkClick r:id="rId2" action="ppaction://hlinksldjump"/>
              </a:rPr>
              <a:t>Михаил</a:t>
            </a:r>
            <a:endParaRPr lang="ru-RU" i="1" u="sng" dirty="0"/>
          </a:p>
        </p:txBody>
      </p:sp>
      <p:pic>
        <p:nvPicPr>
          <p:cNvPr id="4" name="Picture 2" descr="C:\Users\Алексей\AppData\Local\Microsoft\Windows\INetCache\IE\U85KHTL7\tango-down-arrow-blue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57910" y="6485357"/>
            <a:ext cx="386090" cy="38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090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Архангел </a:t>
            </a:r>
            <a:r>
              <a:rPr lang="ru-RU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Михаил</a:t>
            </a:r>
            <a:endParaRPr lang="ru-RU" u="sng" dirty="0"/>
          </a:p>
        </p:txBody>
      </p:sp>
      <p:pic>
        <p:nvPicPr>
          <p:cNvPr id="4" name="Рисунок 3" descr="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50331" y="500042"/>
            <a:ext cx="3643338" cy="4375577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1196752"/>
            <a:ext cx="4032448" cy="504056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u="sng" dirty="0" smtClean="0">
                <a:hlinkClick r:id="rId3" action="ppaction://hlinksldjump"/>
              </a:rPr>
              <a:t>Дубровский </a:t>
            </a:r>
            <a:r>
              <a:rPr lang="ru-RU" i="1" u="sng" dirty="0" smtClean="0">
                <a:hlinkClick r:id="rId4" action="ppaction://hlinksldjump"/>
              </a:rPr>
              <a:t>Леонид</a:t>
            </a:r>
            <a:endParaRPr lang="ru-RU" i="1" u="sng" dirty="0"/>
          </a:p>
        </p:txBody>
      </p:sp>
      <p:pic>
        <p:nvPicPr>
          <p:cNvPr id="4" name="Picture 2" descr="C:\Users\Алексей\AppData\Local\Microsoft\Windows\INetCache\IE\U85KHTL7\tango-down-arrow-blue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57910" y="6485357"/>
            <a:ext cx="386090" cy="38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511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Фамилия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Дубровский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происходит от распространенных географических названий Дуброва, Дубровка, Дуброво и т.п., которых в России, на Украине и в Белоруссии десятки. Все они связаны с местами, где растет (или когда-то рос) дуб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u="sng" dirty="0" smtClean="0">
                <a:hlinkClick r:id="rId2" action="ppaction://hlinksldjump"/>
              </a:rPr>
              <a:t>Дубровский</a:t>
            </a:r>
            <a:endParaRPr lang="ru-RU" i="1" u="sng" dirty="0"/>
          </a:p>
        </p:txBody>
      </p:sp>
      <p:pic>
        <p:nvPicPr>
          <p:cNvPr id="4" name="Picture 2" descr="C:\Users\Алексей\AppData\Local\Microsoft\Windows\INetCache\IE\U85KHTL7\tango-down-arrow-blue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57910" y="6485357"/>
            <a:ext cx="386090" cy="38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101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Леонид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имя греческого происхождения. Означает в переводе "подобный льву". Это имя в последние годы теряет свою популярность, а наиболее распространенным оно было в прошлом веке.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u="sng" dirty="0" smtClean="0">
                <a:hlinkClick r:id="rId2" action="ppaction://hlinksldjump"/>
              </a:rPr>
              <a:t>Леонид</a:t>
            </a:r>
            <a:endParaRPr lang="ru-RU" i="1" u="sng" dirty="0"/>
          </a:p>
        </p:txBody>
      </p:sp>
      <p:pic>
        <p:nvPicPr>
          <p:cNvPr id="4" name="Picture 2" descr="C:\Users\Алексей\AppData\Local\Microsoft\Windows\INetCache\IE\U85KHTL7\tango-down-arrow-blue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57910" y="6485357"/>
            <a:ext cx="386090" cy="38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3228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bTeKjzp9I_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36981" y="1412776"/>
            <a:ext cx="3670038" cy="490019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u="sng" dirty="0" smtClean="0">
                <a:hlinkClick r:id="rId3" action="ppaction://hlinksldjump"/>
              </a:rPr>
              <a:t>Егоров </a:t>
            </a:r>
            <a:r>
              <a:rPr lang="ru-RU" i="1" u="sng" dirty="0" smtClean="0">
                <a:hlinkClick r:id="rId4" action="ppaction://hlinksldjump"/>
              </a:rPr>
              <a:t>Александр</a:t>
            </a:r>
            <a:endParaRPr lang="ru-RU" i="1" u="sng" dirty="0"/>
          </a:p>
        </p:txBody>
      </p:sp>
      <p:pic>
        <p:nvPicPr>
          <p:cNvPr id="4" name="Picture 2" descr="C:\Users\Алексей\AppData\Local\Microsoft\Windows\INetCache\IE\U85KHTL7\tango-down-arrow-blue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57910" y="6485357"/>
            <a:ext cx="386090" cy="38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1680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 фамилия берет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 корни 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мужского имени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Егор. В русском языке каноническое имя Георгий (с греческого – «земледелец») закрепилось в трех формах: церковной – Георгий; скандинавской, пришедшей с варягами, – Юрий; и русской разговорной Егор (Егорий). Существует множество фамилий от имени Егор, его производных и уменьшительных форм.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u="sng" dirty="0" smtClean="0">
                <a:hlinkClick r:id="rId2" action="ppaction://hlinksldjump"/>
              </a:rPr>
              <a:t>Егоров</a:t>
            </a:r>
            <a:endParaRPr lang="ru-RU" i="1" u="sng" dirty="0"/>
          </a:p>
        </p:txBody>
      </p:sp>
      <p:pic>
        <p:nvPicPr>
          <p:cNvPr id="4" name="Picture 2" descr="C:\Users\Алексей\AppData\Local\Microsoft\Windows\INetCache\IE\U85KHTL7\tango-down-arrow-blue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57910" y="6485357"/>
            <a:ext cx="386090" cy="38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9430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Имя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переводе с греческого языка означает «защитник», «оберегающий муж», «мужчина», «человек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распространено во всех странах Европы. Многие обладатели этого красивого имени проживают по всему свету, включая Северную и Южную Америки, Австралию, Азию и Африку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u="sng" dirty="0" smtClean="0">
                <a:hlinkClick r:id="rId2" action="ppaction://hlinksldjump"/>
              </a:rPr>
              <a:t>Александр</a:t>
            </a:r>
            <a:endParaRPr lang="ru-RU" i="1" u="sng" dirty="0"/>
          </a:p>
        </p:txBody>
      </p:sp>
      <p:pic>
        <p:nvPicPr>
          <p:cNvPr id="4" name="Picture 2" descr="C:\Users\Алексей\AppData\Local\Microsoft\Windows\INetCache\IE\U85KHTL7\tango-down-arrow-blue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57910" y="6485357"/>
            <a:ext cx="386090" cy="38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3790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1196752"/>
            <a:ext cx="4320480" cy="504172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u="sng" dirty="0" smtClean="0">
                <a:hlinkClick r:id="rId3" action="ppaction://hlinksldjump"/>
              </a:rPr>
              <a:t>Зеленков </a:t>
            </a:r>
            <a:r>
              <a:rPr lang="ru-RU" i="1" u="sng" dirty="0" smtClean="0">
                <a:hlinkClick r:id="rId4" action="ppaction://hlinksldjump"/>
              </a:rPr>
              <a:t>Алексей</a:t>
            </a:r>
            <a:endParaRPr lang="ru-RU" i="1" u="sng" dirty="0"/>
          </a:p>
        </p:txBody>
      </p:sp>
      <p:pic>
        <p:nvPicPr>
          <p:cNvPr id="4" name="Picture 2" descr="C:\Users\Алексей\AppData\Local\Microsoft\Windows\INetCache\IE\U85KHTL7\tango-down-arrow-blue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57910" y="6485357"/>
            <a:ext cx="386090" cy="38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4894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Фамилия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Зеленков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происходит от нецерковного имени Зеленя. Обычно родители так называли своего малыша. Однако такое имя мог получить и взрослый человек, не имевший опыта, навыков в какой-либо сфере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u="sng" dirty="0" smtClean="0">
                <a:hlinkClick r:id="rId2" action="ppaction://hlinksldjump"/>
              </a:rPr>
              <a:t>Зеленков </a:t>
            </a:r>
            <a:endParaRPr lang="ru-RU" i="1" u="sng" dirty="0"/>
          </a:p>
        </p:txBody>
      </p:sp>
      <p:pic>
        <p:nvPicPr>
          <p:cNvPr id="4" name="Picture 2" descr="C:\Users\Алексей\AppData\Local\Microsoft\Windows\INetCache\IE\U85KHTL7\tango-down-arrow-blue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57910" y="6485357"/>
            <a:ext cx="386090" cy="38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314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u="sng" dirty="0" smtClean="0"/>
              <a:t>Интернет ресурсы</a:t>
            </a:r>
            <a:r>
              <a:rPr lang="ru-RU" dirty="0" smtClean="0"/>
              <a:t>-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://www.analizfamilii.ru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pPr marL="624078" indent="-514350">
              <a:buFont typeface="+mj-lt"/>
              <a:buAutoNum type="arabicPeriod"/>
            </a:pPr>
            <a:r>
              <a:rPr lang="en-US" dirty="0">
                <a:hlinkClick r:id="rId3"/>
              </a:rPr>
              <a:t>http://arc.familyspace.ru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pPr marL="624078" indent="-514350">
              <a:buFont typeface="+mj-lt"/>
              <a:buAutoNum type="arabicPeriod"/>
            </a:pPr>
            <a:r>
              <a:rPr lang="en-US" dirty="0">
                <a:hlinkClick r:id="rId4"/>
              </a:rPr>
              <a:t>https://7lafa.com</a:t>
            </a:r>
            <a:r>
              <a:rPr lang="en-US" dirty="0" smtClean="0">
                <a:hlinkClick r:id="rId4"/>
              </a:rPr>
              <a:t>/</a:t>
            </a:r>
            <a:endParaRPr lang="ru-RU" dirty="0" smtClean="0"/>
          </a:p>
          <a:p>
            <a:pPr marL="109728" indent="0">
              <a:buNone/>
            </a:pPr>
            <a:endParaRPr lang="ru-RU" dirty="0" smtClean="0"/>
          </a:p>
          <a:p>
            <a:r>
              <a:rPr lang="ru-RU" b="1" i="1" u="sng" dirty="0" smtClean="0"/>
              <a:t>Толковый словарь живого великорусского языка</a:t>
            </a:r>
            <a:r>
              <a:rPr lang="ru-RU" b="1" i="1" u="sng" dirty="0"/>
              <a:t> </a:t>
            </a:r>
            <a:r>
              <a:rPr lang="ru-RU" b="1" i="1" u="sng" dirty="0" smtClean="0"/>
              <a:t>Владимира Ивановича Даля </a:t>
            </a:r>
            <a:endParaRPr lang="ru-RU" b="1" i="1" u="sng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u="sng" dirty="0" smtClean="0">
                <a:solidFill>
                  <a:schemeClr val="accent3"/>
                </a:solidFill>
              </a:rPr>
              <a:t>Использованы</a:t>
            </a:r>
            <a:r>
              <a:rPr lang="en-US" i="1" u="sng" dirty="0">
                <a:solidFill>
                  <a:schemeClr val="accent3"/>
                </a:solidFill>
              </a:rPr>
              <a:t>:</a:t>
            </a:r>
            <a:endParaRPr lang="ru-RU" i="1" u="sng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24472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Имя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переводе с древнегреческого языка означает «защитник», «оберегающий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Православная, церковная форма имени – Алексий.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u="sng" dirty="0" smtClean="0">
                <a:hlinkClick r:id="rId2" action="ppaction://hlinksldjump"/>
              </a:rPr>
              <a:t>Алексей</a:t>
            </a:r>
            <a:endParaRPr lang="ru-RU" i="1" u="sng" dirty="0"/>
          </a:p>
        </p:txBody>
      </p:sp>
      <p:pic>
        <p:nvPicPr>
          <p:cNvPr id="4" name="Picture 2" descr="C:\Users\Алексей\AppData\Local\Microsoft\Windows\INetCache\IE\U85KHTL7\tango-down-arrow-blue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57910" y="6485357"/>
            <a:ext cx="386090" cy="38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936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9266" y="1268760"/>
            <a:ext cx="3785468" cy="504729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u="sng" dirty="0" smtClean="0">
                <a:hlinkClick r:id="rId3" action="ppaction://hlinksldjump"/>
              </a:rPr>
              <a:t>Мурадян </a:t>
            </a:r>
            <a:r>
              <a:rPr lang="ru-RU" i="1" u="sng" dirty="0" smtClean="0">
                <a:hlinkClick r:id="rId4" action="ppaction://hlinksldjump"/>
              </a:rPr>
              <a:t>Максим</a:t>
            </a:r>
            <a:endParaRPr lang="ru-RU" i="1" u="sng" dirty="0"/>
          </a:p>
        </p:txBody>
      </p:sp>
      <p:pic>
        <p:nvPicPr>
          <p:cNvPr id="4" name="Picture 2" descr="C:\Users\Алексей\AppData\Local\Microsoft\Windows\INetCache\IE\U85KHTL7\tango-down-arrow-blue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57910" y="6485357"/>
            <a:ext cx="386090" cy="38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402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Фамилия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Мурадян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происходит от названия реки Мурат, протекающей по Армянскому нагорью на территории современной Турции. Именно в этой реке Григорий Просветитель окрестил первых в мире христиан. 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u="sng" dirty="0" smtClean="0">
                <a:hlinkClick r:id="rId2" action="ppaction://hlinksldjump"/>
              </a:rPr>
              <a:t>Мурадян </a:t>
            </a:r>
            <a:endParaRPr lang="ru-RU" i="1" u="sng" dirty="0"/>
          </a:p>
        </p:txBody>
      </p:sp>
      <p:pic>
        <p:nvPicPr>
          <p:cNvPr id="4" name="Picture 2" descr="C:\Users\Алексей\AppData\Local\Microsoft\Windows\INetCache\IE\U85KHTL7\tango-down-arrow-blue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57910" y="6485357"/>
            <a:ext cx="386090" cy="38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252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Происхождение имени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уходит корнями в Древний Рим, где в свое время данное имя было названием знатной династии. В переводе с латинского Максим означает «самый большой». От этого же корня происходит прилагательное «максимальный».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u="sng" dirty="0" smtClean="0">
                <a:hlinkClick r:id="rId2" action="ppaction://hlinksldjump"/>
              </a:rPr>
              <a:t>Максим</a:t>
            </a:r>
            <a:endParaRPr lang="ru-RU" i="1" u="sng" dirty="0"/>
          </a:p>
        </p:txBody>
      </p:sp>
      <p:pic>
        <p:nvPicPr>
          <p:cNvPr id="4" name="Picture 2" descr="C:\Users\Алексей\AppData\Local\Microsoft\Windows\INetCache\IE\U85KHTL7\tango-down-arrow-blue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57910" y="6485357"/>
            <a:ext cx="386090" cy="38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5039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7213" y="1268760"/>
            <a:ext cx="3409573" cy="501884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u="sng" dirty="0" smtClean="0">
                <a:hlinkClick r:id="rId3" action="ppaction://hlinksldjump"/>
              </a:rPr>
              <a:t>Мухитдинов </a:t>
            </a:r>
            <a:r>
              <a:rPr lang="ru-RU" i="1" u="sng" dirty="0" err="1" smtClean="0">
                <a:hlinkClick r:id="rId4" action="ppaction://hlinksldjump"/>
              </a:rPr>
              <a:t>Рузматджон</a:t>
            </a:r>
            <a:endParaRPr lang="ru-RU" i="1" u="sng" dirty="0"/>
          </a:p>
        </p:txBody>
      </p:sp>
      <p:pic>
        <p:nvPicPr>
          <p:cNvPr id="4" name="Picture 2" descr="C:\Users\Алексей\AppData\Local\Microsoft\Windows\INetCache\IE\U85KHTL7\tango-down-arrow-blue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57910" y="6485357"/>
            <a:ext cx="386090" cy="38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4612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Фамилия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Мухитдинов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образована от имени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Мухитдин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Оно является одним из диалектных вариантов арабского мужского имени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Мухутдин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Мухетдин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которое состоит из двух компонентов: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мохет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«возрождающий, укрепляющий» и «дин» - «вера, религия». Таким образом, имя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Мухитдин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можно перевести как «возрождающий, укрепляющий, защищающий религию».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u="sng" dirty="0" smtClean="0">
                <a:hlinkClick r:id="rId2" action="ppaction://hlinksldjump"/>
              </a:rPr>
              <a:t>Мухитдинов</a:t>
            </a:r>
            <a:endParaRPr lang="ru-RU" i="1" u="sng" dirty="0"/>
          </a:p>
        </p:txBody>
      </p:sp>
      <p:pic>
        <p:nvPicPr>
          <p:cNvPr id="4" name="Picture 2" descr="C:\Users\Алексей\AppData\Local\Microsoft\Windows\INetCache\IE\U85KHTL7\tango-down-arrow-blue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57910" y="6485357"/>
            <a:ext cx="386090" cy="38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4166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Информация не найдена</a:t>
            </a:r>
            <a:endParaRPr lang="ru-RU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Рузматджон</a:t>
            </a:r>
            <a:endParaRPr lang="ru-RU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Алексей\AppData\Local\Microsoft\Windows\INetCache\IE\U85KHTL7\tango-down-arrow-blue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57910" y="6485357"/>
            <a:ext cx="386090" cy="38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5150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u="sng" dirty="0" err="1" smtClean="0">
                <a:hlinkClick r:id="rId2" action="ppaction://hlinksldjump"/>
              </a:rPr>
              <a:t>Оленич</a:t>
            </a:r>
            <a:r>
              <a:rPr lang="ru-RU" i="1" u="sng" dirty="0" smtClean="0">
                <a:hlinkClick r:id="rId2" action="ppaction://hlinksldjump"/>
              </a:rPr>
              <a:t> </a:t>
            </a:r>
            <a:r>
              <a:rPr lang="ru-RU" i="1" u="sng" dirty="0" smtClean="0">
                <a:hlinkClick r:id="rId3" action="ppaction://hlinksldjump"/>
              </a:rPr>
              <a:t>Алексей </a:t>
            </a:r>
            <a:endParaRPr lang="ru-RU" i="1" u="sng" dirty="0"/>
          </a:p>
        </p:txBody>
      </p:sp>
      <p:pic>
        <p:nvPicPr>
          <p:cNvPr id="4" name="Picture 2" descr="C:\Users\Алексей\AppData\Local\Microsoft\Windows\INetCache\IE\U85KHTL7\tango-down-arrow-blue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57910" y="6485357"/>
            <a:ext cx="386090" cy="38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Содержимое 8" descr="XFqYBJaxAbo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2407500" y="1481138"/>
            <a:ext cx="4328999" cy="4525962"/>
          </a:xfrm>
        </p:spPr>
      </p:pic>
    </p:spTree>
    <p:extLst>
      <p:ext uri="{BB962C8B-B14F-4D97-AF65-F5344CB8AC3E}">
        <p14:creationId xmlns:p14="http://schemas.microsoft.com/office/powerpoint/2010/main" xmlns="" val="369075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Фамилия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Оленич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образована от прозвища Олень. Олень — символ отшельничества, благочестия и чистоты в христианской культуре. Согласно древнему германскому поверью, олень был способен одним своим дыханием обратить змею в бегство, а затем растоптать ее. Благодаря этому качеству он стал символом борьбы со злом, эмблемой благородства и силы духа. В этом смысле олень также символизирует Христа, который разыскивает дьявола, чтобы его уничтожить. Поэтому, Оленем могли нарекать человека светлого, честного, волевого и сильного.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u="sng" dirty="0" err="1" smtClean="0">
                <a:hlinkClick r:id="rId2" action="ppaction://hlinksldjump"/>
              </a:rPr>
              <a:t>Оленич</a:t>
            </a:r>
            <a:endParaRPr lang="ru-RU" i="1" u="sng" dirty="0"/>
          </a:p>
        </p:txBody>
      </p:sp>
      <p:pic>
        <p:nvPicPr>
          <p:cNvPr id="4" name="Picture 2" descr="C:\Users\Алексей\AppData\Local\Microsoft\Windows\INetCache\IE\U85KHTL7\tango-down-arrow-blue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57910" y="6485357"/>
            <a:ext cx="386090" cy="38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229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Имя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переводе с древнегреческого языка означает «защитник», «оберегающий».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Православная, церковная форма имени – Алексий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u="sng" dirty="0" smtClean="0">
                <a:hlinkClick r:id="rId2" action="ppaction://hlinksldjump"/>
              </a:rPr>
              <a:t>Алексей</a:t>
            </a:r>
            <a:endParaRPr lang="ru-RU" i="1" u="sng" dirty="0"/>
          </a:p>
        </p:txBody>
      </p:sp>
      <p:pic>
        <p:nvPicPr>
          <p:cNvPr id="4" name="Picture 2" descr="C:\Users\Алексей\AppData\Local\Microsoft\Windows\INetCache\IE\U85KHTL7\tango-down-arrow-blue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57910" y="6485357"/>
            <a:ext cx="386090" cy="38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314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642918"/>
            <a:ext cx="8229600" cy="5857916"/>
          </a:xfrm>
        </p:spPr>
        <p:txBody>
          <a:bodyPr numCol="2">
            <a:noAutofit/>
          </a:bodyPr>
          <a:lstStyle/>
          <a:p>
            <a:r>
              <a:rPr lang="ru-RU" sz="2500" dirty="0" err="1" smtClean="0">
                <a:solidFill>
                  <a:schemeClr val="bg2">
                    <a:lumMod val="50000"/>
                  </a:schemeClr>
                </a:solidFill>
                <a:hlinkClick r:id="rId3" action="ppaction://hlinksldjump"/>
              </a:rPr>
              <a:t>Алексанян</a:t>
            </a:r>
            <a:r>
              <a:rPr lang="ru-RU" sz="2500" dirty="0" smtClean="0">
                <a:solidFill>
                  <a:schemeClr val="bg2">
                    <a:lumMod val="50000"/>
                  </a:schemeClr>
                </a:solidFill>
                <a:hlinkClick r:id="rId3" action="ppaction://hlinksldjump"/>
              </a:rPr>
              <a:t> Эрик</a:t>
            </a:r>
            <a:endParaRPr lang="en-US" sz="25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2500" dirty="0" smtClean="0">
                <a:hlinkClick r:id="rId4" action="ppaction://hlinksldjump"/>
              </a:rPr>
              <a:t>Бондарев Сергей</a:t>
            </a:r>
            <a:endParaRPr lang="en-US" sz="2500" dirty="0" smtClean="0"/>
          </a:p>
          <a:p>
            <a:r>
              <a:rPr lang="ru-RU" sz="2500" dirty="0" err="1" smtClean="0">
                <a:hlinkClick r:id="rId5" action="ppaction://hlinksldjump"/>
              </a:rPr>
              <a:t>Бузенков</a:t>
            </a:r>
            <a:r>
              <a:rPr lang="ru-RU" sz="2500" dirty="0" smtClean="0">
                <a:hlinkClick r:id="rId5" action="ppaction://hlinksldjump"/>
              </a:rPr>
              <a:t> Николай</a:t>
            </a:r>
            <a:endParaRPr lang="en-US" sz="2500" dirty="0" smtClean="0"/>
          </a:p>
          <a:p>
            <a:r>
              <a:rPr lang="ru-RU" sz="2500" dirty="0" smtClean="0">
                <a:hlinkClick r:id="rId6" action="ppaction://hlinksldjump"/>
              </a:rPr>
              <a:t>Виноградов Данила</a:t>
            </a:r>
            <a:endParaRPr lang="en-US" sz="2500" dirty="0" smtClean="0"/>
          </a:p>
          <a:p>
            <a:r>
              <a:rPr lang="ru-RU" sz="2500" dirty="0" err="1" smtClean="0">
                <a:hlinkClick r:id="rId7" action="ppaction://hlinksldjump"/>
              </a:rPr>
              <a:t>Гелязутдинов</a:t>
            </a:r>
            <a:r>
              <a:rPr lang="ru-RU" sz="2500" dirty="0" smtClean="0">
                <a:hlinkClick r:id="rId7" action="ppaction://hlinksldjump"/>
              </a:rPr>
              <a:t> Даниэль</a:t>
            </a:r>
            <a:endParaRPr lang="en-US" sz="2500" dirty="0" smtClean="0"/>
          </a:p>
          <a:p>
            <a:r>
              <a:rPr lang="ru-RU" sz="2500" dirty="0" err="1" smtClean="0">
                <a:hlinkClick r:id="rId8" action="ppaction://hlinksldjump"/>
              </a:rPr>
              <a:t>Герганкин</a:t>
            </a:r>
            <a:r>
              <a:rPr lang="ru-RU" sz="2500" dirty="0" smtClean="0">
                <a:hlinkClick r:id="rId8" action="ppaction://hlinksldjump"/>
              </a:rPr>
              <a:t> Никита</a:t>
            </a:r>
            <a:endParaRPr lang="en-US" sz="2500" dirty="0" smtClean="0"/>
          </a:p>
          <a:p>
            <a:r>
              <a:rPr lang="ru-RU" sz="2500" dirty="0" err="1" smtClean="0">
                <a:hlinkClick r:id="rId9" action="ppaction://hlinksldjump"/>
              </a:rPr>
              <a:t>Геттингер</a:t>
            </a:r>
            <a:r>
              <a:rPr lang="ru-RU" sz="2500" dirty="0" smtClean="0">
                <a:hlinkClick r:id="rId9" action="ppaction://hlinksldjump"/>
              </a:rPr>
              <a:t> Михаил</a:t>
            </a:r>
            <a:endParaRPr lang="en-US" sz="2500" dirty="0" smtClean="0"/>
          </a:p>
          <a:p>
            <a:r>
              <a:rPr lang="ru-RU" sz="2500" dirty="0" smtClean="0">
                <a:hlinkClick r:id="rId10" action="ppaction://hlinksldjump"/>
              </a:rPr>
              <a:t>Дубровский Леонид</a:t>
            </a:r>
            <a:endParaRPr lang="ru-RU" sz="2500" dirty="0" smtClean="0"/>
          </a:p>
          <a:p>
            <a:r>
              <a:rPr lang="ru-RU" sz="2500" dirty="0" smtClean="0">
                <a:hlinkClick r:id="rId11" action="ppaction://hlinksldjump"/>
              </a:rPr>
              <a:t>Евтюшкина Анастасия </a:t>
            </a:r>
            <a:endParaRPr lang="en-US" sz="2500" dirty="0" smtClean="0"/>
          </a:p>
          <a:p>
            <a:r>
              <a:rPr lang="ru-RU" sz="2500" dirty="0" smtClean="0">
                <a:hlinkClick r:id="rId12" action="ppaction://hlinksldjump"/>
              </a:rPr>
              <a:t>Егоров Александр </a:t>
            </a:r>
            <a:endParaRPr lang="ru-RU" sz="2500" dirty="0" smtClean="0"/>
          </a:p>
          <a:p>
            <a:r>
              <a:rPr lang="ru-RU" sz="2500" dirty="0" err="1" smtClean="0">
                <a:hlinkClick r:id="rId13" action="ppaction://hlinksldjump"/>
              </a:rPr>
              <a:t>Замшина</a:t>
            </a:r>
            <a:r>
              <a:rPr lang="ru-RU" sz="2500" dirty="0" smtClean="0">
                <a:hlinkClick r:id="rId13" action="ppaction://hlinksldjump"/>
              </a:rPr>
              <a:t> </a:t>
            </a:r>
            <a:r>
              <a:rPr lang="ru-RU" sz="2500" dirty="0" err="1" smtClean="0">
                <a:hlinkClick r:id="rId13" action="ppaction://hlinksldjump"/>
              </a:rPr>
              <a:t>Милена</a:t>
            </a:r>
            <a:endParaRPr lang="en-US" sz="2500" dirty="0" smtClean="0"/>
          </a:p>
          <a:p>
            <a:r>
              <a:rPr lang="ru-RU" sz="2500" dirty="0" smtClean="0">
                <a:hlinkClick r:id="rId14" action="ppaction://hlinksldjump"/>
              </a:rPr>
              <a:t>Зеленков Алексей </a:t>
            </a:r>
            <a:endParaRPr lang="ru-RU" sz="2500" dirty="0" smtClean="0"/>
          </a:p>
          <a:p>
            <a:r>
              <a:rPr lang="ru-RU" sz="2500" dirty="0" err="1" smtClean="0">
                <a:hlinkClick r:id="rId15" action="ppaction://hlinksldjump"/>
              </a:rPr>
              <a:t>Копчёнова</a:t>
            </a:r>
            <a:r>
              <a:rPr lang="ru-RU" sz="2500" dirty="0" smtClean="0">
                <a:hlinkClick r:id="rId15" action="ppaction://hlinksldjump"/>
              </a:rPr>
              <a:t> Анна</a:t>
            </a:r>
            <a:endParaRPr lang="ru-RU" sz="2500" dirty="0" smtClean="0">
              <a:hlinkClick r:id="rId16" action="ppaction://hlinksldjump"/>
            </a:endParaRPr>
          </a:p>
          <a:p>
            <a:endParaRPr lang="ru-RU" sz="2500" dirty="0" smtClean="0">
              <a:hlinkClick r:id="rId16" action="ppaction://hlinksldjump"/>
            </a:endParaRPr>
          </a:p>
          <a:p>
            <a:r>
              <a:rPr lang="ru-RU" sz="2500" dirty="0" smtClean="0">
                <a:hlinkClick r:id="rId16" action="ppaction://hlinksldjump"/>
              </a:rPr>
              <a:t>Кузьмина Виктория</a:t>
            </a:r>
            <a:endParaRPr lang="ru-RU" sz="2500" dirty="0" smtClean="0"/>
          </a:p>
          <a:p>
            <a:r>
              <a:rPr lang="ru-RU" sz="2500" dirty="0" smtClean="0">
                <a:hlinkClick r:id="rId16" action="ppaction://hlinksldjump"/>
              </a:rPr>
              <a:t>Кузьмина Виктория</a:t>
            </a:r>
            <a:endParaRPr lang="ru-RU" sz="2500" dirty="0" smtClean="0"/>
          </a:p>
          <a:p>
            <a:r>
              <a:rPr lang="ru-RU" sz="2500" dirty="0" err="1" smtClean="0">
                <a:hlinkClick r:id="rId17" action="ppaction://hlinksldjump"/>
              </a:rPr>
              <a:t>Ляпина</a:t>
            </a:r>
            <a:r>
              <a:rPr lang="ru-RU" sz="2500" dirty="0" smtClean="0">
                <a:hlinkClick r:id="rId17" action="ppaction://hlinksldjump"/>
              </a:rPr>
              <a:t> Екатерина</a:t>
            </a:r>
            <a:endParaRPr lang="en-US" sz="2500" dirty="0" smtClean="0"/>
          </a:p>
          <a:p>
            <a:r>
              <a:rPr lang="ru-RU" sz="2500" dirty="0" err="1" smtClean="0">
                <a:hlinkClick r:id="rId17" action="ppaction://hlinksldjump"/>
              </a:rPr>
              <a:t>Ляпина</a:t>
            </a:r>
            <a:r>
              <a:rPr lang="ru-RU" sz="2500" dirty="0" smtClean="0">
                <a:hlinkClick r:id="rId17" action="ppaction://hlinksldjump"/>
              </a:rPr>
              <a:t> Екатерина</a:t>
            </a:r>
            <a:endParaRPr lang="en-US" sz="2500" dirty="0" smtClean="0"/>
          </a:p>
          <a:p>
            <a:r>
              <a:rPr lang="ru-RU" sz="2500" dirty="0" err="1" smtClean="0">
                <a:hlinkClick r:id="rId18" action="ppaction://hlinksldjump"/>
              </a:rPr>
              <a:t>Мурядан</a:t>
            </a:r>
            <a:r>
              <a:rPr lang="ru-RU" sz="2500" dirty="0" smtClean="0">
                <a:hlinkClick r:id="rId18" action="ppaction://hlinksldjump"/>
              </a:rPr>
              <a:t> Максим</a:t>
            </a:r>
            <a:endParaRPr lang="en-US" sz="2500" dirty="0" smtClean="0"/>
          </a:p>
          <a:p>
            <a:r>
              <a:rPr lang="ru-RU" sz="2500" dirty="0" smtClean="0">
                <a:hlinkClick r:id="rId19" action="ppaction://hlinksldjump"/>
              </a:rPr>
              <a:t>Мухитдинов </a:t>
            </a:r>
            <a:r>
              <a:rPr lang="ru-RU" sz="2500" dirty="0" err="1" smtClean="0">
                <a:hlinkClick r:id="rId19" action="ppaction://hlinksldjump"/>
              </a:rPr>
              <a:t>Рузмат</a:t>
            </a:r>
            <a:endParaRPr lang="en-US" sz="2500" dirty="0" smtClean="0"/>
          </a:p>
          <a:p>
            <a:r>
              <a:rPr lang="ru-RU" sz="2500" dirty="0" err="1" smtClean="0">
                <a:hlinkClick r:id="rId20" action="ppaction://hlinksldjump"/>
              </a:rPr>
              <a:t>Оленич</a:t>
            </a:r>
            <a:r>
              <a:rPr lang="ru-RU" sz="2500" dirty="0" smtClean="0">
                <a:hlinkClick r:id="rId20" action="ppaction://hlinksldjump"/>
              </a:rPr>
              <a:t> Алексей</a:t>
            </a:r>
            <a:endParaRPr lang="ru-RU" sz="2500" dirty="0" smtClean="0"/>
          </a:p>
          <a:p>
            <a:r>
              <a:rPr lang="ru-RU" sz="2500" dirty="0" smtClean="0">
                <a:hlinkClick r:id="rId21" action="ppaction://hlinksldjump"/>
              </a:rPr>
              <a:t>Панченко Алина</a:t>
            </a:r>
            <a:endParaRPr lang="ru-RU" sz="2500" dirty="0" smtClean="0"/>
          </a:p>
          <a:p>
            <a:r>
              <a:rPr lang="ru-RU" sz="2500" dirty="0" smtClean="0">
                <a:hlinkClick r:id="rId22" action="ppaction://hlinksldjump"/>
              </a:rPr>
              <a:t>Перфильева Елизавета</a:t>
            </a:r>
            <a:endParaRPr lang="en-US" sz="2500" dirty="0" smtClean="0"/>
          </a:p>
          <a:p>
            <a:r>
              <a:rPr lang="ru-RU" sz="2500" dirty="0" err="1" smtClean="0">
                <a:hlinkClick r:id="rId23" action="ppaction://hlinksldjump"/>
              </a:rPr>
              <a:t>Пудовченко</a:t>
            </a:r>
            <a:r>
              <a:rPr lang="ru-RU" sz="2500" dirty="0" smtClean="0">
                <a:hlinkClick r:id="rId23" action="ppaction://hlinksldjump"/>
              </a:rPr>
              <a:t> Владимир</a:t>
            </a:r>
            <a:endParaRPr lang="ru-RU" sz="2500" dirty="0" smtClean="0"/>
          </a:p>
          <a:p>
            <a:r>
              <a:rPr lang="ru-RU" sz="2500" dirty="0" smtClean="0">
                <a:hlinkClick r:id="rId24" action="ppaction://hlinksldjump"/>
              </a:rPr>
              <a:t>Трофимов Александр</a:t>
            </a:r>
            <a:endParaRPr lang="en-US" sz="2500" dirty="0" smtClean="0"/>
          </a:p>
          <a:p>
            <a:r>
              <a:rPr lang="ru-RU" sz="2500" dirty="0" smtClean="0">
                <a:hlinkClick r:id="rId25" action="ppaction://hlinksldjump"/>
              </a:rPr>
              <a:t>Хачатурян Нарек</a:t>
            </a:r>
            <a:endParaRPr lang="en-US" sz="2500" dirty="0" smtClean="0"/>
          </a:p>
          <a:p>
            <a:r>
              <a:rPr lang="ru-RU" sz="2500" dirty="0" smtClean="0">
                <a:hlinkClick r:id="rId26" action="ppaction://hlinksldjump"/>
              </a:rPr>
              <a:t>Чернов Александр</a:t>
            </a:r>
            <a:endParaRPr lang="ru-RU" sz="2500" dirty="0" smtClean="0"/>
          </a:p>
          <a:p>
            <a:pPr algn="ctr"/>
            <a:endParaRPr lang="en-US" sz="24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28670"/>
          </a:xfrm>
        </p:spPr>
        <p:txBody>
          <a:bodyPr/>
          <a:lstStyle/>
          <a:p>
            <a:pPr algn="ctr"/>
            <a:r>
              <a:rPr lang="ru-RU" i="1" u="sng" dirty="0" smtClean="0"/>
              <a:t>Учащиеся</a:t>
            </a:r>
            <a:endParaRPr lang="ru-RU" b="1" i="1" u="sng" dirty="0"/>
          </a:p>
        </p:txBody>
      </p:sp>
    </p:spTree>
    <p:extLst>
      <p:ext uri="{BB962C8B-B14F-4D97-AF65-F5344CB8AC3E}">
        <p14:creationId xmlns:p14="http://schemas.microsoft.com/office/powerpoint/2010/main" xmlns="" val="592513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1196752"/>
            <a:ext cx="3888432" cy="507186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u="sng" dirty="0" err="1" smtClean="0">
                <a:hlinkClick r:id="rId3" action="ppaction://hlinksldjump"/>
              </a:rPr>
              <a:t>Пудовченко</a:t>
            </a:r>
            <a:r>
              <a:rPr lang="ru-RU" i="1" u="sng" dirty="0" smtClean="0">
                <a:hlinkClick r:id="rId3" action="ppaction://hlinksldjump"/>
              </a:rPr>
              <a:t> </a:t>
            </a:r>
            <a:r>
              <a:rPr lang="ru-RU" i="1" u="sng" dirty="0" smtClean="0">
                <a:hlinkClick r:id="rId4" action="ppaction://hlinksldjump"/>
              </a:rPr>
              <a:t>Владимир</a:t>
            </a:r>
            <a:endParaRPr lang="ru-RU" i="1" u="sng" dirty="0"/>
          </a:p>
        </p:txBody>
      </p:sp>
      <p:pic>
        <p:nvPicPr>
          <p:cNvPr id="4" name="Picture 2" descr="C:\Users\Алексей\AppData\Local\Microsoft\Windows\INetCache\IE\U85KHTL7\tango-down-arrow-blue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57910" y="6485357"/>
            <a:ext cx="386090" cy="38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691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Фамилия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Пудовченко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образована от слова пуд-единица измерения массы на Руси , равная 16 кг. Фамилия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Пудовченко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обозначает силу и мужество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u="sng" dirty="0" err="1" smtClean="0">
                <a:hlinkClick r:id="rId2" action="ppaction://hlinksldjump"/>
              </a:rPr>
              <a:t>Пудовченко</a:t>
            </a:r>
            <a:r>
              <a:rPr lang="ru-RU" dirty="0" smtClean="0">
                <a:hlinkClick r:id="rId2" action="ppaction://hlinksldjump"/>
              </a:rPr>
              <a:t> </a:t>
            </a:r>
            <a:endParaRPr lang="ru-RU" dirty="0"/>
          </a:p>
        </p:txBody>
      </p:sp>
      <p:pic>
        <p:nvPicPr>
          <p:cNvPr id="4" name="Picture 2" descr="C:\Users\Алексей\AppData\Local\Microsoft\Windows\INetCache\IE\U85KHTL7\tango-down-arrow-blue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57910" y="6485357"/>
            <a:ext cx="386090" cy="38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2671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10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Имя </a:t>
            </a:r>
            <a:r>
              <a:rPr lang="ru-RU" sz="10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</a:t>
            </a:r>
            <a:r>
              <a:rPr lang="ru-RU" sz="10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это славянское имя. Оно состоит из двух частей: «</a:t>
            </a:r>
            <a:r>
              <a:rPr lang="ru-RU" sz="10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</a:t>
            </a:r>
            <a:r>
              <a:rPr lang="ru-RU" sz="10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(владеть) и «мир» - получается «владеющий миром». Иногда переводят также и как «знатный властитель». Изначально имя Владимир («</a:t>
            </a:r>
            <a:r>
              <a:rPr lang="ru-RU" sz="10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Володимер</a:t>
            </a:r>
            <a:r>
              <a:rPr lang="ru-RU" sz="10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 было языческим именем. Но после Крещения Руси имя крестителя - князя Владимира Святого - было канонизировано, хотя распространенность получило лишь со второй половины XIX века.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u="sng" dirty="0" smtClean="0">
                <a:hlinkClick r:id="rId2" action="ppaction://hlinksldjump"/>
              </a:rPr>
              <a:t>Владимир</a:t>
            </a:r>
            <a:endParaRPr lang="ru-RU" i="1" u="sng" dirty="0"/>
          </a:p>
        </p:txBody>
      </p:sp>
      <p:pic>
        <p:nvPicPr>
          <p:cNvPr id="4" name="Picture 2" descr="C:\Users\Алексей\AppData\Local\Microsoft\Windows\INetCache\IE\U85KHTL7\tango-down-arrow-blue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57910" y="6485357"/>
            <a:ext cx="386090" cy="38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504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Князь Владимир Святой</a:t>
            </a:r>
            <a:endParaRPr lang="ru-RU" sz="600" u="sng" dirty="0"/>
          </a:p>
        </p:txBody>
      </p:sp>
      <p:pic>
        <p:nvPicPr>
          <p:cNvPr id="4" name="Рисунок 3" descr="svyatoy-ravnoapostolnyy-knyaz-vladim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64579" y="357166"/>
            <a:ext cx="4214842" cy="5121033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4048" y="1417638"/>
            <a:ext cx="5775903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u="sng" dirty="0" err="1" smtClean="0">
                <a:hlinkClick r:id="rId3" action="ppaction://hlinksldjump"/>
              </a:rPr>
              <a:t>Трофимоф</a:t>
            </a:r>
            <a:r>
              <a:rPr lang="ru-RU" i="1" u="sng" dirty="0" smtClean="0">
                <a:hlinkClick r:id="rId3" action="ppaction://hlinksldjump"/>
              </a:rPr>
              <a:t> </a:t>
            </a:r>
            <a:r>
              <a:rPr lang="ru-RU" i="1" u="sng" dirty="0" smtClean="0">
                <a:hlinkClick r:id="rId4" action="ppaction://hlinksldjump"/>
              </a:rPr>
              <a:t>Александр</a:t>
            </a:r>
            <a:endParaRPr lang="ru-RU" i="1" u="sng" dirty="0"/>
          </a:p>
        </p:txBody>
      </p:sp>
      <p:pic>
        <p:nvPicPr>
          <p:cNvPr id="4" name="Picture 2" descr="C:\Users\Алексей\AppData\Local\Microsoft\Windows\INetCache\IE\U85KHTL7\tango-down-arrow-blue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57910" y="6485357"/>
            <a:ext cx="386090" cy="38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148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основе фамилии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Трофимов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лежит каноническое мужское имя Трофим. Это имя имеет древнегреческое происхождения и переводится как “кормилец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Покровителем данного имени считался священномученик Трофим, один из спутников святого апостола Павла во время третьего его апостольского путешествия, не оставлявший ни в каких трудностях.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u="sng" dirty="0" smtClean="0">
                <a:hlinkClick r:id="rId2" action="ppaction://hlinksldjump"/>
              </a:rPr>
              <a:t>Трофимов</a:t>
            </a:r>
            <a:endParaRPr lang="ru-RU" i="1" u="sng" dirty="0"/>
          </a:p>
        </p:txBody>
      </p:sp>
      <p:pic>
        <p:nvPicPr>
          <p:cNvPr id="4" name="Picture 2" descr="C:\Users\Алексей\AppData\Local\Microsoft\Windows\INetCache\IE\U85KHTL7\tango-down-arrow-blue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57910" y="6485357"/>
            <a:ext cx="386090" cy="38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0454420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Имя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переводе с греческого языка означает «защитник», «оберегающий муж», «мужчина», «человек».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 распространено во всех странах Европы. Многие обладатели этого красивого имени проживают по всему свету, включая Северную и Южную Америки, Австралию, Азию и Африку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u="sng" dirty="0" smtClean="0">
                <a:hlinkClick r:id="rId2" action="ppaction://hlinksldjump"/>
              </a:rPr>
              <a:t>Александр</a:t>
            </a:r>
            <a:endParaRPr lang="ru-RU" i="1" u="sng" dirty="0"/>
          </a:p>
        </p:txBody>
      </p:sp>
      <p:pic>
        <p:nvPicPr>
          <p:cNvPr id="4" name="Picture 2" descr="C:\Users\Алексей\AppData\Local\Microsoft\Windows\INetCache\IE\U85KHTL7\tango-down-arrow-blue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57910" y="6485357"/>
            <a:ext cx="386090" cy="38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8804201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u="sng" dirty="0" smtClean="0">
                <a:hlinkClick r:id="rId2" action="ppaction://hlinksldjump"/>
              </a:rPr>
              <a:t>Хачатурян </a:t>
            </a:r>
            <a:r>
              <a:rPr lang="ru-RU" i="1" u="sng" dirty="0" smtClean="0">
                <a:hlinkClick r:id="rId3" action="ppaction://hlinksldjump"/>
              </a:rPr>
              <a:t>Нарек</a:t>
            </a:r>
            <a:endParaRPr lang="ru-RU" i="1" u="sng" dirty="0"/>
          </a:p>
        </p:txBody>
      </p:sp>
      <p:pic>
        <p:nvPicPr>
          <p:cNvPr id="4" name="Picture 2" descr="C:\Users\Алексей\AppData\Local\Microsoft\Windows\INetCache\IE\U85KHTL7\tango-down-arrow-blue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57910" y="6485357"/>
            <a:ext cx="386090" cy="38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Содержимое 6" descr="xHvnxT4Lz7A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2145581" y="1481138"/>
            <a:ext cx="4852837" cy="4525962"/>
          </a:xfrm>
        </p:spPr>
      </p:pic>
    </p:spTree>
    <p:extLst>
      <p:ext uri="{BB962C8B-B14F-4D97-AF65-F5344CB8AC3E}">
        <p14:creationId xmlns:p14="http://schemas.microsoft.com/office/powerpoint/2010/main" xmlns="" val="410236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Фамилия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Хачатурян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ведет свое начало от армянского имени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Хачатур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которое переводится на русский язык как носитель креста. Это имя давалось ребенку с целью оградить его от будущих страданий и несчастий. </a:t>
            </a:r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u="sng" dirty="0" smtClean="0">
                <a:hlinkClick r:id="rId2" action="ppaction://hlinksldjump"/>
              </a:rPr>
              <a:t>Хачатурян</a:t>
            </a:r>
            <a:endParaRPr lang="ru-RU" i="1" u="sng" dirty="0"/>
          </a:p>
        </p:txBody>
      </p:sp>
      <p:pic>
        <p:nvPicPr>
          <p:cNvPr id="4" name="Picture 2" descr="C:\Users\Алексей\AppData\Local\Microsoft\Windows\INetCache\IE\U85KHTL7\tango-down-arrow-blue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57910" y="6485357"/>
            <a:ext cx="386090" cy="38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7115039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историческим данным, это имя было образовано в Х веке, в честь святого города древний Армении. Сегодня оно встречается достаточно редко не только у армян, но и у представителей других национальностей, а также не имеет аналогов в европейских государствах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u="sng" dirty="0" smtClean="0">
                <a:hlinkClick r:id="rId2" action="ppaction://hlinksldjump"/>
              </a:rPr>
              <a:t>Наре</a:t>
            </a:r>
            <a:r>
              <a:rPr lang="ru-RU" i="1" u="sng" dirty="0">
                <a:hlinkClick r:id="rId2" action="ppaction://hlinksldjump"/>
              </a:rPr>
              <a:t>к</a:t>
            </a:r>
            <a:endParaRPr lang="ru-RU" i="1" u="sng" dirty="0"/>
          </a:p>
        </p:txBody>
      </p:sp>
      <p:pic>
        <p:nvPicPr>
          <p:cNvPr id="4" name="Picture 2" descr="C:\Users\Алексей\AppData\Local\Microsoft\Windows\INetCache\IE\U85KHTL7\tango-down-arrow-blue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57910" y="6485357"/>
            <a:ext cx="386090" cy="38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366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1268760"/>
            <a:ext cx="6912289" cy="462259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44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4600" i="1" u="sng" dirty="0" err="1" smtClean="0">
                <a:hlinkClick r:id="rId3" action="ppaction://hlinksldjump"/>
              </a:rPr>
              <a:t>Алексанян</a:t>
            </a:r>
            <a:r>
              <a:rPr lang="ru-RU" sz="4600" i="1" u="sng" dirty="0" smtClean="0">
                <a:hlinkClick r:id="rId3" action="ppaction://hlinksldjump"/>
              </a:rPr>
              <a:t> </a:t>
            </a:r>
            <a:r>
              <a:rPr lang="ru-RU" sz="4400" i="1" u="sng" dirty="0" smtClean="0">
                <a:hlinkClick r:id="rId4" action="ppaction://hlinksldjump"/>
              </a:rPr>
              <a:t>Эрик</a:t>
            </a:r>
            <a:r>
              <a:rPr lang="en-US" sz="4400" i="1" u="sng" dirty="0">
                <a:hlinkClick r:id="rId5" action="ppaction://hlinksldjump"/>
              </a:rPr>
              <a:t/>
            </a:r>
            <a:br>
              <a:rPr lang="en-US" sz="4400" i="1" u="sng" dirty="0">
                <a:hlinkClick r:id="rId5" action="ppaction://hlinksldjump"/>
              </a:rPr>
            </a:br>
            <a:endParaRPr lang="ru-RU" i="1" u="sng" dirty="0"/>
          </a:p>
        </p:txBody>
      </p:sp>
      <p:pic>
        <p:nvPicPr>
          <p:cNvPr id="1026" name="Picture 2" descr="C:\Users\Алексей\AppData\Local\Microsoft\Windows\INetCache\IE\U85KHTL7\tango-down-arrow-blue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57910" y="6485357"/>
            <a:ext cx="386090" cy="38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8488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1340768"/>
            <a:ext cx="2592288" cy="501299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u="sng" dirty="0" smtClean="0">
                <a:hlinkClick r:id="rId3" action="ppaction://hlinksldjump"/>
              </a:rPr>
              <a:t>Чернов </a:t>
            </a:r>
            <a:r>
              <a:rPr lang="ru-RU" i="1" u="sng" dirty="0" smtClean="0">
                <a:hlinkClick r:id="rId4" action="ppaction://hlinksldjump"/>
              </a:rPr>
              <a:t>Александр</a:t>
            </a:r>
            <a:endParaRPr lang="ru-RU" i="1" u="sng" dirty="0"/>
          </a:p>
        </p:txBody>
      </p:sp>
      <p:pic>
        <p:nvPicPr>
          <p:cNvPr id="4" name="Picture 2" descr="C:\Users\Алексей\AppData\Local\Microsoft\Windows\INetCache\IE\U85KHTL7\tango-down-arrow-blue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57910" y="6485357"/>
            <a:ext cx="386090" cy="38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7595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Фамилия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Чернов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восходит к прозвищу, полученному далеким предком. Возможно, данная фамилия была образована от личного прозвища Черный или Черной (архаичная форма прилагательного, соответствующая современной форме черный). Скорее всего, так могли назвать человека смуглого или черноволосого.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u="sng" dirty="0" smtClean="0">
                <a:hlinkClick r:id="rId2" action="ppaction://hlinksldjump"/>
              </a:rPr>
              <a:t>Чернов</a:t>
            </a:r>
            <a:endParaRPr lang="ru-RU" i="1" u="sng" dirty="0"/>
          </a:p>
        </p:txBody>
      </p:sp>
      <p:pic>
        <p:nvPicPr>
          <p:cNvPr id="4" name="Picture 2" descr="C:\Users\Алексей\AppData\Local\Microsoft\Windows\INetCache\IE\U85KHTL7\tango-down-arrow-blue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57910" y="6485357"/>
            <a:ext cx="386090" cy="38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2128565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Имя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переводе с греческого языка означает «защитник», «оберегающий муж», «мужчина», «человек».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 распространено во всех странах Европы. Многие обладатели этого красивого имени проживают по всему свету, включая Северную и Южную Америки, Австралию, Азию и Африку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u="sng" dirty="0" smtClean="0">
                <a:hlinkClick r:id="rId2" action="ppaction://hlinksldjump"/>
              </a:rPr>
              <a:t>Александр</a:t>
            </a:r>
            <a:endParaRPr lang="ru-RU" i="1" u="sng" dirty="0"/>
          </a:p>
        </p:txBody>
      </p:sp>
      <p:pic>
        <p:nvPicPr>
          <p:cNvPr id="4" name="Picture 2" descr="C:\Users\Алексей\AppData\Local\Microsoft\Windows\INetCache\IE\U85KHTL7\tango-down-arrow-blue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57910" y="6485357"/>
            <a:ext cx="386090" cy="38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7060801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1124744"/>
            <a:ext cx="5112568" cy="511256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u="sng" dirty="0" smtClean="0">
                <a:hlinkClick r:id="rId3" action="ppaction://hlinksldjump"/>
              </a:rPr>
              <a:t>Евтюшкина </a:t>
            </a:r>
            <a:r>
              <a:rPr lang="ru-RU" i="1" u="sng" dirty="0" smtClean="0">
                <a:hlinkClick r:id="rId4" action="ppaction://hlinksldjump"/>
              </a:rPr>
              <a:t>Анастасия </a:t>
            </a:r>
            <a:endParaRPr lang="ru-RU" i="1" u="sng" dirty="0"/>
          </a:p>
        </p:txBody>
      </p:sp>
      <p:pic>
        <p:nvPicPr>
          <p:cNvPr id="4" name="Picture 2" descr="C:\Users\Алексей\AppData\Local\Microsoft\Windows\INetCache\IE\U85KHTL7\tango-down-arrow-blue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57910" y="6485357"/>
            <a:ext cx="386090" cy="38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9409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Фамилия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Евтюшкина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восходит к мужскому каноническому имени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Евстихий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основе фамилии – его русифицированная форма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Евстифий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Это имя пришло в русский язык из древнегреческого и имеет два значения – “счастливый” и “меткий”. Оно имеет ряд производных уменьшительных форм, одна из которых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Евтюшка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и легла в основу данной фамилии.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u="sng" dirty="0" smtClean="0">
                <a:hlinkClick r:id="rId2" action="ppaction://hlinksldjump"/>
              </a:rPr>
              <a:t>Евтюшкина</a:t>
            </a:r>
            <a:endParaRPr lang="ru-RU" i="1" u="sng" dirty="0"/>
          </a:p>
        </p:txBody>
      </p:sp>
      <p:pic>
        <p:nvPicPr>
          <p:cNvPr id="4" name="Picture 2" descr="C:\Users\Алексей\AppData\Local\Microsoft\Windows\INetCache\IE\U85KHTL7\tango-down-arrow-blue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57910" y="6485357"/>
            <a:ext cx="386090" cy="38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3470508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Происхождение имени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Анастасия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древнегреческое, хотя на слух воспринимается как исконно русское. Однако, история говорит о том, что пришло оно к нам из Греции в то время, когда Киевская Русь приняла православную веру.</a:t>
            </a: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Считается, что оно произошло от мужского имени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Анастас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(Анастасий), которое в XIX веке было популярно как в знатных сословиях, так и в крестьянских семьях. А значение имени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Анастасия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возрожденная, восставшая, бессмертная. Невероятно, но носительницы этого имени всегда преодолевают жизненные трудности, с легкостью возрождаясь для новых свершений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u="sng" dirty="0" smtClean="0">
                <a:hlinkClick r:id="rId2" action="ppaction://hlinksldjump"/>
              </a:rPr>
              <a:t>Анастасия</a:t>
            </a:r>
            <a:endParaRPr lang="ru-RU" i="1" u="sng" dirty="0"/>
          </a:p>
        </p:txBody>
      </p:sp>
      <p:pic>
        <p:nvPicPr>
          <p:cNvPr id="4" name="Picture 2" descr="C:\Users\Алексей\AppData\Local\Microsoft\Windows\INetCache\IE\U85KHTL7\tango-down-arrow-blue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57910" y="6485357"/>
            <a:ext cx="386090" cy="38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3330549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1417638"/>
            <a:ext cx="2808312" cy="499255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u="sng" dirty="0" err="1" smtClean="0">
                <a:hlinkClick r:id="rId3" action="ppaction://hlinksldjump"/>
              </a:rPr>
              <a:t>Замшина</a:t>
            </a:r>
            <a:r>
              <a:rPr lang="ru-RU" i="1" u="sng" dirty="0" smtClean="0">
                <a:hlinkClick r:id="rId3" action="ppaction://hlinksldjump"/>
              </a:rPr>
              <a:t> </a:t>
            </a:r>
            <a:r>
              <a:rPr lang="ru-RU" i="1" u="sng" dirty="0" smtClean="0">
                <a:hlinkClick r:id="rId4" action="ppaction://hlinksldjump"/>
              </a:rPr>
              <a:t>Милена</a:t>
            </a:r>
            <a:endParaRPr lang="ru-RU" i="1" u="sng" dirty="0"/>
          </a:p>
        </p:txBody>
      </p:sp>
      <p:pic>
        <p:nvPicPr>
          <p:cNvPr id="4" name="Picture 2" descr="C:\Users\Алексей\AppData\Local\Microsoft\Windows\INetCache\IE\U85KHTL7\tango-down-arrow-blue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57910" y="6485357"/>
            <a:ext cx="386090" cy="38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3348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Фамилия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Замшина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началась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города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Березник (Вологодская область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В некоторых случаях носителями данной фамилии являются Итальянцы.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u="sng" dirty="0" err="1" smtClean="0">
                <a:hlinkClick r:id="rId2" action="ppaction://hlinksldjump"/>
              </a:rPr>
              <a:t>Замшина</a:t>
            </a:r>
            <a:endParaRPr lang="ru-RU" i="1" u="sng" dirty="0"/>
          </a:p>
        </p:txBody>
      </p:sp>
      <p:pic>
        <p:nvPicPr>
          <p:cNvPr id="4" name="Picture 2" descr="C:\Users\Алексей\AppData\Local\Microsoft\Windows\INetCache\IE\U85KHTL7\tango-down-arrow-blue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57910" y="6485357"/>
            <a:ext cx="386090" cy="38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542905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Имя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Милена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славянское имя, означает «милая». Имена Милана,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Милада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Милица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также славянские имена, имеющие общий корень «мил» и одинаковое значение «милая». Очень часто их употребляют как уменьшительно-ласкательные формы друг для друга, но, тем не менее, эти имена самостоятельные. Также эти имена родственные для имени Милена, используются в болгарском, сербском, чешском и польском языках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u="sng" dirty="0" smtClean="0">
                <a:hlinkClick r:id="rId2" action="ppaction://hlinksldjump"/>
              </a:rPr>
              <a:t>Милена</a:t>
            </a:r>
            <a:endParaRPr lang="ru-RU" i="1" u="sng" dirty="0"/>
          </a:p>
        </p:txBody>
      </p:sp>
      <p:pic>
        <p:nvPicPr>
          <p:cNvPr id="4" name="Picture 2" descr="C:\Users\Алексей\AppData\Local\Microsoft\Windows\INetCache\IE\U85KHTL7\tango-down-arrow-blue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57910" y="6485357"/>
            <a:ext cx="386090" cy="38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6486858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9179" y="1384576"/>
            <a:ext cx="3645642" cy="484888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u="sng" dirty="0" smtClean="0">
                <a:hlinkClick r:id="rId3" action="ppaction://hlinksldjump"/>
              </a:rPr>
              <a:t>Копченова </a:t>
            </a:r>
            <a:r>
              <a:rPr lang="ru-RU" i="1" u="sng" dirty="0" smtClean="0">
                <a:hlinkClick r:id="rId4" action="ppaction://hlinksldjump"/>
              </a:rPr>
              <a:t>Анна</a:t>
            </a:r>
            <a:endParaRPr lang="ru-RU" i="1" u="sng" dirty="0"/>
          </a:p>
        </p:txBody>
      </p:sp>
      <p:pic>
        <p:nvPicPr>
          <p:cNvPr id="4" name="Picture 2" descr="C:\Users\Алексей\AppData\Local\Microsoft\Windows\INetCache\IE\U85KHTL7\tango-down-arrow-blue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57910" y="6485357"/>
            <a:ext cx="386090" cy="38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81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Имя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Эрик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имеет несколько версий происхождения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09728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имя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Эрик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произошло от скандинавского имени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Eirikr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состоящего из двух частей «вечный» и «король, правитель», поэтому имя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Эрик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часто переводят как «вечный правитель». Это имя носило несколько королей Дании, Швеции и Норвегии. В католической традиции почитается святой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Эрик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Шведский, покровитель Швеции и шведской столицы Стокгольм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u="sng" dirty="0" smtClean="0">
                <a:hlinkClick r:id="rId2" action="ppaction://hlinksldjump"/>
              </a:rPr>
              <a:t>Эрик</a:t>
            </a:r>
            <a:endParaRPr lang="ru-RU" i="1" u="sng" dirty="0"/>
          </a:p>
        </p:txBody>
      </p:sp>
      <p:pic>
        <p:nvPicPr>
          <p:cNvPr id="4" name="Picture 2" descr="C:\Users\Алексей\AppData\Local\Microsoft\Windows\INetCache\IE\U85KHTL7\tango-down-arrow-blue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57910" y="6485357"/>
            <a:ext cx="386090" cy="38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6970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Фамилия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Копчёнов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образована от прозвища Копчёный, которое восходит к аналогичному прилагательному со значением «приготовленный с помощью копчения» или «покрытый сажей, пылью». 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Копченова</a:t>
            </a:r>
            <a:endParaRPr lang="ru-RU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Алексей\AppData\Local\Microsoft\Windows\INetCache\IE\U85KHTL7\tango-down-arrow-blue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57910" y="6485357"/>
            <a:ext cx="386090" cy="38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291790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имя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встречается еще в Ветхом Завете, значит, оно имеет древнееврейские корни. Имя произошло от еврейского слова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ханна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в переводе означает «божья милость» или «благодать».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u="sng" dirty="0" smtClean="0">
                <a:hlinkClick r:id="rId2" action="ppaction://hlinksldjump"/>
              </a:rPr>
              <a:t>Анна</a:t>
            </a:r>
            <a:endParaRPr lang="ru-RU" i="1" u="sng" dirty="0"/>
          </a:p>
        </p:txBody>
      </p:sp>
      <p:pic>
        <p:nvPicPr>
          <p:cNvPr id="4" name="Picture 2" descr="C:\Users\Алексей\AppData\Local\Microsoft\Windows\INetCache\IE\U85KHTL7\tango-down-arrow-blue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57910" y="6485357"/>
            <a:ext cx="386090" cy="38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7051524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3972" y="1268760"/>
            <a:ext cx="2856055" cy="508161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u="sng" dirty="0" smtClean="0">
                <a:hlinkClick r:id="rId3" action="ppaction://hlinksldjump"/>
              </a:rPr>
              <a:t>Кузьмина </a:t>
            </a:r>
            <a:r>
              <a:rPr lang="ru-RU" i="1" u="sng" dirty="0" smtClean="0">
                <a:hlinkClick r:id="rId4" action="ppaction://hlinksldjump"/>
              </a:rPr>
              <a:t>Виктория</a:t>
            </a:r>
            <a:endParaRPr lang="ru-RU" i="1" u="sng" dirty="0"/>
          </a:p>
        </p:txBody>
      </p:sp>
      <p:pic>
        <p:nvPicPr>
          <p:cNvPr id="4" name="Picture 2" descr="C:\Users\Алексей\AppData\Local\Microsoft\Windows\INetCache\IE\U85KHTL7\tango-down-arrow-blue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57910" y="6485357"/>
            <a:ext cx="386090" cy="38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0148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Основой фамилии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Кузьмин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послужило церковное имя Кузьма. Фамилия Кузьмин восходит к мужскому личному имени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(русифицированная форма – Кузьма). Оно образовано от греческого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kosma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“мир, порядок, мироздание”, а в переносном значении – “украшение”. 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u="sng" dirty="0" smtClean="0">
                <a:hlinkClick r:id="rId2" action="ppaction://hlinksldjump"/>
              </a:rPr>
              <a:t>Кузьмина</a:t>
            </a:r>
            <a:endParaRPr lang="ru-RU" i="1" u="sng" dirty="0"/>
          </a:p>
        </p:txBody>
      </p:sp>
    </p:spTree>
    <p:extLst>
      <p:ext uri="{BB962C8B-B14F-4D97-AF65-F5344CB8AC3E}">
        <p14:creationId xmlns:p14="http://schemas.microsoft.com/office/powerpoint/2010/main" xmlns="" val="61901598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Имя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пришло в русский язык из греческой мифологии, когда богиню победы именовали Викторией. Греческая богиня изображалась на монетах того времени как крылатая женщина с лавровым венком в руках, который она надевала на голову победителя.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u="sng" dirty="0" smtClean="0">
                <a:hlinkClick r:id="rId2" action="ppaction://hlinksldjump"/>
              </a:rPr>
              <a:t>Виктория</a:t>
            </a:r>
            <a:endParaRPr lang="ru-RU" i="1" u="sng" dirty="0"/>
          </a:p>
        </p:txBody>
      </p:sp>
    </p:spTree>
    <p:extLst>
      <p:ext uri="{BB962C8B-B14F-4D97-AF65-F5344CB8AC3E}">
        <p14:creationId xmlns:p14="http://schemas.microsoft.com/office/powerpoint/2010/main" xmlns="" val="19853392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1196752"/>
            <a:ext cx="3888432" cy="518382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u="sng" dirty="0" err="1" smtClean="0">
                <a:hlinkClick r:id="rId3" action="ppaction://hlinksldjump"/>
              </a:rPr>
              <a:t>Ляпина</a:t>
            </a:r>
            <a:r>
              <a:rPr lang="ru-RU" i="1" u="sng" dirty="0" smtClean="0">
                <a:hlinkClick r:id="rId3" action="ppaction://hlinksldjump"/>
              </a:rPr>
              <a:t> </a:t>
            </a:r>
            <a:r>
              <a:rPr lang="ru-RU" i="1" u="sng" dirty="0" smtClean="0">
                <a:hlinkClick r:id="rId4" action="ppaction://hlinksldjump"/>
              </a:rPr>
              <a:t>Екатерина </a:t>
            </a:r>
            <a:endParaRPr lang="ru-RU" i="1" u="sng" dirty="0"/>
          </a:p>
        </p:txBody>
      </p:sp>
      <p:pic>
        <p:nvPicPr>
          <p:cNvPr id="4" name="Picture 2" descr="C:\Users\Алексей\AppData\Local\Microsoft\Windows\INetCache\IE\U85KHTL7\tango-down-arrow-blue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57910" y="6485357"/>
            <a:ext cx="386090" cy="38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1261087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Фамилия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Ляпина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принадлежит к древнему типу русских фамилий, образованных от личного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прозвища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япа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ляпун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— тот, кто делает все кое-как, тяп-ляп, поспешно и плохо; говорит грубо и некстати, ’ляпает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’.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u="sng" dirty="0" err="1" smtClean="0">
                <a:hlinkClick r:id="rId2" action="ppaction://hlinksldjump"/>
              </a:rPr>
              <a:t>Ляпина</a:t>
            </a:r>
            <a:endParaRPr lang="ru-RU" i="1" u="sng" dirty="0"/>
          </a:p>
        </p:txBody>
      </p:sp>
      <p:pic>
        <p:nvPicPr>
          <p:cNvPr id="4" name="Picture 2" descr="C:\Users\Алексей\AppData\Local\Microsoft\Windows\INetCache\IE\U85KHTL7\tango-down-arrow-blue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57910" y="6485357"/>
            <a:ext cx="386090" cy="38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798856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Имя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произошло от древнегреческого имени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Хайкатеринэ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в переводе означает «чистая» и «непорочная». У католиков до сих пор существует мужская форма имени Катерин.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u="sng" dirty="0" smtClean="0">
                <a:hlinkClick r:id="rId2" action="ppaction://hlinksldjump"/>
              </a:rPr>
              <a:t>Екатерина</a:t>
            </a:r>
            <a:endParaRPr lang="ru-RU" i="1" u="sng" dirty="0"/>
          </a:p>
        </p:txBody>
      </p:sp>
      <p:pic>
        <p:nvPicPr>
          <p:cNvPr id="4" name="Picture 2" descr="C:\Users\Алексей\AppData\Local\Microsoft\Windows\INetCache\IE\U85KHTL7\tango-down-arrow-blue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57910" y="6485357"/>
            <a:ext cx="386090" cy="38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3688179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1412776"/>
            <a:ext cx="4046190" cy="476823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u="sng" dirty="0" smtClean="0">
                <a:hlinkClick r:id="rId3" action="ppaction://hlinksldjump"/>
              </a:rPr>
              <a:t>Панченко </a:t>
            </a:r>
            <a:r>
              <a:rPr lang="ru-RU" i="1" u="sng" dirty="0" smtClean="0">
                <a:hlinkClick r:id="rId4" action="ppaction://hlinksldjump"/>
              </a:rPr>
              <a:t>Алина</a:t>
            </a:r>
            <a:endParaRPr lang="ru-RU" i="1" u="sng" dirty="0"/>
          </a:p>
        </p:txBody>
      </p:sp>
      <p:pic>
        <p:nvPicPr>
          <p:cNvPr id="4" name="Picture 2" descr="C:\Users\Алексей\AppData\Local\Microsoft\Windows\INetCache\IE\U85KHTL7\tango-down-arrow-blue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57910" y="6485357"/>
            <a:ext cx="386090" cy="38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7628020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Фамилия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Панченко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восходит к имени Панько, украинской краткой форме канонических мужских имен Пантелеймон (с греческого – «всемилостивый») и Панкрат (от греческого слова «всевластный»). Суффикс –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указывает на восточно-украинское происхождение фамилии.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u="sng" dirty="0" smtClean="0">
                <a:hlinkClick r:id="rId2" action="ppaction://hlinksldjump"/>
              </a:rPr>
              <a:t>Панченко</a:t>
            </a:r>
            <a:endParaRPr lang="ru-RU" i="1" u="sng" dirty="0"/>
          </a:p>
        </p:txBody>
      </p:sp>
      <p:pic>
        <p:nvPicPr>
          <p:cNvPr id="4" name="Picture 2" descr="C:\Users\Алексей\AppData\Local\Microsoft\Windows\INetCache\IE\U85KHTL7\tango-down-arrow-blue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57910" y="6485357"/>
            <a:ext cx="386090" cy="38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4823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Третий герб города Стокгольма, введенный в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употребление в 1376 г. Изображает Эрика IV Святого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518eric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21769" y="428604"/>
            <a:ext cx="3500462" cy="3500462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переводе с латинского языка, значение имени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«чужая», «другая». Есть и другие версии значения этого имени. Например, в арабских странах Алина - это женская форма имени мужчины Али, и означает «возвышенная», «благородная». Похожее значение имени Алина в Скандинавии. В этой стране оно является разновидностью имени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Аделина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толкуется как «великодушная», «величественная». В Греции имя означает «солнечный луч» (вариант имени Елена), а в тоже время, в Шотландии, имя используется в качестве варианта мужского имени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Алистер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обозначает «честная».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u="sng" dirty="0" smtClean="0">
                <a:hlinkClick r:id="rId2" action="ppaction://hlinksldjump"/>
              </a:rPr>
              <a:t>Алина</a:t>
            </a:r>
            <a:endParaRPr lang="ru-RU" i="1" u="sng" dirty="0"/>
          </a:p>
        </p:txBody>
      </p:sp>
      <p:pic>
        <p:nvPicPr>
          <p:cNvPr id="4" name="Picture 2" descr="C:\Users\Алексей\AppData\Local\Microsoft\Windows\INetCache\IE\U85KHTL7\tango-down-arrow-blue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57910" y="6485357"/>
            <a:ext cx="386090" cy="38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7974610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6265" y="1481138"/>
            <a:ext cx="6031469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u="sng" dirty="0" smtClean="0">
                <a:hlinkClick r:id="rId3" action="ppaction://hlinksldjump"/>
              </a:rPr>
              <a:t>Перфильева </a:t>
            </a:r>
            <a:r>
              <a:rPr lang="ru-RU" i="1" u="sng" dirty="0" smtClean="0">
                <a:hlinkClick r:id="rId4" action="ppaction://hlinksldjump"/>
              </a:rPr>
              <a:t>Елизавета </a:t>
            </a:r>
            <a:endParaRPr lang="ru-RU" i="1" u="sng" dirty="0"/>
          </a:p>
        </p:txBody>
      </p:sp>
      <p:pic>
        <p:nvPicPr>
          <p:cNvPr id="4" name="Picture 2" descr="C:\Users\Алексей\AppData\Local\Microsoft\Windows\INetCache\IE\U85KHTL7\tango-down-arrow-blue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57910" y="6485357"/>
            <a:ext cx="386090" cy="38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1868842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Фамилия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Перфильева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восходит к каноническому мужскому имени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Перфилий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Это имя является греческим по происхождению и образовано от слова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porphyra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«длинная пурпурная мантия, надеваемая монархами в торжественных случаях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u="sng" dirty="0" smtClean="0">
                <a:hlinkClick r:id="rId2" action="ppaction://hlinksldjump"/>
              </a:rPr>
              <a:t>Перфильева</a:t>
            </a:r>
            <a:endParaRPr lang="ru-RU" i="1" u="sng" dirty="0"/>
          </a:p>
        </p:txBody>
      </p:sp>
      <p:pic>
        <p:nvPicPr>
          <p:cNvPr id="4" name="Picture 2" descr="C:\Users\Алексей\AppData\Local\Microsoft\Windows\INetCache\IE\U85KHTL7\tango-down-arrow-blue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57910" y="6485357"/>
            <a:ext cx="386090" cy="38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3934585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Елизавета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древнее еврейское имя, происходящее от имени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Элишеба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значение которого в переводе трактуется как «почитающая Бога», «мой Бог – клятва», «заклинающая Богом». Оно получило широкое распространение во всем мире, Россия не является исключением.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u="sng" dirty="0" smtClean="0">
                <a:hlinkClick r:id="rId2" action="ppaction://hlinksldjump"/>
              </a:rPr>
              <a:t>Елизавета</a:t>
            </a:r>
            <a:endParaRPr lang="ru-RU" i="1" u="sng" dirty="0"/>
          </a:p>
        </p:txBody>
      </p:sp>
      <p:pic>
        <p:nvPicPr>
          <p:cNvPr id="4" name="Picture 2" descr="C:\Users\Алексей\AppData\Local\Microsoft\Windows\INetCache\IE\U85KHTL7\tango-down-arrow-blue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57910" y="6485357"/>
            <a:ext cx="386090" cy="38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4286620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1884" y="2857496"/>
            <a:ext cx="7640233" cy="92333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u="sng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Спасибо за внимание</a:t>
            </a:r>
            <a:endParaRPr lang="ru-RU" sz="5400" b="1" u="sng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имя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Эрик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имеет германские корни и образовано от германского имени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Euric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Эурик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варианты произношения: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Эорик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Эорих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состоящее из двух частей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ewa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ewe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(«вечность; обычай, закон») и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rihhi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riki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(«богатый, могущественный; вождь, правитель»). Поэтому германская версия происхождения, скорее всего, стала лишь собственной трактовкой скандинавского имени.</a:t>
            </a:r>
          </a:p>
          <a:p>
            <a:endParaRPr lang="ru-RU" dirty="0"/>
          </a:p>
        </p:txBody>
      </p:sp>
      <p:pic>
        <p:nvPicPr>
          <p:cNvPr id="3" name="Picture 2" descr="C:\Users\Алексей\AppData\Local\Microsoft\Windows\INetCache\IE\U85KHTL7\tango-down-arrow-blue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57910" y="6485357"/>
            <a:ext cx="386090" cy="38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8593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579</TotalTime>
  <Words>2487</Words>
  <Application>Microsoft Office PowerPoint</Application>
  <PresentationFormat>Экран (4:3)</PresentationFormat>
  <Paragraphs>213</Paragraphs>
  <Slides>84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84</vt:i4>
      </vt:variant>
    </vt:vector>
  </HeadingPairs>
  <TitlesOfParts>
    <vt:vector size="85" baseType="lpstr">
      <vt:lpstr>Открытая</vt:lpstr>
      <vt:lpstr>этимологический словарь имен и фамилий  учащихся 9 «СП» класса </vt:lpstr>
      <vt:lpstr>Слайд 2</vt:lpstr>
      <vt:lpstr>Над презентацией работали:</vt:lpstr>
      <vt:lpstr>Использованы:</vt:lpstr>
      <vt:lpstr>Учащиеся</vt:lpstr>
      <vt:lpstr> Алексанян Эрик </vt:lpstr>
      <vt:lpstr>Эрик</vt:lpstr>
      <vt:lpstr>Слайд 8</vt:lpstr>
      <vt:lpstr>Слайд 9</vt:lpstr>
      <vt:lpstr>Алексанян</vt:lpstr>
      <vt:lpstr>Слайд 11</vt:lpstr>
      <vt:lpstr>Бондарев Сергей</vt:lpstr>
      <vt:lpstr>Бондарев</vt:lpstr>
      <vt:lpstr>Сергей </vt:lpstr>
      <vt:lpstr>Бузенков Николай</vt:lpstr>
      <vt:lpstr>Бузенков</vt:lpstr>
      <vt:lpstr>Николай</vt:lpstr>
      <vt:lpstr>Виноградов Данила</vt:lpstr>
      <vt:lpstr>Виноградов</vt:lpstr>
      <vt:lpstr>Данила</vt:lpstr>
      <vt:lpstr>Гелязутдинов Даниэль</vt:lpstr>
      <vt:lpstr>Гелязутдинов</vt:lpstr>
      <vt:lpstr>Даниэль</vt:lpstr>
      <vt:lpstr>Герганкин Никита</vt:lpstr>
      <vt:lpstr>Герганкин </vt:lpstr>
      <vt:lpstr>Никита</vt:lpstr>
      <vt:lpstr>Слайд 27</vt:lpstr>
      <vt:lpstr>Геттингер Михаил</vt:lpstr>
      <vt:lpstr>Геттингер</vt:lpstr>
      <vt:lpstr>Михаил</vt:lpstr>
      <vt:lpstr>Слайд 31</vt:lpstr>
      <vt:lpstr>Дубровский Леонид</vt:lpstr>
      <vt:lpstr>Дубровский</vt:lpstr>
      <vt:lpstr>Леонид</vt:lpstr>
      <vt:lpstr>Егоров Александр</vt:lpstr>
      <vt:lpstr>Егоров</vt:lpstr>
      <vt:lpstr>Александр</vt:lpstr>
      <vt:lpstr>Зеленков Алексей</vt:lpstr>
      <vt:lpstr>Зеленков </vt:lpstr>
      <vt:lpstr>Алексей</vt:lpstr>
      <vt:lpstr>Мурадян Максим</vt:lpstr>
      <vt:lpstr>Мурадян </vt:lpstr>
      <vt:lpstr>Максим</vt:lpstr>
      <vt:lpstr>Мухитдинов Рузматджон</vt:lpstr>
      <vt:lpstr>Мухитдинов</vt:lpstr>
      <vt:lpstr>Рузматджон</vt:lpstr>
      <vt:lpstr>Оленич Алексей </vt:lpstr>
      <vt:lpstr>Оленич</vt:lpstr>
      <vt:lpstr>Алексей</vt:lpstr>
      <vt:lpstr>Пудовченко Владимир</vt:lpstr>
      <vt:lpstr>Пудовченко </vt:lpstr>
      <vt:lpstr>Владимир</vt:lpstr>
      <vt:lpstr>Слайд 53</vt:lpstr>
      <vt:lpstr>Трофимоф Александр</vt:lpstr>
      <vt:lpstr>Трофимов</vt:lpstr>
      <vt:lpstr>Александр</vt:lpstr>
      <vt:lpstr>Хачатурян Нарек</vt:lpstr>
      <vt:lpstr>Хачатурян</vt:lpstr>
      <vt:lpstr>Нарек</vt:lpstr>
      <vt:lpstr>Чернов Александр</vt:lpstr>
      <vt:lpstr>Чернов</vt:lpstr>
      <vt:lpstr>Александр</vt:lpstr>
      <vt:lpstr>Евтюшкина Анастасия </vt:lpstr>
      <vt:lpstr>Евтюшкина</vt:lpstr>
      <vt:lpstr>Анастасия</vt:lpstr>
      <vt:lpstr>Замшина Милена</vt:lpstr>
      <vt:lpstr>Замшина</vt:lpstr>
      <vt:lpstr>Милена</vt:lpstr>
      <vt:lpstr>Копченова Анна</vt:lpstr>
      <vt:lpstr>Копченова</vt:lpstr>
      <vt:lpstr>Анна</vt:lpstr>
      <vt:lpstr>Кузьмина Виктория</vt:lpstr>
      <vt:lpstr>Кузьмина</vt:lpstr>
      <vt:lpstr>Виктория</vt:lpstr>
      <vt:lpstr>Ляпина Екатерина </vt:lpstr>
      <vt:lpstr>Ляпина</vt:lpstr>
      <vt:lpstr>Екатерина</vt:lpstr>
      <vt:lpstr>Панченко Алина</vt:lpstr>
      <vt:lpstr>Панченко</vt:lpstr>
      <vt:lpstr>Алина</vt:lpstr>
      <vt:lpstr>Перфильева Елизавета </vt:lpstr>
      <vt:lpstr>Перфильева</vt:lpstr>
      <vt:lpstr>Елизавета</vt:lpstr>
      <vt:lpstr>Слайд 84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этимологический словарь имен</dc:title>
  <dc:creator>Алексей</dc:creator>
  <cp:lastModifiedBy>Алексей</cp:lastModifiedBy>
  <cp:revision>83</cp:revision>
  <dcterms:created xsi:type="dcterms:W3CDTF">2016-10-24T16:53:00Z</dcterms:created>
  <dcterms:modified xsi:type="dcterms:W3CDTF">2016-12-07T16:39:30Z</dcterms:modified>
</cp:coreProperties>
</file>