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32"/>
  </p:notesMasterIdLst>
  <p:handoutMasterIdLst>
    <p:handoutMasterId r:id="rId33"/>
  </p:handoutMasterIdLst>
  <p:sldIdLst>
    <p:sldId id="257" r:id="rId2"/>
    <p:sldId id="29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83" r:id="rId20"/>
    <p:sldId id="284" r:id="rId21"/>
    <p:sldId id="285" r:id="rId22"/>
    <p:sldId id="286" r:id="rId23"/>
    <p:sldId id="287" r:id="rId24"/>
    <p:sldId id="288" r:id="rId25"/>
    <p:sldId id="289" r:id="rId26"/>
    <p:sldId id="290" r:id="rId27"/>
    <p:sldId id="291" r:id="rId28"/>
    <p:sldId id="293" r:id="rId29"/>
    <p:sldId id="294" r:id="rId30"/>
    <p:sldId id="295" r:id="rId31"/>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90"/>
      </p:cViewPr>
      <p:guideLst>
        <p:guide orient="horz" pos="2160"/>
        <p:guide pos="3840"/>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B5C320A-F5C8-4FD6-86FF-35D2EBF085B6}" type="datetime1">
              <a:rPr lang="ru-RU" smtClean="0"/>
              <a:t>17.05.2023</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5C702C7-E599-40D9-B30E-0392896973B5}" type="datetime1">
              <a:rPr lang="ru-RU" smtClean="0"/>
              <a:t>17.05.2023</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a:extLst>
              <a:ext uri="{FF2B5EF4-FFF2-40B4-BE49-F238E27FC236}">
                <a16:creationId xmlns="" xmlns:a16="http://schemas.microsoft.com/office/drawing/2014/main" id="{5510329B-B0A4-212B-3D76-2ED3E1073F1B}"/>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78C65BF2-5C22-49B3-9396-A5AB5FC21B0C}" type="slidenum">
              <a:rPr lang="en-US" altLang="ru-RU" sz="1400"/>
              <a:pPr>
                <a:spcBef>
                  <a:spcPct val="0"/>
                </a:spcBef>
              </a:pPr>
              <a:t>3</a:t>
            </a:fld>
            <a:endParaRPr lang="en-US" altLang="ru-RU" sz="1400"/>
          </a:p>
        </p:txBody>
      </p:sp>
      <p:sp>
        <p:nvSpPr>
          <p:cNvPr id="29699" name="Rectangle 1">
            <a:extLst>
              <a:ext uri="{FF2B5EF4-FFF2-40B4-BE49-F238E27FC236}">
                <a16:creationId xmlns="" xmlns:a16="http://schemas.microsoft.com/office/drawing/2014/main" id="{BF757006-4F75-32D3-3587-53AA848CDA7D}"/>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29700" name="Rectangle 2">
            <a:extLst>
              <a:ext uri="{FF2B5EF4-FFF2-40B4-BE49-F238E27FC236}">
                <a16:creationId xmlns="" xmlns:a16="http://schemas.microsoft.com/office/drawing/2014/main" id="{30E6D877-5D44-68EF-05BA-D7922D824862}"/>
              </a:ext>
            </a:extLst>
          </p:cNvPr>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 xmlns:a16="http://schemas.microsoft.com/office/drawing/2014/main" id="{6AD27A7E-3939-067B-5B3D-B23E85ECA9C5}"/>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E4BEB9E6-1A8F-4682-8747-A8F4982DD3D2}" type="slidenum">
              <a:rPr lang="en-US" altLang="ru-RU" sz="1400"/>
              <a:pPr>
                <a:spcBef>
                  <a:spcPct val="0"/>
                </a:spcBef>
              </a:pPr>
              <a:t>4</a:t>
            </a:fld>
            <a:endParaRPr lang="en-US" altLang="ru-RU" sz="1400"/>
          </a:p>
        </p:txBody>
      </p:sp>
      <p:sp>
        <p:nvSpPr>
          <p:cNvPr id="31747" name="Rectangle 1">
            <a:extLst>
              <a:ext uri="{FF2B5EF4-FFF2-40B4-BE49-F238E27FC236}">
                <a16:creationId xmlns="" xmlns:a16="http://schemas.microsoft.com/office/drawing/2014/main" id="{DF19C1B2-24BB-DE36-7895-7E7920A11819}"/>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31748" name="Rectangle 2">
            <a:extLst>
              <a:ext uri="{FF2B5EF4-FFF2-40B4-BE49-F238E27FC236}">
                <a16:creationId xmlns="" xmlns:a16="http://schemas.microsoft.com/office/drawing/2014/main" id="{AF763253-693E-CDAF-6EE2-81923F74E645}"/>
              </a:ext>
            </a:extLst>
          </p:cNvPr>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 xmlns:a16="http://schemas.microsoft.com/office/drawing/2014/main" id="{0ABB87E3-5F29-8DA0-15C1-367C75216988}"/>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CA8DF360-DE75-4409-8177-A3BF067CAC32}" type="slidenum">
              <a:rPr lang="en-US" altLang="ru-RU" sz="1400"/>
              <a:pPr>
                <a:spcBef>
                  <a:spcPct val="0"/>
                </a:spcBef>
              </a:pPr>
              <a:t>5</a:t>
            </a:fld>
            <a:endParaRPr lang="en-US" altLang="ru-RU" sz="1400"/>
          </a:p>
        </p:txBody>
      </p:sp>
      <p:sp>
        <p:nvSpPr>
          <p:cNvPr id="33795" name="Rectangle 1">
            <a:extLst>
              <a:ext uri="{FF2B5EF4-FFF2-40B4-BE49-F238E27FC236}">
                <a16:creationId xmlns="" xmlns:a16="http://schemas.microsoft.com/office/drawing/2014/main" id="{FF1AE9EB-66DF-4F08-6C44-AED9E54D8978}"/>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33796" name="Rectangle 2">
            <a:extLst>
              <a:ext uri="{FF2B5EF4-FFF2-40B4-BE49-F238E27FC236}">
                <a16:creationId xmlns="" xmlns:a16="http://schemas.microsoft.com/office/drawing/2014/main" id="{E2FDA935-4E79-7512-91AD-EA5B6FB64562}"/>
              </a:ext>
            </a:extLst>
          </p:cNvPr>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 xmlns:a16="http://schemas.microsoft.com/office/drawing/2014/main" id="{AD0E3C9D-8E82-A0C0-1EBE-D037097CC96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804ACDC0-F607-44F4-BA46-4A6E06B0972D}" type="slidenum">
              <a:rPr lang="en-US" altLang="ru-RU" sz="1400"/>
              <a:pPr>
                <a:spcBef>
                  <a:spcPct val="0"/>
                </a:spcBef>
              </a:pPr>
              <a:t>6</a:t>
            </a:fld>
            <a:endParaRPr lang="en-US" altLang="ru-RU" sz="1400"/>
          </a:p>
        </p:txBody>
      </p:sp>
      <p:sp>
        <p:nvSpPr>
          <p:cNvPr id="35843" name="Rectangle 1">
            <a:extLst>
              <a:ext uri="{FF2B5EF4-FFF2-40B4-BE49-F238E27FC236}">
                <a16:creationId xmlns="" xmlns:a16="http://schemas.microsoft.com/office/drawing/2014/main" id="{63D1C169-B19B-F8C4-7EC5-C08573E8202E}"/>
              </a:ext>
            </a:extLst>
          </p:cNvPr>
          <p:cNvSpPr>
            <a:spLocks noGrp="1" noRot="1" noChangeAspect="1" noChangeArrowheads="1" noTextEdit="1"/>
          </p:cNvSpPr>
          <p:nvPr>
            <p:ph type="sldImg"/>
          </p:nvPr>
        </p:nvSpPr>
        <p:spPr>
          <a:xfrm>
            <a:off x="217488" y="812800"/>
            <a:ext cx="7123112" cy="4008438"/>
          </a:xfrm>
          <a:solidFill>
            <a:srgbClr val="FFFFFF"/>
          </a:solidFill>
          <a:ln>
            <a:solidFill>
              <a:srgbClr val="000000"/>
            </a:solidFill>
            <a:miter lim="800000"/>
            <a:headEnd/>
            <a:tailEnd/>
          </a:ln>
        </p:spPr>
      </p:sp>
      <p:sp>
        <p:nvSpPr>
          <p:cNvPr id="35844" name="Rectangle 2">
            <a:extLst>
              <a:ext uri="{FF2B5EF4-FFF2-40B4-BE49-F238E27FC236}">
                <a16:creationId xmlns="" xmlns:a16="http://schemas.microsoft.com/office/drawing/2014/main" id="{82F68325-1015-35EF-00A2-4675D507378A}"/>
              </a:ext>
            </a:extLst>
          </p:cNvPr>
          <p:cNvSpPr>
            <a:spLocks noGrp="1" noChangeArrowheads="1"/>
          </p:cNvSpPr>
          <p:nvPr>
            <p:ph type="body" idx="1"/>
          </p:nvPr>
        </p:nvSpPr>
        <p:spPr>
          <a:xfrm>
            <a:off x="755650" y="5078413"/>
            <a:ext cx="6048375" cy="4811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ru-RU" altLang="ru-RU">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en-US"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6506E9A3-1561-45B7-908B-DACC52528ABB}" type="datetime1">
              <a:rPr lang="ru-RU" smtClean="0"/>
              <a:t>17.05.2023</a:t>
            </a:fld>
            <a:endParaRPr lang="en-US"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3E92B999-6CB2-48D4-8AF6-3D1A5D13436B}" type="datetime1">
              <a:rPr lang="ru-RU" smtClean="0"/>
              <a:t>17.05.2023</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B52C98DB-1092-48C4-AD4E-BD3E9D2E2345}" type="datetime1">
              <a:rPr lang="ru-RU" smtClean="0"/>
              <a:t>17.05.2023</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629C2F20-7994-4D1E-A01C-96ECBA4612EB}" type="datetime1">
              <a:rPr lang="ru-RU" smtClean="0"/>
              <a:t>17.05.2023</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pPr rtl="0"/>
            <a:r>
              <a:rPr lang="ru-RU"/>
              <a:t>Образец заголовка</a:t>
            </a:r>
            <a:endParaRPr lang="en-US" dirty="0"/>
          </a:p>
        </p:txBody>
      </p:sp>
      <p:grpSp>
        <p:nvGrpSpPr>
          <p:cNvPr id="16" name="Группа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7B2CE4EA-3B49-4A00-ADF3-7C7272A626C1}" type="datetime1">
              <a:rPr lang="ru-RU" smtClean="0"/>
              <a:t>17.05.2023</a:t>
            </a:fld>
            <a:endParaRPr lang="en-US"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9A16848F-27AD-43B9-904C-1CF05D24EB3C}" type="datetime1">
              <a:rPr lang="ru-RU" smtClean="0"/>
              <a:t>17.05.2023</a:t>
            </a:fld>
            <a:endParaRPr lang="en-US"/>
          </a:p>
        </p:txBody>
      </p:sp>
      <p:sp>
        <p:nvSpPr>
          <p:cNvPr id="6" name="Нижний колонтитул 5"/>
          <p:cNvSpPr>
            <a:spLocks noGrp="1"/>
          </p:cNvSpPr>
          <p:nvPr>
            <p:ph type="ftr" sz="quarter" idx="11"/>
          </p:nvPr>
        </p:nvSpPr>
        <p:spPr/>
        <p:txBody>
          <a:bodyPr rtlCol="0"/>
          <a:lstStyle/>
          <a:p>
            <a:pPr rtl="0"/>
            <a:endParaRPr lang="en-US"/>
          </a:p>
        </p:txBody>
      </p:sp>
      <p:sp>
        <p:nvSpPr>
          <p:cNvPr id="7" name="Номер слайда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7" name="Дата 6"/>
          <p:cNvSpPr>
            <a:spLocks noGrp="1"/>
          </p:cNvSpPr>
          <p:nvPr>
            <p:ph type="dt" sz="half" idx="10"/>
          </p:nvPr>
        </p:nvSpPr>
        <p:spPr/>
        <p:txBody>
          <a:bodyPr rtlCol="0"/>
          <a:lstStyle/>
          <a:p>
            <a:pPr rtl="0"/>
            <a:fld id="{23090412-2DE5-405A-816E-F08FB54EB168}" type="datetime1">
              <a:rPr lang="ru-RU" smtClean="0"/>
              <a:t>17.05.2023</a:t>
            </a:fld>
            <a:endParaRPr lang="en-US"/>
          </a:p>
        </p:txBody>
      </p:sp>
      <p:sp>
        <p:nvSpPr>
          <p:cNvPr id="8" name="Нижний колонтитул 7"/>
          <p:cNvSpPr>
            <a:spLocks noGrp="1"/>
          </p:cNvSpPr>
          <p:nvPr>
            <p:ph type="ftr" sz="quarter" idx="11"/>
          </p:nvPr>
        </p:nvSpPr>
        <p:spPr/>
        <p:txBody>
          <a:bodyPr rtlCol="0"/>
          <a:lstStyle/>
          <a:p>
            <a:pPr rtl="0"/>
            <a:endParaRPr lang="en-US"/>
          </a:p>
        </p:txBody>
      </p:sp>
      <p:sp>
        <p:nvSpPr>
          <p:cNvPr id="9" name="Номер слайда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F4C2D7CB-4DC1-4BB7-BF00-4C36160857E0}" type="datetime1">
              <a:rPr lang="ru-RU" smtClean="0"/>
              <a:t>17.05.2023</a:t>
            </a:fld>
            <a:endParaRPr lang="en-US"/>
          </a:p>
        </p:txBody>
      </p:sp>
      <p:sp>
        <p:nvSpPr>
          <p:cNvPr id="4" name="Нижний колонтитул 3"/>
          <p:cNvSpPr>
            <a:spLocks noGrp="1"/>
          </p:cNvSpPr>
          <p:nvPr>
            <p:ph type="ftr" sz="quarter" idx="11"/>
          </p:nvPr>
        </p:nvSpPr>
        <p:spPr/>
        <p:txBody>
          <a:bodyPr rtlCol="0"/>
          <a:lstStyle/>
          <a:p>
            <a:pPr rtl="0"/>
            <a:endParaRPr lang="en-US"/>
          </a:p>
        </p:txBody>
      </p:sp>
      <p:sp>
        <p:nvSpPr>
          <p:cNvPr id="5" name="Номер слайда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4060D38F-E364-4ED4-9BF4-D7F00FFBE76A}" type="datetime1">
              <a:rPr lang="ru-RU" smtClean="0"/>
              <a:t>17.05.2023</a:t>
            </a:fld>
            <a:endParaRPr lang="en-US"/>
          </a:p>
        </p:txBody>
      </p:sp>
      <p:sp>
        <p:nvSpPr>
          <p:cNvPr id="3" name="Нижний колонтитул 2"/>
          <p:cNvSpPr>
            <a:spLocks noGrp="1"/>
          </p:cNvSpPr>
          <p:nvPr>
            <p:ph type="ftr" sz="quarter" idx="11"/>
          </p:nvPr>
        </p:nvSpPr>
        <p:spPr/>
        <p:txBody>
          <a:bodyPr rtlCol="0"/>
          <a:lstStyle/>
          <a:p>
            <a:pPr rtl="0"/>
            <a:endParaRPr lang="en-US"/>
          </a:p>
        </p:txBody>
      </p:sp>
      <p:sp>
        <p:nvSpPr>
          <p:cNvPr id="4" name="Номер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pPr rtl="0"/>
            <a:r>
              <a:rPr lang="ru-RU"/>
              <a:t>Образец заголовка</a:t>
            </a:r>
            <a:endParaRPr lang="en-US"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F183FEFD-AB08-4CB5-AE4D-2F6B12D8E3B0}" type="datetime1">
              <a:rPr lang="ru-RU" smtClean="0"/>
              <a:t>17.05.2023</a:t>
            </a:fld>
            <a:endParaRPr lang="en-US"/>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EBEA1583-5CEF-4E36-A7FC-D34B7E954D76}" type="datetime1">
              <a:rPr lang="ru-RU" smtClean="0"/>
              <a:t>17.05.2023</a:t>
            </a:fld>
            <a:endParaRPr lang="en-US"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Прямоугольник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mj-lt"/>
              </a:defRPr>
            </a:lvl1pPr>
          </a:lstStyle>
          <a:p>
            <a:pPr rtl="0"/>
            <a:r>
              <a:rPr lang="ru-RU"/>
              <a:t>Образец заголовка</a:t>
            </a:r>
            <a:endParaRPr lang="en-US"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
              <a:t>Щелкните, чтобы изменить стили текста образца слайда</a:t>
            </a:r>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dirty="0"/>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1068A786-B8BF-4988-ACBA-DD9B5BC8D522}" type="datetime1">
              <a:rPr lang="ru-RU" smtClean="0"/>
              <a:t>17.05.2023</a:t>
            </a:fld>
            <a:endParaRPr lang="en-US"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slide" Target="slide19.xml"/><Relationship Id="rId2" Type="http://schemas.openxmlformats.org/officeDocument/2006/relationships/slide" Target="slide15.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7.xml"/><Relationship Id="rId4" Type="http://schemas.openxmlformats.org/officeDocument/2006/relationships/slide" Target="slide11.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descr="Крупный план логотипа&#10;&#10;Автоматически созданное описание">
            <a:extLst>
              <a:ext uri="{FF2B5EF4-FFF2-40B4-BE49-F238E27FC236}">
                <a16:creationId xmlns=""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Прямоугольник 81">
            <a:extLst>
              <a:ext uri="{FF2B5EF4-FFF2-40B4-BE49-F238E27FC236}">
                <a16:creationId xmlns="" xmlns:a16="http://schemas.microsoft.com/office/drawing/2014/main" id="{2644B391-9BFE-445C-A9EC-F544BB85FBC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Прямоугольник 83">
            <a:extLst>
              <a:ext uri="{FF2B5EF4-FFF2-40B4-BE49-F238E27FC236}">
                <a16:creationId xmlns="" xmlns:a16="http://schemas.microsoft.com/office/drawing/2014/main" id="{80F26E69-87D9-4655-AE7B-280A87AA3C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 xmlns:a16="http://schemas.microsoft.com/office/drawing/2014/main" id="{18C3B467-088C-4F3D-A9A7-105C4E1E20CD}"/>
              </a:ext>
            </a:extLst>
          </p:cNvPr>
          <p:cNvSpPr>
            <a:spLocks noGrp="1"/>
          </p:cNvSpPr>
          <p:nvPr>
            <p:ph type="ctrTitle"/>
          </p:nvPr>
        </p:nvSpPr>
        <p:spPr>
          <a:xfrm>
            <a:off x="6033793" y="2355458"/>
            <a:ext cx="4775075" cy="1630907"/>
          </a:xfrm>
        </p:spPr>
        <p:txBody>
          <a:bodyPr rtlCol="0">
            <a:normAutofit/>
          </a:bodyPr>
          <a:lstStyle/>
          <a:p>
            <a:r>
              <a:rPr lang="ru-RU" sz="4400" dirty="0">
                <a:solidFill>
                  <a:schemeClr val="tx1"/>
                </a:solidFill>
              </a:rPr>
              <a:t>Мир эпонимов</a:t>
            </a:r>
            <a:endParaRPr lang="ru" sz="4400" dirty="0">
              <a:solidFill>
                <a:schemeClr val="tx1"/>
              </a:solidFill>
            </a:endParaRPr>
          </a:p>
        </p:txBody>
      </p:sp>
      <p:sp>
        <p:nvSpPr>
          <p:cNvPr id="3" name="Подзаголовок 2">
            <a:extLst>
              <a:ext uri="{FF2B5EF4-FFF2-40B4-BE49-F238E27FC236}">
                <a16:creationId xmlns="" xmlns:a16="http://schemas.microsoft.com/office/drawing/2014/main" id="{C8722DDC-8EEE-4A06-8DFE-B44871EAA2CF}"/>
              </a:ext>
            </a:extLst>
          </p:cNvPr>
          <p:cNvSpPr>
            <a:spLocks noGrp="1"/>
          </p:cNvSpPr>
          <p:nvPr>
            <p:ph type="subTitle" idx="1"/>
          </p:nvPr>
        </p:nvSpPr>
        <p:spPr>
          <a:xfrm>
            <a:off x="6033793" y="3995988"/>
            <a:ext cx="4775075" cy="559656"/>
          </a:xfrm>
        </p:spPr>
        <p:txBody>
          <a:bodyPr rtlCol="0">
            <a:noAutofit/>
          </a:bodyPr>
          <a:lstStyle/>
          <a:p>
            <a:pPr rtl="0">
              <a:spcAft>
                <a:spcPts val="600"/>
              </a:spcAft>
            </a:pPr>
            <a:r>
              <a:rPr lang="ru" sz="1400" dirty="0">
                <a:solidFill>
                  <a:schemeClr val="tx1"/>
                </a:solidFill>
              </a:rPr>
              <a:t>Презентацию выполнили ученики 9м класса</a:t>
            </a:r>
          </a:p>
          <a:p>
            <a:pPr rtl="0">
              <a:spcAft>
                <a:spcPts val="600"/>
              </a:spcAft>
            </a:pPr>
            <a:r>
              <a:rPr lang="ru" sz="1400" dirty="0">
                <a:solidFill>
                  <a:schemeClr val="tx1"/>
                </a:solidFill>
              </a:rPr>
              <a:t>Мельников Глеб</a:t>
            </a:r>
          </a:p>
          <a:p>
            <a:pPr rtl="0">
              <a:spcAft>
                <a:spcPts val="600"/>
              </a:spcAft>
            </a:pPr>
            <a:r>
              <a:rPr lang="ru" sz="1400" dirty="0">
                <a:solidFill>
                  <a:schemeClr val="tx1"/>
                </a:solidFill>
              </a:rPr>
              <a:t>Жарова Виктория</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 xmlns:a16="http://schemas.microsoft.com/office/drawing/2014/main" id="{A226CD10-B9E7-A9B9-A771-C6EA0A0C63A5}"/>
              </a:ext>
            </a:extLst>
          </p:cNvPr>
          <p:cNvSpPr>
            <a:spLocks noChangeArrowheads="1"/>
          </p:cNvSpPr>
          <p:nvPr/>
        </p:nvSpPr>
        <p:spPr bwMode="auto">
          <a:xfrm>
            <a:off x="5415213" y="2160906"/>
            <a:ext cx="600220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err="1">
                <a:ln>
                  <a:noFill/>
                </a:ln>
                <a:solidFill>
                  <a:schemeClr val="tx1"/>
                </a:solidFill>
                <a:effectLst/>
                <a:latin typeface="Arial" panose="020B0604020202020204" pitchFamily="34" charset="0"/>
              </a:rPr>
              <a:t>Ге́бхард</a:t>
            </a:r>
            <a:r>
              <a:rPr kumimoji="0" lang="ru-RU" altLang="ru-RU" sz="1800" b="0" i="0" u="none" strike="noStrike" cap="none" normalizeH="0" baseline="0" dirty="0">
                <a:ln>
                  <a:noFill/>
                </a:ln>
                <a:solidFill>
                  <a:schemeClr val="tx1"/>
                </a:solidFill>
                <a:effectLst/>
                <a:latin typeface="Arial" panose="020B0604020202020204" pitchFamily="34" charset="0"/>
              </a:rPr>
              <a:t> </a:t>
            </a:r>
            <a:r>
              <a:rPr kumimoji="0" lang="ru-RU" altLang="ru-RU" sz="1800" b="0" i="0" u="none" strike="noStrike" cap="none" normalizeH="0" baseline="0" dirty="0" err="1">
                <a:ln>
                  <a:noFill/>
                </a:ln>
                <a:solidFill>
                  <a:schemeClr val="tx1"/>
                </a:solidFill>
                <a:effectLst/>
                <a:latin typeface="Arial" panose="020B0604020202020204" pitchFamily="34" charset="0"/>
              </a:rPr>
              <a:t>Ле́берехт</a:t>
            </a:r>
            <a:r>
              <a:rPr kumimoji="0" lang="ru-RU" altLang="ru-RU" sz="1800" b="0" i="0" u="none" strike="noStrike" cap="none" normalizeH="0" baseline="0" dirty="0">
                <a:ln>
                  <a:noFill/>
                </a:ln>
                <a:solidFill>
                  <a:schemeClr val="tx1"/>
                </a:solidFill>
                <a:effectLst/>
                <a:latin typeface="Arial" panose="020B0604020202020204" pitchFamily="34" charset="0"/>
              </a:rPr>
              <a:t> фон </a:t>
            </a:r>
            <a:r>
              <a:rPr kumimoji="0" lang="ru-RU" altLang="ru-RU" sz="1800" b="0" i="0" u="none" strike="noStrike" cap="none" normalizeH="0" baseline="0" dirty="0" err="1">
                <a:ln>
                  <a:noFill/>
                </a:ln>
                <a:solidFill>
                  <a:schemeClr val="tx1"/>
                </a:solidFill>
                <a:effectLst/>
                <a:latin typeface="Arial" panose="020B0604020202020204" pitchFamily="34" charset="0"/>
              </a:rPr>
              <a:t>Блю́хер</a:t>
            </a:r>
            <a:r>
              <a:rPr kumimoji="0" lang="ru-RU" altLang="ru-RU" sz="1800" b="0" i="0" u="none" strike="noStrike" cap="none" normalizeH="0" baseline="0" dirty="0">
                <a:ln>
                  <a:noFill/>
                </a:ln>
                <a:solidFill>
                  <a:schemeClr val="tx1"/>
                </a:solidFill>
                <a:effectLst/>
                <a:latin typeface="Arial" panose="020B0604020202020204" pitchFamily="34" charset="0"/>
              </a:rPr>
              <a:t> (нем. </a:t>
            </a:r>
            <a:r>
              <a:rPr kumimoji="0" lang="ru-RU" altLang="ru-RU" sz="1800" b="0" i="0" u="none" strike="noStrike" cap="none" normalizeH="0" baseline="0" dirty="0" err="1">
                <a:ln>
                  <a:noFill/>
                </a:ln>
                <a:solidFill>
                  <a:schemeClr val="tx1"/>
                </a:solidFill>
                <a:effectLst/>
                <a:latin typeface="Arial" panose="020B0604020202020204" pitchFamily="34" charset="0"/>
              </a:rPr>
              <a:t>Gebhard</a:t>
            </a:r>
            <a:r>
              <a:rPr kumimoji="0" lang="ru-RU" altLang="ru-RU" sz="1800" b="0" i="0" u="none" strike="noStrike" cap="none" normalizeH="0" baseline="0" dirty="0">
                <a:ln>
                  <a:noFill/>
                </a:ln>
                <a:solidFill>
                  <a:schemeClr val="tx1"/>
                </a:solidFill>
                <a:effectLst/>
                <a:latin typeface="Arial" panose="020B0604020202020204" pitchFamily="34" charset="0"/>
              </a:rPr>
              <a:t> </a:t>
            </a:r>
            <a:r>
              <a:rPr kumimoji="0" lang="ru-RU" altLang="ru-RU" sz="1800" b="0" i="0" u="none" strike="noStrike" cap="none" normalizeH="0" baseline="0" dirty="0" err="1">
                <a:ln>
                  <a:noFill/>
                </a:ln>
                <a:solidFill>
                  <a:schemeClr val="tx1"/>
                </a:solidFill>
                <a:effectLst/>
                <a:latin typeface="Arial" panose="020B0604020202020204" pitchFamily="34" charset="0"/>
              </a:rPr>
              <a:t>Leberecht</a:t>
            </a:r>
            <a:r>
              <a:rPr kumimoji="0" lang="ru-RU" altLang="ru-RU" sz="1800" b="0" i="0" u="none" strike="noStrike" cap="none" normalizeH="0" baseline="0" dirty="0">
                <a:ln>
                  <a:noFill/>
                </a:ln>
                <a:solidFill>
                  <a:schemeClr val="tx1"/>
                </a:solidFill>
                <a:effectLst/>
                <a:latin typeface="Arial" panose="020B0604020202020204" pitchFamily="34" charset="0"/>
              </a:rPr>
              <a:t> </a:t>
            </a:r>
            <a:r>
              <a:rPr kumimoji="0" lang="ru-RU" altLang="ru-RU" sz="1800" b="0" i="0" u="none" strike="noStrike" cap="none" normalizeH="0" baseline="0" dirty="0" err="1">
                <a:ln>
                  <a:noFill/>
                </a:ln>
                <a:solidFill>
                  <a:schemeClr val="tx1"/>
                </a:solidFill>
                <a:effectLst/>
                <a:latin typeface="Arial" panose="020B0604020202020204" pitchFamily="34" charset="0"/>
              </a:rPr>
              <a:t>von</a:t>
            </a:r>
            <a:r>
              <a:rPr kumimoji="0" lang="ru-RU" altLang="ru-RU" sz="1800" b="0" i="0" u="none" strike="noStrike" cap="none" normalizeH="0" baseline="0" dirty="0">
                <a:ln>
                  <a:noFill/>
                </a:ln>
                <a:solidFill>
                  <a:schemeClr val="tx1"/>
                </a:solidFill>
                <a:effectLst/>
                <a:latin typeface="Arial" panose="020B0604020202020204" pitchFamily="34" charset="0"/>
              </a:rPr>
              <a:t> </a:t>
            </a:r>
            <a:r>
              <a:rPr kumimoji="0" lang="ru-RU" altLang="ru-RU" sz="1800" b="0" i="0" u="none" strike="noStrike" cap="none" normalizeH="0" baseline="0" dirty="0" err="1">
                <a:ln>
                  <a:noFill/>
                </a:ln>
                <a:solidFill>
                  <a:schemeClr val="tx1"/>
                </a:solidFill>
                <a:effectLst/>
                <a:latin typeface="Arial" panose="020B0604020202020204" pitchFamily="34" charset="0"/>
              </a:rPr>
              <a:t>Blücher</a:t>
            </a:r>
            <a:r>
              <a:rPr kumimoji="0" lang="ru-RU" altLang="ru-RU" sz="1800" b="0" i="0" u="none" strike="noStrike" cap="none" normalizeH="0" baseline="0" dirty="0">
                <a:ln>
                  <a:noFill/>
                </a:ln>
                <a:solidFill>
                  <a:schemeClr val="tx1"/>
                </a:solidFill>
                <a:effectLst/>
                <a:latin typeface="Arial" panose="020B0604020202020204" pitchFamily="34" charset="0"/>
              </a:rPr>
              <a:t>), с 03.06.1814 князь </a:t>
            </a:r>
            <a:r>
              <a:rPr kumimoji="0" lang="ru-RU" altLang="ru-RU" sz="1800" b="0" i="0" u="none" strike="noStrike" cap="none" normalizeH="0" baseline="0" dirty="0" err="1">
                <a:ln>
                  <a:noFill/>
                </a:ln>
                <a:solidFill>
                  <a:schemeClr val="tx1"/>
                </a:solidFill>
                <a:effectLst/>
                <a:latin typeface="Arial" panose="020B0604020202020204" pitchFamily="34" charset="0"/>
              </a:rPr>
              <a:t>Вальштадтский</a:t>
            </a:r>
            <a:r>
              <a:rPr kumimoji="0" lang="ru-RU" altLang="ru-RU" sz="1800" b="0" i="0" u="none" strike="noStrike" cap="none" normalizeH="0" baseline="0" dirty="0">
                <a:ln>
                  <a:noFill/>
                </a:ln>
                <a:solidFill>
                  <a:schemeClr val="tx1"/>
                </a:solidFill>
                <a:effectLst/>
                <a:latin typeface="Arial" panose="020B0604020202020204" pitchFamily="34" charset="0"/>
              </a:rPr>
              <a:t> (</a:t>
            </a:r>
            <a:r>
              <a:rPr kumimoji="0" lang="ru-RU" altLang="ru-RU" sz="1800" b="0" i="1" u="none" strike="noStrike" cap="none" normalizeH="0" baseline="0" dirty="0" err="1">
                <a:ln>
                  <a:noFill/>
                </a:ln>
                <a:solidFill>
                  <a:schemeClr val="tx1"/>
                </a:solidFill>
                <a:effectLst/>
                <a:latin typeface="Arial" panose="020B0604020202020204" pitchFamily="34" charset="0"/>
              </a:rPr>
              <a:t>Fürst</a:t>
            </a:r>
            <a:r>
              <a:rPr kumimoji="0" lang="ru-RU" altLang="ru-RU" sz="1800" b="0" i="1" u="none" strike="noStrike" cap="none" normalizeH="0" baseline="0" dirty="0">
                <a:ln>
                  <a:noFill/>
                </a:ln>
                <a:solidFill>
                  <a:schemeClr val="tx1"/>
                </a:solidFill>
                <a:effectLst/>
                <a:latin typeface="Arial" panose="020B0604020202020204" pitchFamily="34" charset="0"/>
              </a:rPr>
              <a:t> </a:t>
            </a:r>
            <a:r>
              <a:rPr kumimoji="0" lang="ru-RU" altLang="ru-RU" sz="1800" b="0" i="1" u="none" strike="noStrike" cap="none" normalizeH="0" baseline="0" dirty="0" err="1">
                <a:ln>
                  <a:noFill/>
                </a:ln>
                <a:solidFill>
                  <a:schemeClr val="tx1"/>
                </a:solidFill>
                <a:effectLst/>
                <a:latin typeface="Arial" panose="020B0604020202020204" pitchFamily="34" charset="0"/>
              </a:rPr>
              <a:t>von</a:t>
            </a:r>
            <a:r>
              <a:rPr kumimoji="0" lang="ru-RU" altLang="ru-RU" sz="1800" b="0" i="1" u="none" strike="noStrike" cap="none" normalizeH="0" baseline="0" dirty="0">
                <a:ln>
                  <a:noFill/>
                </a:ln>
                <a:solidFill>
                  <a:schemeClr val="tx1"/>
                </a:solidFill>
                <a:effectLst/>
                <a:latin typeface="Arial" panose="020B0604020202020204" pitchFamily="34" charset="0"/>
              </a:rPr>
              <a:t> </a:t>
            </a:r>
            <a:r>
              <a:rPr kumimoji="0" lang="ru-RU" altLang="ru-RU" sz="1800" b="0" i="1" u="none" strike="noStrike" cap="none" normalizeH="0" baseline="0" dirty="0" err="1">
                <a:ln>
                  <a:noFill/>
                </a:ln>
                <a:solidFill>
                  <a:schemeClr val="tx1"/>
                </a:solidFill>
                <a:effectLst/>
                <a:latin typeface="Arial" panose="020B0604020202020204" pitchFamily="34" charset="0"/>
              </a:rPr>
              <a:t>Wahlstatt</a:t>
            </a:r>
            <a:r>
              <a:rPr kumimoji="0" lang="ru-RU" altLang="ru-RU" sz="1800" b="0" i="0" u="none" strike="noStrike" cap="none" normalizeH="0" baseline="0" dirty="0">
                <a:ln>
                  <a:noFill/>
                </a:ln>
                <a:solidFill>
                  <a:schemeClr val="tx1"/>
                </a:solidFill>
                <a:effectLst/>
                <a:latin typeface="Arial" panose="020B0604020202020204" pitchFamily="34" charset="0"/>
              </a:rPr>
              <a:t>; 16 декабря 1742 — 12 сентября 1819) — прусский военачальник, генерал-фельдмаршал (1813). Участник ряда Наполеоновских войн, командующий прусскими войсками в боевых действиях войны шестой коалиции и против вернувшегося Наполеона в 1815 году.</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rPr>
              <a:t>16:47</a:t>
            </a:r>
          </a:p>
        </p:txBody>
      </p:sp>
      <p:sp>
        <p:nvSpPr>
          <p:cNvPr id="13" name="Rectangle 11">
            <a:extLst>
              <a:ext uri="{FF2B5EF4-FFF2-40B4-BE49-F238E27FC236}">
                <a16:creationId xmlns="" xmlns:a16="http://schemas.microsoft.com/office/drawing/2014/main" id="{BA2EA152-376F-D72A-0C98-8CE734AACC81}"/>
              </a:ext>
            </a:extLst>
          </p:cNvPr>
          <p:cNvSpPr>
            <a:spLocks noChangeArrowheads="1"/>
          </p:cNvSpPr>
          <p:nvPr/>
        </p:nvSpPr>
        <p:spPr bwMode="auto">
          <a:xfrm>
            <a:off x="435835" y="1836101"/>
            <a:ext cx="707231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Roboto" panose="02000000000000000000" pitchFamily="2" charset="0"/>
              </a:rPr>
              <a:t/>
            </a:r>
            <a:br>
              <a:rPr kumimoji="0" lang="ru-RU" altLang="ru-RU" sz="1200" b="0" i="0" u="none" strike="noStrike" cap="none" normalizeH="0" baseline="0">
                <a:ln>
                  <a:noFill/>
                </a:ln>
                <a:solidFill>
                  <a:srgbClr val="000000"/>
                </a:solidFill>
                <a:effectLst/>
                <a:latin typeface="Roboto" panose="02000000000000000000" pitchFamily="2" charset="0"/>
              </a:rPr>
            </a:b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16" name="Rectangle 14">
            <a:extLst>
              <a:ext uri="{FF2B5EF4-FFF2-40B4-BE49-F238E27FC236}">
                <a16:creationId xmlns="" xmlns:a16="http://schemas.microsoft.com/office/drawing/2014/main" id="{6432CCA2-217E-8FDA-107C-451156397E8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9" name="Rectangle 17">
            <a:extLst>
              <a:ext uri="{FF2B5EF4-FFF2-40B4-BE49-F238E27FC236}">
                <a16:creationId xmlns="" xmlns:a16="http://schemas.microsoft.com/office/drawing/2014/main" id="{0B0F0E9B-4C4F-386F-B1B1-F8457447FB6B}"/>
              </a:ext>
            </a:extLst>
          </p:cNvPr>
          <p:cNvSpPr>
            <a:spLocks noChangeArrowheads="1"/>
          </p:cNvSpPr>
          <p:nvPr/>
        </p:nvSpPr>
        <p:spPr bwMode="auto">
          <a:xfrm>
            <a:off x="0" y="1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1" name="Rectangle 19">
            <a:extLst>
              <a:ext uri="{FF2B5EF4-FFF2-40B4-BE49-F238E27FC236}">
                <a16:creationId xmlns="" xmlns:a16="http://schemas.microsoft.com/office/drawing/2014/main" id="{279236C3-22EB-B655-8B05-C912D85975BE}"/>
              </a:ext>
            </a:extLst>
          </p:cNvPr>
          <p:cNvSpPr>
            <a:spLocks noChangeArrowheads="1"/>
          </p:cNvSpPr>
          <p:nvPr/>
        </p:nvSpPr>
        <p:spPr bwMode="auto">
          <a:xfrm>
            <a:off x="0" y="15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AutoShape 2">
            <a:extLst>
              <a:ext uri="{FF2B5EF4-FFF2-40B4-BE49-F238E27FC236}">
                <a16:creationId xmlns="" xmlns:a16="http://schemas.microsoft.com/office/drawing/2014/main" id="{7F4763A7-EDEF-D1C6-F2C9-EDFD1288044E}"/>
              </a:ext>
            </a:extLst>
          </p:cNvPr>
          <p:cNvSpPr>
            <a:spLocks noChangeAspect="1" noChangeArrowheads="1"/>
          </p:cNvSpPr>
          <p:nvPr/>
        </p:nvSpPr>
        <p:spPr bwMode="auto">
          <a:xfrm>
            <a:off x="2034331" y="24796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a:extLst>
              <a:ext uri="{FF2B5EF4-FFF2-40B4-BE49-F238E27FC236}">
                <a16:creationId xmlns="" xmlns:a16="http://schemas.microsoft.com/office/drawing/2014/main" id="{53F68E41-88CD-5F5F-80DA-8D854A2722C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 name="Рисунок 5">
            <a:extLst>
              <a:ext uri="{FF2B5EF4-FFF2-40B4-BE49-F238E27FC236}">
                <a16:creationId xmlns="" xmlns:a16="http://schemas.microsoft.com/office/drawing/2014/main" id="{14C19E4D-B422-266C-9FFD-9641DDDC710A}"/>
              </a:ext>
            </a:extLst>
          </p:cNvPr>
          <p:cNvPicPr>
            <a:picLocks noChangeAspect="1"/>
          </p:cNvPicPr>
          <p:nvPr/>
        </p:nvPicPr>
        <p:blipFill>
          <a:blip r:embed="rId2"/>
          <a:stretch>
            <a:fillRect/>
          </a:stretch>
        </p:blipFill>
        <p:spPr>
          <a:xfrm>
            <a:off x="755054" y="587179"/>
            <a:ext cx="4366106" cy="5378841"/>
          </a:xfrm>
          <a:prstGeom prst="rect">
            <a:avLst/>
          </a:prstGeom>
        </p:spPr>
      </p:pic>
      <p:sp>
        <p:nvSpPr>
          <p:cNvPr id="8" name="TextBox 7">
            <a:extLst>
              <a:ext uri="{FF2B5EF4-FFF2-40B4-BE49-F238E27FC236}">
                <a16:creationId xmlns="" xmlns:a16="http://schemas.microsoft.com/office/drawing/2014/main" id="{26160D8E-B4A4-1E3B-2BB2-B25EF2952BC9}"/>
              </a:ext>
            </a:extLst>
          </p:cNvPr>
          <p:cNvSpPr txBox="1"/>
          <p:nvPr/>
        </p:nvSpPr>
        <p:spPr>
          <a:xfrm>
            <a:off x="10354112" y="6004470"/>
            <a:ext cx="6094602"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dirty="0">
                <a:ln>
                  <a:noFill/>
                </a:ln>
                <a:solidFill>
                  <a:schemeClr val="tx1"/>
                </a:solidFill>
                <a:effectLst/>
                <a:latin typeface="Arial" panose="020B0604020202020204" pitchFamily="34" charset="0"/>
                <a:hlinkClick r:id="rId3" action="ppaction://hlinksldjump"/>
              </a:rPr>
              <a:t>Обратно</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93277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E7475282-AC1B-AF6B-E898-4FA9A8063EC3}"/>
              </a:ext>
            </a:extLst>
          </p:cNvPr>
          <p:cNvSpPr txBox="1"/>
          <p:nvPr/>
        </p:nvSpPr>
        <p:spPr>
          <a:xfrm>
            <a:off x="3456264" y="4882393"/>
            <a:ext cx="1159292" cy="369332"/>
          </a:xfrm>
          <a:prstGeom prst="rect">
            <a:avLst/>
          </a:prstGeom>
          <a:noFill/>
        </p:spPr>
        <p:txBody>
          <a:bodyPr wrap="none" rtlCol="0">
            <a:spAutoFit/>
          </a:bodyPr>
          <a:lstStyle/>
          <a:p>
            <a:r>
              <a:rPr lang="ru-RU" dirty="0"/>
              <a:t>Боливар</a:t>
            </a:r>
          </a:p>
        </p:txBody>
      </p:sp>
      <p:pic>
        <p:nvPicPr>
          <p:cNvPr id="4" name="Рисунок 3">
            <a:extLst>
              <a:ext uri="{FF2B5EF4-FFF2-40B4-BE49-F238E27FC236}">
                <a16:creationId xmlns="" xmlns:a16="http://schemas.microsoft.com/office/drawing/2014/main" id="{B5CD004E-C93F-53A0-F3B0-4145FDFC8BD2}"/>
              </a:ext>
            </a:extLst>
          </p:cNvPr>
          <p:cNvPicPr>
            <a:picLocks noChangeAspect="1"/>
          </p:cNvPicPr>
          <p:nvPr/>
        </p:nvPicPr>
        <p:blipFill>
          <a:blip r:embed="rId2"/>
          <a:stretch>
            <a:fillRect/>
          </a:stretch>
        </p:blipFill>
        <p:spPr>
          <a:xfrm>
            <a:off x="3643416" y="415212"/>
            <a:ext cx="4451960" cy="4467181"/>
          </a:xfrm>
          <a:prstGeom prst="rect">
            <a:avLst/>
          </a:prstGeom>
        </p:spPr>
      </p:pic>
    </p:spTree>
    <p:extLst>
      <p:ext uri="{BB962C8B-B14F-4D97-AF65-F5344CB8AC3E}">
        <p14:creationId xmlns:p14="http://schemas.microsoft.com/office/powerpoint/2010/main" val="3930933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2E6BD506-E705-11A2-4AFE-7F6B7EE2ECED}"/>
              </a:ext>
            </a:extLst>
          </p:cNvPr>
          <p:cNvPicPr>
            <a:picLocks noChangeAspect="1"/>
          </p:cNvPicPr>
          <p:nvPr/>
        </p:nvPicPr>
        <p:blipFill>
          <a:blip r:embed="rId2"/>
          <a:stretch>
            <a:fillRect/>
          </a:stretch>
        </p:blipFill>
        <p:spPr>
          <a:xfrm>
            <a:off x="1879309" y="3045902"/>
            <a:ext cx="3467100" cy="3048000"/>
          </a:xfrm>
          <a:prstGeom prst="rect">
            <a:avLst/>
          </a:prstGeom>
        </p:spPr>
      </p:pic>
      <p:pic>
        <p:nvPicPr>
          <p:cNvPr id="3074" name="Picture 2">
            <a:extLst>
              <a:ext uri="{FF2B5EF4-FFF2-40B4-BE49-F238E27FC236}">
                <a16:creationId xmlns="" xmlns:a16="http://schemas.microsoft.com/office/drawing/2014/main" id="{07FD55BE-B1D8-E9C6-A7D1-6D28D3285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404" y="3045902"/>
            <a:ext cx="2457450" cy="304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F7EF3C44-D33C-6925-9559-918849ABA506}"/>
              </a:ext>
            </a:extLst>
          </p:cNvPr>
          <p:cNvSpPr txBox="1"/>
          <p:nvPr/>
        </p:nvSpPr>
        <p:spPr>
          <a:xfrm>
            <a:off x="2230821" y="1639858"/>
            <a:ext cx="6889531" cy="369332"/>
          </a:xfrm>
          <a:prstGeom prst="rect">
            <a:avLst/>
          </a:prstGeom>
          <a:noFill/>
        </p:spPr>
        <p:txBody>
          <a:bodyPr wrap="square">
            <a:spAutoFit/>
          </a:bodyPr>
          <a:lstStyle/>
          <a:p>
            <a:r>
              <a:rPr lang="ru-RU" b="0" i="0" dirty="0">
                <a:solidFill>
                  <a:srgbClr val="000000"/>
                </a:solidFill>
                <a:effectLst/>
                <a:latin typeface="Roboto" panose="02000000000000000000" pitchFamily="2" charset="0"/>
              </a:rPr>
              <a:t>Боливар — широкополая шляпа, бывшая модной в </a:t>
            </a:r>
            <a:r>
              <a:rPr lang="ru-RU" b="0" i="0" dirty="0" smtClean="0">
                <a:solidFill>
                  <a:srgbClr val="000000"/>
                </a:solidFill>
                <a:effectLst/>
                <a:latin typeface="Roboto" panose="02000000000000000000" pitchFamily="2" charset="0"/>
              </a:rPr>
              <a:t>1820 </a:t>
            </a:r>
            <a:r>
              <a:rPr lang="ru-RU" b="0" i="0" dirty="0">
                <a:solidFill>
                  <a:srgbClr val="000000"/>
                </a:solidFill>
                <a:effectLst/>
                <a:latin typeface="Roboto" panose="02000000000000000000" pitchFamily="2" charset="0"/>
              </a:rPr>
              <a:t>годах.</a:t>
            </a:r>
            <a:endParaRPr lang="ru-RU" dirty="0"/>
          </a:p>
        </p:txBody>
      </p:sp>
    </p:spTree>
    <p:extLst>
      <p:ext uri="{BB962C8B-B14F-4D97-AF65-F5344CB8AC3E}">
        <p14:creationId xmlns:p14="http://schemas.microsoft.com/office/powerpoint/2010/main" val="4172665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2F8ADA4-5E6E-D780-52B6-73872052E641}"/>
              </a:ext>
            </a:extLst>
          </p:cNvPr>
          <p:cNvSpPr txBox="1"/>
          <p:nvPr/>
        </p:nvSpPr>
        <p:spPr>
          <a:xfrm>
            <a:off x="715162" y="2600420"/>
            <a:ext cx="6094602" cy="1477328"/>
          </a:xfrm>
          <a:prstGeom prst="rect">
            <a:avLst/>
          </a:prstGeom>
          <a:noFill/>
        </p:spPr>
        <p:txBody>
          <a:bodyPr wrap="square">
            <a:spAutoFit/>
          </a:bodyPr>
          <a:lstStyle/>
          <a:p>
            <a:r>
              <a:rPr lang="ru-RU" b="0" i="0" dirty="0">
                <a:solidFill>
                  <a:srgbClr val="000000"/>
                </a:solidFill>
                <a:effectLst/>
                <a:latin typeface="Roboto" panose="02000000000000000000" pitchFamily="2" charset="0"/>
              </a:rPr>
              <a:t>БОЛИВАР - широкополая шляпа XIX века. Названа в честь Симона Боливара (1783-1830), руководителя борьбы за независимость испанских колоний в Юж. Америке. Освободил от испанского господства Венесуэлу, Нов. Гранаду.</a:t>
            </a:r>
            <a:endParaRPr lang="ru-RU" dirty="0"/>
          </a:p>
        </p:txBody>
      </p:sp>
      <p:pic>
        <p:nvPicPr>
          <p:cNvPr id="4098" name="Picture 2">
            <a:extLst>
              <a:ext uri="{FF2B5EF4-FFF2-40B4-BE49-F238E27FC236}">
                <a16:creationId xmlns="" xmlns:a16="http://schemas.microsoft.com/office/drawing/2014/main" id="{B62739CD-1C4C-7BEF-3D44-2E488FCEF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3199" y="1661719"/>
            <a:ext cx="360045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261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C8E3C8CA-1840-EB70-3BE7-5710E026365E}"/>
              </a:ext>
            </a:extLst>
          </p:cNvPr>
          <p:cNvSpPr txBox="1"/>
          <p:nvPr/>
        </p:nvSpPr>
        <p:spPr>
          <a:xfrm>
            <a:off x="5136160" y="3762111"/>
            <a:ext cx="6094602" cy="1200329"/>
          </a:xfrm>
          <a:prstGeom prst="rect">
            <a:avLst/>
          </a:prstGeom>
          <a:noFill/>
        </p:spPr>
        <p:txBody>
          <a:bodyPr wrap="square">
            <a:spAutoFit/>
          </a:bodyPr>
          <a:lstStyle/>
          <a:p>
            <a:r>
              <a:rPr lang="ru-RU" b="0" i="0" dirty="0">
                <a:solidFill>
                  <a:srgbClr val="000000"/>
                </a:solidFill>
                <a:effectLst/>
                <a:latin typeface="Roboto" panose="02000000000000000000" pitchFamily="2" charset="0"/>
              </a:rPr>
              <a:t>Симон Боливар – военный, политический и государственный деятель из Латинской Америки. Революционер и один из предводителей в войне за независимость.</a:t>
            </a:r>
          </a:p>
        </p:txBody>
      </p:sp>
      <p:pic>
        <p:nvPicPr>
          <p:cNvPr id="5122" name="Picture 2">
            <a:extLst>
              <a:ext uri="{FF2B5EF4-FFF2-40B4-BE49-F238E27FC236}">
                <a16:creationId xmlns="" xmlns:a16="http://schemas.microsoft.com/office/drawing/2014/main" id="{1BF88E50-6B36-DEC3-0F7A-FC35C3DA9F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06" y="931877"/>
            <a:ext cx="4067175" cy="3048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 xmlns:a16="http://schemas.microsoft.com/office/drawing/2014/main" id="{1549A2F8-EBA4-CC9E-0A19-C8ED825D319B}"/>
              </a:ext>
            </a:extLst>
          </p:cNvPr>
          <p:cNvSpPr txBox="1"/>
          <p:nvPr/>
        </p:nvSpPr>
        <p:spPr>
          <a:xfrm>
            <a:off x="10111301" y="5832750"/>
            <a:ext cx="6094602" cy="369332"/>
          </a:xfrm>
          <a:prstGeom prst="rect">
            <a:avLst/>
          </a:prstGeom>
          <a:noFill/>
        </p:spPr>
        <p:txBody>
          <a:bodyPr wrap="square">
            <a:spAutoFit/>
          </a:bodyPr>
          <a:lstStyle/>
          <a:p>
            <a:r>
              <a:rPr lang="ru-RU" dirty="0">
                <a:hlinkClick r:id="rId3" action="ppaction://hlinksldjump"/>
              </a:rPr>
              <a:t>Обратно</a:t>
            </a:r>
            <a:endParaRPr lang="ru-RU" dirty="0"/>
          </a:p>
        </p:txBody>
      </p:sp>
    </p:spTree>
    <p:extLst>
      <p:ext uri="{BB962C8B-B14F-4D97-AF65-F5344CB8AC3E}">
        <p14:creationId xmlns:p14="http://schemas.microsoft.com/office/powerpoint/2010/main" val="438927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 xmlns:a16="http://schemas.microsoft.com/office/drawing/2014/main" id="{14A4A9FD-843D-EA6C-AD60-00AD4F2F83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159" y="705374"/>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DEEAC072-10B7-329B-770A-C0643167E3A0}"/>
              </a:ext>
            </a:extLst>
          </p:cNvPr>
          <p:cNvSpPr txBox="1"/>
          <p:nvPr/>
        </p:nvSpPr>
        <p:spPr>
          <a:xfrm>
            <a:off x="4672669" y="4412609"/>
            <a:ext cx="1492716" cy="369332"/>
          </a:xfrm>
          <a:prstGeom prst="rect">
            <a:avLst/>
          </a:prstGeom>
          <a:noFill/>
        </p:spPr>
        <p:txBody>
          <a:bodyPr wrap="none" rtlCol="0">
            <a:spAutoFit/>
          </a:bodyPr>
          <a:lstStyle/>
          <a:p>
            <a:r>
              <a:rPr lang="ru-RU" dirty="0" err="1"/>
              <a:t>Велингтоны</a:t>
            </a:r>
            <a:endParaRPr lang="ru-RU" dirty="0"/>
          </a:p>
        </p:txBody>
      </p:sp>
    </p:spTree>
    <p:extLst>
      <p:ext uri="{BB962C8B-B14F-4D97-AF65-F5344CB8AC3E}">
        <p14:creationId xmlns:p14="http://schemas.microsoft.com/office/powerpoint/2010/main" val="3243085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BF0AB47-39FC-4C02-1B69-0A369A271560}"/>
              </a:ext>
            </a:extLst>
          </p:cNvPr>
          <p:cNvSpPr txBox="1"/>
          <p:nvPr/>
        </p:nvSpPr>
        <p:spPr>
          <a:xfrm>
            <a:off x="3048699" y="4617950"/>
            <a:ext cx="6094602" cy="646331"/>
          </a:xfrm>
          <a:prstGeom prst="rect">
            <a:avLst/>
          </a:prstGeom>
          <a:noFill/>
        </p:spPr>
        <p:txBody>
          <a:bodyPr wrap="square">
            <a:spAutoFit/>
          </a:bodyPr>
          <a:lstStyle/>
          <a:p>
            <a:r>
              <a:rPr lang="ru-RU" b="0" i="0" dirty="0">
                <a:solidFill>
                  <a:srgbClr val="000000"/>
                </a:solidFill>
                <a:effectLst/>
                <a:latin typeface="Roboto" panose="02000000000000000000" pitchFamily="2" charset="0"/>
              </a:rPr>
              <a:t>ВЕЛЛИНГТОНЫ – высокие кожаные сапоги для верховой езды, спереди прикрывающие колено. </a:t>
            </a:r>
            <a:endParaRPr lang="ru-RU" dirty="0"/>
          </a:p>
        </p:txBody>
      </p:sp>
      <p:pic>
        <p:nvPicPr>
          <p:cNvPr id="7170" name="Picture 2">
            <a:extLst>
              <a:ext uri="{FF2B5EF4-FFF2-40B4-BE49-F238E27FC236}">
                <a16:creationId xmlns="" xmlns:a16="http://schemas.microsoft.com/office/drawing/2014/main" id="{AC198C1E-D7BC-60D1-F7D7-827C08747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457" y="931877"/>
            <a:ext cx="25527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 xmlns:a16="http://schemas.microsoft.com/office/drawing/2014/main" id="{9A9FA287-E1BD-75F4-F89F-86FEC544E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5783" y="931877"/>
            <a:ext cx="45624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6967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87B1B68-8177-E8BC-0DF4-3EBE5D7AF5BA}"/>
              </a:ext>
            </a:extLst>
          </p:cNvPr>
          <p:cNvSpPr txBox="1"/>
          <p:nvPr/>
        </p:nvSpPr>
        <p:spPr>
          <a:xfrm>
            <a:off x="975221" y="2570549"/>
            <a:ext cx="6094602" cy="2308324"/>
          </a:xfrm>
          <a:prstGeom prst="rect">
            <a:avLst/>
          </a:prstGeom>
          <a:noFill/>
        </p:spPr>
        <p:txBody>
          <a:bodyPr wrap="square">
            <a:spAutoFit/>
          </a:bodyPr>
          <a:lstStyle/>
          <a:p>
            <a:pPr algn="l" rtl="0" fontAlgn="ctr"/>
            <a:r>
              <a:rPr lang="ru-RU" b="0" i="0" dirty="0">
                <a:solidFill>
                  <a:srgbClr val="000000"/>
                </a:solidFill>
                <a:effectLst/>
                <a:latin typeface="Roboto" panose="02000000000000000000" pitchFamily="2" charset="0"/>
              </a:rPr>
              <a:t>Названы по имени Артура </a:t>
            </a:r>
            <a:r>
              <a:rPr lang="ru-RU" b="0" i="0" dirty="0" err="1">
                <a:solidFill>
                  <a:srgbClr val="000000"/>
                </a:solidFill>
                <a:effectLst/>
                <a:latin typeface="Roboto" panose="02000000000000000000" pitchFamily="2" charset="0"/>
              </a:rPr>
              <a:t>Уэллесли</a:t>
            </a:r>
            <a:r>
              <a:rPr lang="ru-RU" b="0" i="0" dirty="0">
                <a:solidFill>
                  <a:srgbClr val="000000"/>
                </a:solidFill>
                <a:effectLst/>
                <a:latin typeface="Roboto" panose="02000000000000000000" pitchFamily="2" charset="0"/>
              </a:rPr>
              <a:t>, первого герцога Веллингтон. Этот человек всячески заботился о внешнем облике своих солдат, поэтому создал красивые, но прочные сапоги. Обувь была изготовлена из телячьей кожи без каймы, довольно плотно обтягивала ногу и сразу же обрела успех.17:13</a:t>
            </a:r>
          </a:p>
          <a:p>
            <a:r>
              <a:rPr lang="ru-RU" b="0" i="0" dirty="0">
                <a:solidFill>
                  <a:srgbClr val="000000"/>
                </a:solidFill>
                <a:effectLst/>
                <a:latin typeface="Roboto" panose="02000000000000000000" pitchFamily="2" charset="0"/>
              </a:rPr>
              <a:t/>
            </a:r>
            <a:br>
              <a:rPr lang="ru-RU" b="0" i="0" dirty="0">
                <a:solidFill>
                  <a:srgbClr val="000000"/>
                </a:solidFill>
                <a:effectLst/>
                <a:latin typeface="Roboto" panose="02000000000000000000" pitchFamily="2" charset="0"/>
              </a:rPr>
            </a:br>
            <a:endParaRPr lang="ru-RU" dirty="0"/>
          </a:p>
        </p:txBody>
      </p:sp>
      <p:pic>
        <p:nvPicPr>
          <p:cNvPr id="8194" name="Picture 2">
            <a:extLst>
              <a:ext uri="{FF2B5EF4-FFF2-40B4-BE49-F238E27FC236}">
                <a16:creationId xmlns="" xmlns:a16="http://schemas.microsoft.com/office/drawing/2014/main" id="{1F039E3D-C7FE-8D57-0EDB-677C06445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9486" y="1066100"/>
            <a:ext cx="3828263" cy="460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5171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79DBB48-43D5-4D18-71B3-00E09EE2BA40}"/>
              </a:ext>
            </a:extLst>
          </p:cNvPr>
          <p:cNvSpPr txBox="1"/>
          <p:nvPr/>
        </p:nvSpPr>
        <p:spPr>
          <a:xfrm>
            <a:off x="1352725" y="2914823"/>
            <a:ext cx="6094602" cy="1200329"/>
          </a:xfrm>
          <a:prstGeom prst="rect">
            <a:avLst/>
          </a:prstGeom>
          <a:noFill/>
        </p:spPr>
        <p:txBody>
          <a:bodyPr wrap="square">
            <a:spAutoFit/>
          </a:bodyPr>
          <a:lstStyle/>
          <a:p>
            <a:r>
              <a:rPr lang="ru-RU" b="0" i="0" dirty="0">
                <a:solidFill>
                  <a:srgbClr val="000000"/>
                </a:solidFill>
                <a:effectLst/>
                <a:latin typeface="Roboto" panose="02000000000000000000" pitchFamily="2" charset="0"/>
              </a:rPr>
              <a:t>Веллингтон (</a:t>
            </a:r>
            <a:r>
              <a:rPr lang="ru-RU" b="0" i="0" dirty="0" err="1">
                <a:solidFill>
                  <a:srgbClr val="000000"/>
                </a:solidFill>
                <a:effectLst/>
                <a:latin typeface="Roboto" panose="02000000000000000000" pitchFamily="2" charset="0"/>
              </a:rPr>
              <a:t>Wellington</a:t>
            </a:r>
            <a:r>
              <a:rPr lang="ru-RU" b="0" i="0" dirty="0">
                <a:solidFill>
                  <a:srgbClr val="000000"/>
                </a:solidFill>
                <a:effectLst/>
                <a:latin typeface="Roboto" panose="02000000000000000000" pitchFamily="2" charset="0"/>
              </a:rPr>
              <a:t>) Артур Уэлсли (</a:t>
            </a:r>
            <a:r>
              <a:rPr lang="ru-RU" b="0" i="0" dirty="0" err="1">
                <a:solidFill>
                  <a:srgbClr val="000000"/>
                </a:solidFill>
                <a:effectLst/>
                <a:latin typeface="Roboto" panose="02000000000000000000" pitchFamily="2" charset="0"/>
              </a:rPr>
              <a:t>Wellesley</a:t>
            </a:r>
            <a:r>
              <a:rPr lang="ru-RU" b="0" i="0" dirty="0">
                <a:solidFill>
                  <a:srgbClr val="000000"/>
                </a:solidFill>
                <a:effectLst/>
                <a:latin typeface="Roboto" panose="02000000000000000000" pitchFamily="2" charset="0"/>
              </a:rPr>
              <a:t>) (01.5.1769, Дублин, – 14.9.1852, Кент), английский государственный деятель и дипломат, полководец, генерал-фельдмаршал (1813).</a:t>
            </a:r>
          </a:p>
        </p:txBody>
      </p:sp>
      <p:pic>
        <p:nvPicPr>
          <p:cNvPr id="9218" name="Picture 2">
            <a:extLst>
              <a:ext uri="{FF2B5EF4-FFF2-40B4-BE49-F238E27FC236}">
                <a16:creationId xmlns="" xmlns:a16="http://schemas.microsoft.com/office/drawing/2014/main" id="{847419D7-BC12-3075-F9EE-8A54E10B30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5493" y="931877"/>
            <a:ext cx="3644143" cy="462748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F9447450-7BB4-44E8-42C8-D62341E40F64}"/>
              </a:ext>
            </a:extLst>
          </p:cNvPr>
          <p:cNvSpPr txBox="1"/>
          <p:nvPr/>
        </p:nvSpPr>
        <p:spPr>
          <a:xfrm>
            <a:off x="10152777" y="5926123"/>
            <a:ext cx="6094602" cy="369332"/>
          </a:xfrm>
          <a:prstGeom prst="rect">
            <a:avLst/>
          </a:prstGeom>
          <a:noFill/>
        </p:spPr>
        <p:txBody>
          <a:bodyPr wrap="square">
            <a:spAutoFit/>
          </a:bodyPr>
          <a:lstStyle/>
          <a:p>
            <a:r>
              <a:rPr lang="ru-RU" dirty="0">
                <a:hlinkClick r:id="rId3" action="ppaction://hlinksldjump"/>
              </a:rPr>
              <a:t>Обратно</a:t>
            </a:r>
            <a:endParaRPr lang="ru-RU" dirty="0"/>
          </a:p>
        </p:txBody>
      </p:sp>
    </p:spTree>
    <p:extLst>
      <p:ext uri="{BB962C8B-B14F-4D97-AF65-F5344CB8AC3E}">
        <p14:creationId xmlns:p14="http://schemas.microsoft.com/office/powerpoint/2010/main" val="127884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1DE1921-C784-CB20-59A2-EC8EFB86DB29}"/>
              </a:ext>
            </a:extLst>
          </p:cNvPr>
          <p:cNvSpPr txBox="1"/>
          <p:nvPr/>
        </p:nvSpPr>
        <p:spPr>
          <a:xfrm>
            <a:off x="5545208" y="4932727"/>
            <a:ext cx="1101584" cy="369332"/>
          </a:xfrm>
          <a:prstGeom prst="rect">
            <a:avLst/>
          </a:prstGeom>
          <a:noFill/>
        </p:spPr>
        <p:txBody>
          <a:bodyPr wrap="none" rtlCol="0">
            <a:spAutoFit/>
          </a:bodyPr>
          <a:lstStyle/>
          <a:p>
            <a:r>
              <a:rPr lang="ru-RU" dirty="0" err="1"/>
              <a:t>Гавелок</a:t>
            </a:r>
            <a:endParaRPr lang="ru-RU" dirty="0"/>
          </a:p>
        </p:txBody>
      </p:sp>
      <p:pic>
        <p:nvPicPr>
          <p:cNvPr id="12290" name="Picture 2">
            <a:extLst>
              <a:ext uri="{FF2B5EF4-FFF2-40B4-BE49-F238E27FC236}">
                <a16:creationId xmlns="" xmlns:a16="http://schemas.microsoft.com/office/drawing/2014/main" id="{45C0E21B-5BE3-F614-4462-0CC46790A9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108" y="1352244"/>
            <a:ext cx="4572000" cy="2962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054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D1F9BB0-0564-F06D-8CD6-DD2BA9935FD7}"/>
              </a:ext>
            </a:extLst>
          </p:cNvPr>
          <p:cNvSpPr>
            <a:spLocks noGrp="1"/>
          </p:cNvSpPr>
          <p:nvPr>
            <p:ph type="title"/>
          </p:nvPr>
        </p:nvSpPr>
        <p:spPr>
          <a:xfrm>
            <a:off x="6834630" y="1429767"/>
            <a:ext cx="10058400" cy="1371600"/>
          </a:xfrm>
        </p:spPr>
        <p:txBody>
          <a:bodyPr>
            <a:normAutofit fontScale="90000"/>
          </a:bodyPr>
          <a:lstStyle/>
          <a:p>
            <a:r>
              <a:rPr lang="ru-RU" sz="3600" dirty="0">
                <a:latin typeface="+mn-lt"/>
              </a:rPr>
              <a:t/>
            </a:r>
            <a:br>
              <a:rPr lang="ru-RU" sz="3600" dirty="0">
                <a:latin typeface="+mn-lt"/>
              </a:rPr>
            </a:br>
            <a:r>
              <a:rPr lang="ru-RU" sz="3600" dirty="0">
                <a:latin typeface="+mn-lt"/>
              </a:rPr>
              <a:t/>
            </a:r>
            <a:br>
              <a:rPr lang="ru-RU" sz="3600" dirty="0">
                <a:latin typeface="+mn-lt"/>
              </a:rPr>
            </a:br>
            <a:r>
              <a:rPr lang="ru-RU" sz="3600" dirty="0">
                <a:latin typeface="+mn-lt"/>
              </a:rPr>
              <a:t/>
            </a:r>
            <a:br>
              <a:rPr lang="ru-RU" sz="3600" dirty="0">
                <a:latin typeface="+mn-lt"/>
              </a:rPr>
            </a:br>
            <a:r>
              <a:rPr lang="ru-RU" sz="3600" dirty="0">
                <a:latin typeface="+mn-lt"/>
              </a:rPr>
              <a:t/>
            </a:r>
            <a:br>
              <a:rPr lang="ru-RU" sz="3600" dirty="0">
                <a:latin typeface="+mn-lt"/>
              </a:rPr>
            </a:br>
            <a:r>
              <a:rPr lang="ru-RU" sz="3600" dirty="0">
                <a:latin typeface="+mn-lt"/>
              </a:rPr>
              <a:t/>
            </a:r>
            <a:br>
              <a:rPr lang="ru-RU" sz="3600" dirty="0">
                <a:latin typeface="+mn-lt"/>
              </a:rPr>
            </a:br>
            <a:r>
              <a:rPr lang="ru-RU" sz="3600" dirty="0">
                <a:latin typeface="+mn-lt"/>
              </a:rPr>
              <a:t/>
            </a:r>
            <a:br>
              <a:rPr lang="ru-RU" sz="3600" dirty="0">
                <a:latin typeface="+mn-lt"/>
              </a:rPr>
            </a:br>
            <a:r>
              <a:rPr lang="ru-RU" sz="3600" dirty="0" err="1">
                <a:latin typeface="+mn-lt"/>
                <a:hlinkClick r:id="rId2" action="ppaction://hlinksldjump"/>
              </a:rPr>
              <a:t>Велингтоны</a:t>
            </a:r>
            <a:r>
              <a:rPr lang="ru-RU" sz="3600" dirty="0">
                <a:latin typeface="+mn-lt"/>
              </a:rPr>
              <a:t/>
            </a:r>
            <a:br>
              <a:rPr lang="ru-RU" sz="3600" dirty="0">
                <a:latin typeface="+mn-lt"/>
              </a:rPr>
            </a:br>
            <a:r>
              <a:rPr lang="ru-RU" sz="3600" dirty="0">
                <a:latin typeface="+mn-lt"/>
              </a:rPr>
              <a:t/>
            </a:r>
            <a:br>
              <a:rPr lang="ru-RU" sz="3600" dirty="0">
                <a:latin typeface="+mn-lt"/>
              </a:rPr>
            </a:br>
            <a:r>
              <a:rPr lang="ru-RU" dirty="0"/>
              <a:t/>
            </a:r>
            <a:br>
              <a:rPr lang="ru-RU" dirty="0"/>
            </a:br>
            <a:r>
              <a:rPr lang="ru-RU" dirty="0"/>
              <a:t/>
            </a:r>
            <a:br>
              <a:rPr lang="ru-RU" dirty="0"/>
            </a:br>
            <a:r>
              <a:rPr lang="ru-RU" dirty="0"/>
              <a:t/>
            </a:r>
            <a:br>
              <a:rPr lang="ru-RU" dirty="0"/>
            </a:br>
            <a:r>
              <a:rPr lang="ru-RU" dirty="0"/>
              <a:t/>
            </a:r>
            <a:br>
              <a:rPr lang="ru-RU" dirty="0"/>
            </a:br>
            <a:endParaRPr lang="ru-RU" dirty="0"/>
          </a:p>
        </p:txBody>
      </p:sp>
      <p:sp>
        <p:nvSpPr>
          <p:cNvPr id="4" name="Прямоугольник 3"/>
          <p:cNvSpPr/>
          <p:nvPr/>
        </p:nvSpPr>
        <p:spPr>
          <a:xfrm>
            <a:off x="6854245" y="906482"/>
            <a:ext cx="3048000" cy="2862322"/>
          </a:xfrm>
          <a:prstGeom prst="rect">
            <a:avLst/>
          </a:prstGeom>
        </p:spPr>
        <p:txBody>
          <a:bodyPr>
            <a:spAutoFit/>
          </a:bodyPr>
          <a:lstStyle/>
          <a:p>
            <a:r>
              <a:rPr lang="ru-RU" sz="3600" dirty="0">
                <a:solidFill>
                  <a:prstClr val="black">
                    <a:lumMod val="85000"/>
                    <a:lumOff val="15000"/>
                  </a:prstClr>
                </a:solidFill>
              </a:rPr>
              <a:t/>
            </a:r>
            <a:br>
              <a:rPr lang="ru-RU" sz="3600" dirty="0">
                <a:solidFill>
                  <a:prstClr val="black">
                    <a:lumMod val="85000"/>
                    <a:lumOff val="15000"/>
                  </a:prstClr>
                </a:solidFill>
              </a:rPr>
            </a:br>
            <a:r>
              <a:rPr lang="ru-RU" sz="3600" dirty="0">
                <a:solidFill>
                  <a:prstClr val="black">
                    <a:lumMod val="85000"/>
                    <a:lumOff val="15000"/>
                  </a:prstClr>
                </a:solidFill>
              </a:rPr>
              <a:t/>
            </a:r>
            <a:br>
              <a:rPr lang="ru-RU" sz="3600" dirty="0">
                <a:solidFill>
                  <a:prstClr val="black">
                    <a:lumMod val="85000"/>
                    <a:lumOff val="15000"/>
                  </a:prstClr>
                </a:solidFill>
              </a:rPr>
            </a:br>
            <a:r>
              <a:rPr lang="ru-RU" sz="3600" dirty="0">
                <a:solidFill>
                  <a:prstClr val="black">
                    <a:lumMod val="85000"/>
                    <a:lumOff val="15000"/>
                  </a:prstClr>
                </a:solidFill>
              </a:rPr>
              <a:t/>
            </a:r>
            <a:br>
              <a:rPr lang="ru-RU" sz="3600" dirty="0">
                <a:solidFill>
                  <a:prstClr val="black">
                    <a:lumMod val="85000"/>
                    <a:lumOff val="15000"/>
                  </a:prstClr>
                </a:solidFill>
              </a:rPr>
            </a:br>
            <a:r>
              <a:rPr lang="ru-RU" sz="3600" dirty="0">
                <a:solidFill>
                  <a:prstClr val="black">
                    <a:lumMod val="85000"/>
                    <a:lumOff val="15000"/>
                  </a:prstClr>
                </a:solidFill>
              </a:rPr>
              <a:t/>
            </a:r>
            <a:br>
              <a:rPr lang="ru-RU" sz="3600" dirty="0">
                <a:solidFill>
                  <a:prstClr val="black">
                    <a:lumMod val="85000"/>
                    <a:lumOff val="15000"/>
                  </a:prstClr>
                </a:solidFill>
              </a:rPr>
            </a:br>
            <a:r>
              <a:rPr lang="ru-RU" sz="3600" dirty="0" err="1" smtClean="0">
                <a:solidFill>
                  <a:prstClr val="black">
                    <a:lumMod val="85000"/>
                    <a:lumOff val="15000"/>
                  </a:prstClr>
                </a:solidFill>
                <a:hlinkClick r:id="rId3" action="ppaction://hlinksldjump"/>
              </a:rPr>
              <a:t>Лавальер</a:t>
            </a:r>
            <a:endParaRPr lang="ru-RU" dirty="0"/>
          </a:p>
        </p:txBody>
      </p:sp>
      <p:sp>
        <p:nvSpPr>
          <p:cNvPr id="5" name="Прямоугольник 4"/>
          <p:cNvSpPr/>
          <p:nvPr/>
        </p:nvSpPr>
        <p:spPr>
          <a:xfrm>
            <a:off x="1837884" y="4867649"/>
            <a:ext cx="2138727" cy="646331"/>
          </a:xfrm>
          <a:prstGeom prst="rect">
            <a:avLst/>
          </a:prstGeom>
        </p:spPr>
        <p:txBody>
          <a:bodyPr wrap="none">
            <a:spAutoFit/>
          </a:bodyPr>
          <a:lstStyle/>
          <a:p>
            <a:r>
              <a:rPr lang="ru-RU" sz="3600" dirty="0">
                <a:solidFill>
                  <a:prstClr val="black">
                    <a:lumMod val="85000"/>
                    <a:lumOff val="15000"/>
                  </a:prstClr>
                </a:solidFill>
                <a:hlinkClick r:id="rId4" action="ppaction://hlinksldjump"/>
              </a:rPr>
              <a:t>Боливар</a:t>
            </a:r>
            <a:endParaRPr lang="ru-RU" dirty="0"/>
          </a:p>
        </p:txBody>
      </p:sp>
      <p:sp>
        <p:nvSpPr>
          <p:cNvPr id="6" name="Прямоугольник 5"/>
          <p:cNvSpPr/>
          <p:nvPr/>
        </p:nvSpPr>
        <p:spPr>
          <a:xfrm>
            <a:off x="1788992" y="3122473"/>
            <a:ext cx="2236510" cy="646331"/>
          </a:xfrm>
          <a:prstGeom prst="rect">
            <a:avLst/>
          </a:prstGeom>
        </p:spPr>
        <p:txBody>
          <a:bodyPr wrap="none">
            <a:spAutoFit/>
          </a:bodyPr>
          <a:lstStyle/>
          <a:p>
            <a:r>
              <a:rPr lang="ru-RU" sz="3600" dirty="0">
                <a:solidFill>
                  <a:prstClr val="black">
                    <a:lumMod val="85000"/>
                    <a:lumOff val="15000"/>
                  </a:prstClr>
                </a:solidFill>
                <a:hlinkClick r:id="rId5" action="ppaction://hlinksldjump"/>
              </a:rPr>
              <a:t>Блюхеры</a:t>
            </a:r>
            <a:endParaRPr lang="ru-RU" dirty="0"/>
          </a:p>
        </p:txBody>
      </p:sp>
      <p:sp>
        <p:nvSpPr>
          <p:cNvPr id="7" name="Прямоугольник 6"/>
          <p:cNvSpPr/>
          <p:nvPr/>
        </p:nvSpPr>
        <p:spPr>
          <a:xfrm>
            <a:off x="1816243" y="1628457"/>
            <a:ext cx="2182008" cy="646331"/>
          </a:xfrm>
          <a:prstGeom prst="rect">
            <a:avLst/>
          </a:prstGeom>
        </p:spPr>
        <p:txBody>
          <a:bodyPr wrap="none">
            <a:spAutoFit/>
          </a:bodyPr>
          <a:lstStyle/>
          <a:p>
            <a:r>
              <a:rPr lang="ru-RU" sz="3600" dirty="0">
                <a:solidFill>
                  <a:prstClr val="black">
                    <a:lumMod val="85000"/>
                    <a:lumOff val="15000"/>
                  </a:prstClr>
                </a:solidFill>
                <a:hlinkClick r:id="rId6" action="ppaction://hlinksldjump"/>
              </a:rPr>
              <a:t>Галифе </a:t>
            </a:r>
            <a:endParaRPr lang="ru-RU" dirty="0"/>
          </a:p>
        </p:txBody>
      </p:sp>
      <p:sp>
        <p:nvSpPr>
          <p:cNvPr id="9" name="Прямоугольник 8"/>
          <p:cNvSpPr/>
          <p:nvPr/>
        </p:nvSpPr>
        <p:spPr>
          <a:xfrm>
            <a:off x="7005820" y="4806094"/>
            <a:ext cx="2225289" cy="707886"/>
          </a:xfrm>
          <a:prstGeom prst="rect">
            <a:avLst/>
          </a:prstGeom>
        </p:spPr>
        <p:txBody>
          <a:bodyPr wrap="none">
            <a:spAutoFit/>
          </a:bodyPr>
          <a:lstStyle/>
          <a:p>
            <a:r>
              <a:rPr lang="ru-RU" sz="4000" dirty="0" err="1">
                <a:solidFill>
                  <a:prstClr val="black">
                    <a:lumMod val="85000"/>
                    <a:lumOff val="15000"/>
                  </a:prstClr>
                </a:solidFill>
                <a:hlinkClick r:id="rId7" action="ppaction://hlinksldjump"/>
              </a:rPr>
              <a:t>Гавелок</a:t>
            </a:r>
            <a:endParaRPr lang="ru-RU" dirty="0"/>
          </a:p>
        </p:txBody>
      </p:sp>
    </p:spTree>
    <p:extLst>
      <p:ext uri="{BB962C8B-B14F-4D97-AF65-F5344CB8AC3E}">
        <p14:creationId xmlns:p14="http://schemas.microsoft.com/office/powerpoint/2010/main" val="301753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33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43000"/>
                                        <p:tgtEl>
                                          <p:spTgt spid="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52000"/>
                                        <p:tgtEl>
                                          <p:spTgt spid="5">
                                            <p:txEl>
                                              <p:pRg st="0" end="0"/>
                                            </p:txEl>
                                          </p:spTgt>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20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fade">
                                      <p:cBhvr>
                                        <p:cTn id="2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build="allAtOnce"/>
      <p:bldP spid="5" grpId="0" build="allAtOnce"/>
      <p:bldP spid="6" grpId="0" build="allAtOnce"/>
      <p:bldP spid="7" grpId="0" build="allAtOnce"/>
      <p:bldP spid="9"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0A9F60E0-C762-56A6-4998-103C514918C8}"/>
              </a:ext>
            </a:extLst>
          </p:cNvPr>
          <p:cNvSpPr txBox="1"/>
          <p:nvPr/>
        </p:nvSpPr>
        <p:spPr>
          <a:xfrm>
            <a:off x="3609887" y="4244829"/>
            <a:ext cx="4972225" cy="923330"/>
          </a:xfrm>
          <a:prstGeom prst="rect">
            <a:avLst/>
          </a:prstGeom>
          <a:noFill/>
        </p:spPr>
        <p:txBody>
          <a:bodyPr wrap="square">
            <a:spAutoFit/>
          </a:bodyPr>
          <a:lstStyle/>
          <a:p>
            <a:r>
              <a:rPr lang="ru-RU" b="0" i="0" dirty="0">
                <a:solidFill>
                  <a:srgbClr val="000000"/>
                </a:solidFill>
                <a:effectLst/>
                <a:latin typeface="Roboto" panose="02000000000000000000" pitchFamily="2" charset="0"/>
              </a:rPr>
              <a:t>ГАВЕЛОК - элегантный длинный «английский» мужской плащ с пелериной, без рукавов</a:t>
            </a:r>
            <a:endParaRPr lang="ru-RU" dirty="0"/>
          </a:p>
        </p:txBody>
      </p:sp>
      <p:pic>
        <p:nvPicPr>
          <p:cNvPr id="13314" name="Picture 2">
            <a:extLst>
              <a:ext uri="{FF2B5EF4-FFF2-40B4-BE49-F238E27FC236}">
                <a16:creationId xmlns="" xmlns:a16="http://schemas.microsoft.com/office/drawing/2014/main" id="{A79FF65C-8759-41A7-DDD2-DD0C0308D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207" y="688596"/>
            <a:ext cx="2257425"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 xmlns:a16="http://schemas.microsoft.com/office/drawing/2014/main" id="{921B6A55-DCD2-F6D5-0D2A-860CF1C4FB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1430" y="755708"/>
            <a:ext cx="202882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58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D9C1E55-9176-84EA-ED61-44EDCAE822DB}"/>
              </a:ext>
            </a:extLst>
          </p:cNvPr>
          <p:cNvSpPr txBox="1"/>
          <p:nvPr/>
        </p:nvSpPr>
        <p:spPr>
          <a:xfrm>
            <a:off x="1288027" y="2801815"/>
            <a:ext cx="3216861" cy="923330"/>
          </a:xfrm>
          <a:prstGeom prst="rect">
            <a:avLst/>
          </a:prstGeom>
          <a:noFill/>
        </p:spPr>
        <p:txBody>
          <a:bodyPr wrap="square">
            <a:spAutoFit/>
          </a:bodyPr>
          <a:lstStyle/>
          <a:p>
            <a:r>
              <a:rPr lang="ru-RU" b="0" i="0" dirty="0" err="1">
                <a:solidFill>
                  <a:srgbClr val="000000"/>
                </a:solidFill>
                <a:effectLst/>
                <a:latin typeface="Roboto" panose="02000000000000000000" pitchFamily="2" charset="0"/>
              </a:rPr>
              <a:t>Гавелок</a:t>
            </a:r>
            <a:r>
              <a:rPr lang="ru-RU" b="0" i="0" dirty="0">
                <a:solidFill>
                  <a:srgbClr val="000000"/>
                </a:solidFill>
                <a:effectLst/>
                <a:latin typeface="Roboto" panose="02000000000000000000" pitchFamily="2" charset="0"/>
              </a:rPr>
              <a:t> </a:t>
            </a:r>
            <a:r>
              <a:rPr lang="ru-RU" dirty="0">
                <a:solidFill>
                  <a:srgbClr val="000000"/>
                </a:solidFill>
                <a:latin typeface="Roboto" panose="02000000000000000000" pitchFamily="2" charset="0"/>
              </a:rPr>
              <a:t>н</a:t>
            </a:r>
            <a:r>
              <a:rPr lang="ru-RU" b="0" i="0" dirty="0">
                <a:solidFill>
                  <a:srgbClr val="000000"/>
                </a:solidFill>
                <a:effectLst/>
                <a:latin typeface="Roboto" panose="02000000000000000000" pitchFamily="2" charset="0"/>
              </a:rPr>
              <a:t>азван по имени английского генерала Генри </a:t>
            </a:r>
            <a:r>
              <a:rPr lang="ru-RU" b="0" i="0" dirty="0" err="1">
                <a:solidFill>
                  <a:srgbClr val="000000"/>
                </a:solidFill>
                <a:effectLst/>
                <a:latin typeface="Roboto" panose="02000000000000000000" pitchFamily="2" charset="0"/>
              </a:rPr>
              <a:t>Гавело</a:t>
            </a:r>
            <a:r>
              <a:rPr lang="ru-RU" b="0" i="0" dirty="0">
                <a:solidFill>
                  <a:srgbClr val="000000"/>
                </a:solidFill>
                <a:effectLst/>
                <a:latin typeface="Roboto" panose="02000000000000000000" pitchFamily="2" charset="0"/>
              </a:rPr>
              <a:t>.</a:t>
            </a:r>
            <a:endParaRPr lang="ru-RU" dirty="0"/>
          </a:p>
        </p:txBody>
      </p:sp>
      <p:pic>
        <p:nvPicPr>
          <p:cNvPr id="14338" name="Picture 2">
            <a:extLst>
              <a:ext uri="{FF2B5EF4-FFF2-40B4-BE49-F238E27FC236}">
                <a16:creationId xmlns="" xmlns:a16="http://schemas.microsoft.com/office/drawing/2014/main" id="{F422309E-30BA-6194-A59C-8E49FD26C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8408" y="1040934"/>
            <a:ext cx="3643706" cy="438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4952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7E553F9-FDE8-415A-65B5-2F684839694C}"/>
              </a:ext>
            </a:extLst>
          </p:cNvPr>
          <p:cNvSpPr txBox="1"/>
          <p:nvPr/>
        </p:nvSpPr>
        <p:spPr>
          <a:xfrm>
            <a:off x="901117" y="1397675"/>
            <a:ext cx="6094602" cy="2031325"/>
          </a:xfrm>
          <a:prstGeom prst="rect">
            <a:avLst/>
          </a:prstGeom>
          <a:noFill/>
        </p:spPr>
        <p:txBody>
          <a:bodyPr wrap="square">
            <a:spAutoFit/>
          </a:bodyPr>
          <a:lstStyle/>
          <a:p>
            <a:r>
              <a:rPr lang="ru-RU" b="0" i="0" dirty="0">
                <a:solidFill>
                  <a:srgbClr val="000000"/>
                </a:solidFill>
                <a:effectLst/>
                <a:latin typeface="Roboto" panose="02000000000000000000" pitchFamily="2" charset="0"/>
              </a:rPr>
              <a:t>Генри </a:t>
            </a:r>
            <a:r>
              <a:rPr lang="ru-RU" b="0" i="0" dirty="0" err="1">
                <a:solidFill>
                  <a:srgbClr val="000000"/>
                </a:solidFill>
                <a:effectLst/>
                <a:latin typeface="Roboto" panose="02000000000000000000" pitchFamily="2" charset="0"/>
              </a:rPr>
              <a:t>Хэвлок</a:t>
            </a:r>
            <a:r>
              <a:rPr lang="ru-RU" b="0" i="0" dirty="0">
                <a:solidFill>
                  <a:srgbClr val="000000"/>
                </a:solidFill>
                <a:effectLst/>
                <a:latin typeface="Roboto" panose="02000000000000000000" pitchFamily="2" charset="0"/>
              </a:rPr>
              <a:t> (</a:t>
            </a:r>
            <a:r>
              <a:rPr lang="ru-RU" b="0" i="0" dirty="0" err="1">
                <a:solidFill>
                  <a:srgbClr val="000000"/>
                </a:solidFill>
                <a:effectLst/>
                <a:latin typeface="Roboto" panose="02000000000000000000" pitchFamily="2" charset="0"/>
              </a:rPr>
              <a:t>Гавело</a:t>
            </a:r>
            <a:r>
              <a:rPr lang="ru-RU" b="0" i="0" dirty="0">
                <a:solidFill>
                  <a:srgbClr val="000000"/>
                </a:solidFill>
                <a:effectLst/>
                <a:latin typeface="Roboto" panose="02000000000000000000" pitchFamily="2" charset="0"/>
              </a:rPr>
              <a:t>) — английский генерал-майор, один из самых харизматичных английских военачальников, чьё имя прочно ассоциируется с колониальными войнами в Индии. Особенно прославился он своей кампанией в долине Ганга, связанной с боями за </a:t>
            </a:r>
            <a:r>
              <a:rPr lang="ru-RU" b="0" i="0" dirty="0" err="1">
                <a:solidFill>
                  <a:srgbClr val="000000"/>
                </a:solidFill>
                <a:effectLst/>
                <a:latin typeface="Roboto" panose="02000000000000000000" pitchFamily="2" charset="0"/>
              </a:rPr>
              <a:t>Канпур</a:t>
            </a:r>
            <a:r>
              <a:rPr lang="ru-RU" b="0" i="0" dirty="0">
                <a:solidFill>
                  <a:srgbClr val="000000"/>
                </a:solidFill>
                <a:effectLst/>
                <a:latin typeface="Roboto" panose="02000000000000000000" pitchFamily="2" charset="0"/>
              </a:rPr>
              <a:t> и Лакхнау во время Великого мятежа сипаев 1857—1859 годов.</a:t>
            </a:r>
          </a:p>
        </p:txBody>
      </p:sp>
      <p:pic>
        <p:nvPicPr>
          <p:cNvPr id="15362" name="Picture 2">
            <a:extLst>
              <a:ext uri="{FF2B5EF4-FFF2-40B4-BE49-F238E27FC236}">
                <a16:creationId xmlns="" xmlns:a16="http://schemas.microsoft.com/office/drawing/2014/main" id="{051BD7CE-ECC7-54B5-51E3-116F6BFA73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9150" y="785186"/>
            <a:ext cx="3080463" cy="43425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AFE1450E-37D4-D1D6-6016-82FD1F8F48C5}"/>
              </a:ext>
            </a:extLst>
          </p:cNvPr>
          <p:cNvSpPr txBox="1"/>
          <p:nvPr/>
        </p:nvSpPr>
        <p:spPr>
          <a:xfrm>
            <a:off x="10429613" y="5956076"/>
            <a:ext cx="6094602" cy="369332"/>
          </a:xfrm>
          <a:prstGeom prst="rect">
            <a:avLst/>
          </a:prstGeom>
          <a:noFill/>
        </p:spPr>
        <p:txBody>
          <a:bodyPr wrap="square">
            <a:spAutoFit/>
          </a:bodyPr>
          <a:lstStyle/>
          <a:p>
            <a:r>
              <a:rPr lang="ru-RU" dirty="0">
                <a:hlinkClick r:id="rId3" action="ppaction://hlinksldjump"/>
              </a:rPr>
              <a:t>Обратно</a:t>
            </a:r>
            <a:endParaRPr lang="ru-RU" dirty="0"/>
          </a:p>
        </p:txBody>
      </p:sp>
    </p:spTree>
    <p:extLst>
      <p:ext uri="{BB962C8B-B14F-4D97-AF65-F5344CB8AC3E}">
        <p14:creationId xmlns:p14="http://schemas.microsoft.com/office/powerpoint/2010/main" val="18474893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2F5C5A05-1D17-38EF-ACEF-D7084665FBE4}"/>
              </a:ext>
            </a:extLst>
          </p:cNvPr>
          <p:cNvSpPr txBox="1"/>
          <p:nvPr/>
        </p:nvSpPr>
        <p:spPr>
          <a:xfrm>
            <a:off x="4825767" y="4345389"/>
            <a:ext cx="6094602" cy="369332"/>
          </a:xfrm>
          <a:prstGeom prst="rect">
            <a:avLst/>
          </a:prstGeom>
          <a:noFill/>
        </p:spPr>
        <p:txBody>
          <a:bodyPr wrap="square">
            <a:spAutoFit/>
          </a:bodyPr>
          <a:lstStyle/>
          <a:p>
            <a:r>
              <a:rPr lang="ru-RU" b="0" i="0" dirty="0">
                <a:solidFill>
                  <a:srgbClr val="000000"/>
                </a:solidFill>
                <a:effectLst/>
                <a:latin typeface="Roboto" panose="02000000000000000000" pitchFamily="2" charset="0"/>
              </a:rPr>
              <a:t>ЛАВАЛЬЕР</a:t>
            </a:r>
            <a:endParaRPr lang="ru-RU" dirty="0"/>
          </a:p>
        </p:txBody>
      </p:sp>
      <p:pic>
        <p:nvPicPr>
          <p:cNvPr id="16388" name="Picture 4">
            <a:extLst>
              <a:ext uri="{FF2B5EF4-FFF2-40B4-BE49-F238E27FC236}">
                <a16:creationId xmlns="" xmlns:a16="http://schemas.microsoft.com/office/drawing/2014/main" id="{D4C6FBF6-8FA4-11C6-865E-E8076459A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907" y="802881"/>
            <a:ext cx="40671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821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B6F4E0E-01F0-D44E-F624-77EC567424E9}"/>
              </a:ext>
            </a:extLst>
          </p:cNvPr>
          <p:cNvSpPr txBox="1"/>
          <p:nvPr/>
        </p:nvSpPr>
        <p:spPr>
          <a:xfrm>
            <a:off x="3114413" y="4483726"/>
            <a:ext cx="6094602" cy="646331"/>
          </a:xfrm>
          <a:prstGeom prst="rect">
            <a:avLst/>
          </a:prstGeom>
          <a:noFill/>
        </p:spPr>
        <p:txBody>
          <a:bodyPr wrap="square">
            <a:spAutoFit/>
          </a:bodyPr>
          <a:lstStyle/>
          <a:p>
            <a:r>
              <a:rPr lang="ru-RU" b="0" i="0" dirty="0">
                <a:solidFill>
                  <a:srgbClr val="000000"/>
                </a:solidFill>
                <a:effectLst/>
                <a:latin typeface="Roboto" panose="02000000000000000000" pitchFamily="2" charset="0"/>
              </a:rPr>
              <a:t>ЛАВАЛЬЕР - галстук, с длинными концами, в виде шарфа, который завязывается спереди бантом.</a:t>
            </a:r>
            <a:endParaRPr lang="ru-RU" dirty="0"/>
          </a:p>
        </p:txBody>
      </p:sp>
      <p:pic>
        <p:nvPicPr>
          <p:cNvPr id="17410" name="Picture 2">
            <a:extLst>
              <a:ext uri="{FF2B5EF4-FFF2-40B4-BE49-F238E27FC236}">
                <a16:creationId xmlns="" xmlns:a16="http://schemas.microsoft.com/office/drawing/2014/main" id="{B210DCF0-3A71-78CA-1F33-7C6CEE2EC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8642" y="850274"/>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 xmlns:a16="http://schemas.microsoft.com/office/drawing/2014/main" id="{CF6413CE-7B57-2420-1D54-81036A552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0725" y="850274"/>
            <a:ext cx="298704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74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366E265-2771-8377-089C-099D3B9493ED}"/>
              </a:ext>
            </a:extLst>
          </p:cNvPr>
          <p:cNvSpPr txBox="1"/>
          <p:nvPr/>
        </p:nvSpPr>
        <p:spPr>
          <a:xfrm>
            <a:off x="1294002" y="2784874"/>
            <a:ext cx="6094602" cy="923330"/>
          </a:xfrm>
          <a:prstGeom prst="rect">
            <a:avLst/>
          </a:prstGeom>
          <a:noFill/>
        </p:spPr>
        <p:txBody>
          <a:bodyPr wrap="square">
            <a:spAutoFit/>
          </a:bodyPr>
          <a:lstStyle/>
          <a:p>
            <a:r>
              <a:rPr lang="ru-RU" b="0" i="0" dirty="0" err="1">
                <a:solidFill>
                  <a:srgbClr val="000000"/>
                </a:solidFill>
                <a:effectLst/>
                <a:latin typeface="Roboto" panose="02000000000000000000" pitchFamily="2" charset="0"/>
              </a:rPr>
              <a:t>Лавальер</a:t>
            </a:r>
            <a:r>
              <a:rPr lang="ru-RU" b="0" i="0" dirty="0">
                <a:solidFill>
                  <a:srgbClr val="000000"/>
                </a:solidFill>
                <a:effectLst/>
                <a:latin typeface="Roboto" panose="02000000000000000000" pitchFamily="2" charset="0"/>
              </a:rPr>
              <a:t> появился в эпоху Людовика XIV. Название связано с именем фаворитки короля-Солнца Луизы де </a:t>
            </a:r>
            <a:r>
              <a:rPr lang="ru-RU" b="0" i="0" dirty="0" err="1">
                <a:solidFill>
                  <a:srgbClr val="000000"/>
                </a:solidFill>
                <a:effectLst/>
                <a:latin typeface="Roboto" panose="02000000000000000000" pitchFamily="2" charset="0"/>
              </a:rPr>
              <a:t>Лавальер</a:t>
            </a:r>
            <a:r>
              <a:rPr lang="ru-RU" b="0" i="0" dirty="0">
                <a:solidFill>
                  <a:srgbClr val="000000"/>
                </a:solidFill>
                <a:effectLst/>
                <a:latin typeface="Roboto" panose="02000000000000000000" pitchFamily="2" charset="0"/>
              </a:rPr>
              <a:t>.</a:t>
            </a:r>
            <a:endParaRPr lang="ru-RU" dirty="0"/>
          </a:p>
        </p:txBody>
      </p:sp>
      <p:pic>
        <p:nvPicPr>
          <p:cNvPr id="18434" name="Picture 2">
            <a:extLst>
              <a:ext uri="{FF2B5EF4-FFF2-40B4-BE49-F238E27FC236}">
                <a16:creationId xmlns="" xmlns:a16="http://schemas.microsoft.com/office/drawing/2014/main" id="{F7838CD0-BD65-6607-18E2-DEC445794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8604" y="643115"/>
            <a:ext cx="4173668" cy="557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927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4758B13F-BD14-B652-10B1-A532B203B5EE}"/>
              </a:ext>
            </a:extLst>
          </p:cNvPr>
          <p:cNvSpPr txBox="1"/>
          <p:nvPr/>
        </p:nvSpPr>
        <p:spPr>
          <a:xfrm>
            <a:off x="664828" y="2436488"/>
            <a:ext cx="6094602" cy="1754326"/>
          </a:xfrm>
          <a:prstGeom prst="rect">
            <a:avLst/>
          </a:prstGeom>
          <a:noFill/>
        </p:spPr>
        <p:txBody>
          <a:bodyPr wrap="square">
            <a:spAutoFit/>
          </a:bodyPr>
          <a:lstStyle/>
          <a:p>
            <a:r>
              <a:rPr lang="ru-RU" b="0" i="0" dirty="0">
                <a:solidFill>
                  <a:srgbClr val="000000"/>
                </a:solidFill>
                <a:effectLst/>
                <a:latin typeface="Roboto" panose="02000000000000000000" pitchFamily="2" charset="0"/>
              </a:rPr>
              <a:t>Луиза-Франсуаза де Ла Бом Ле Блан (фр. </a:t>
            </a:r>
            <a:r>
              <a:rPr lang="en-US" b="0" i="0" dirty="0">
                <a:solidFill>
                  <a:srgbClr val="000000"/>
                </a:solidFill>
                <a:effectLst/>
                <a:latin typeface="Roboto" panose="02000000000000000000" pitchFamily="2" charset="0"/>
              </a:rPr>
              <a:t>Louise-Françoise de La Baume Le Blanc, duchesse de la Vallière et de </a:t>
            </a:r>
            <a:r>
              <a:rPr lang="en-US" b="0" i="0" dirty="0" err="1">
                <a:solidFill>
                  <a:srgbClr val="000000"/>
                </a:solidFill>
                <a:effectLst/>
                <a:latin typeface="Roboto" panose="02000000000000000000" pitchFamily="2" charset="0"/>
              </a:rPr>
              <a:t>Vaujours</a:t>
            </a:r>
            <a:r>
              <a:rPr lang="en-US" b="0" i="0" dirty="0">
                <a:solidFill>
                  <a:srgbClr val="000000"/>
                </a:solidFill>
                <a:effectLst/>
                <a:latin typeface="Roboto" panose="02000000000000000000" pitchFamily="2" charset="0"/>
              </a:rPr>
              <a:t>; 6 </a:t>
            </a:r>
            <a:r>
              <a:rPr lang="ru-RU" b="0" i="0" dirty="0">
                <a:solidFill>
                  <a:srgbClr val="000000"/>
                </a:solidFill>
                <a:effectLst/>
                <a:latin typeface="Roboto" panose="02000000000000000000" pitchFamily="2" charset="0"/>
              </a:rPr>
              <a:t>августа 1644, Тур — 7 июня 1710, Париж) — герцогиня де </a:t>
            </a:r>
            <a:r>
              <a:rPr lang="ru-RU" b="0" i="0" dirty="0" err="1">
                <a:solidFill>
                  <a:srgbClr val="000000"/>
                </a:solidFill>
                <a:effectLst/>
                <a:latin typeface="Roboto" panose="02000000000000000000" pitchFamily="2" charset="0"/>
              </a:rPr>
              <a:t>Лавальер</a:t>
            </a:r>
            <a:r>
              <a:rPr lang="ru-RU" b="0" i="0" dirty="0">
                <a:solidFill>
                  <a:srgbClr val="000000"/>
                </a:solidFill>
                <a:effectLst/>
                <a:latin typeface="Roboto" panose="02000000000000000000" pitchFamily="2" charset="0"/>
              </a:rPr>
              <a:t> (правильнее де ла </a:t>
            </a:r>
            <a:r>
              <a:rPr lang="ru-RU" b="0" i="0" dirty="0" err="1">
                <a:solidFill>
                  <a:srgbClr val="000000"/>
                </a:solidFill>
                <a:effectLst/>
                <a:latin typeface="Roboto" panose="02000000000000000000" pitchFamily="2" charset="0"/>
              </a:rPr>
              <a:t>Вальер</a:t>
            </a:r>
            <a:r>
              <a:rPr lang="ru-RU" b="0" i="0" dirty="0">
                <a:solidFill>
                  <a:srgbClr val="000000"/>
                </a:solidFill>
                <a:effectLst/>
                <a:latin typeface="Roboto" panose="02000000000000000000" pitchFamily="2" charset="0"/>
              </a:rPr>
              <a:t>) и де </a:t>
            </a:r>
            <a:r>
              <a:rPr lang="ru-RU" b="0" i="0" dirty="0" err="1">
                <a:solidFill>
                  <a:srgbClr val="000000"/>
                </a:solidFill>
                <a:effectLst/>
                <a:latin typeface="Roboto" panose="02000000000000000000" pitchFamily="2" charset="0"/>
              </a:rPr>
              <a:t>Вожур</a:t>
            </a:r>
            <a:r>
              <a:rPr lang="ru-RU" b="0" i="0" dirty="0">
                <a:solidFill>
                  <a:srgbClr val="000000"/>
                </a:solidFill>
                <a:effectLst/>
                <a:latin typeface="Roboto" panose="02000000000000000000" pitchFamily="2" charset="0"/>
              </a:rPr>
              <a:t>, первая официальная фаворитка Людовика </a:t>
            </a:r>
            <a:r>
              <a:rPr lang="en-US" b="0" i="0" dirty="0">
                <a:solidFill>
                  <a:srgbClr val="000000"/>
                </a:solidFill>
                <a:effectLst/>
                <a:latin typeface="Roboto" panose="02000000000000000000" pitchFamily="2" charset="0"/>
              </a:rPr>
              <a:t>XIV.</a:t>
            </a:r>
            <a:endParaRPr lang="ru-RU" b="0" i="0" dirty="0">
              <a:solidFill>
                <a:srgbClr val="000000"/>
              </a:solidFill>
              <a:effectLst/>
              <a:latin typeface="Roboto" panose="02000000000000000000" pitchFamily="2" charset="0"/>
            </a:endParaRPr>
          </a:p>
        </p:txBody>
      </p:sp>
      <p:pic>
        <p:nvPicPr>
          <p:cNvPr id="19458" name="Picture 2">
            <a:extLst>
              <a:ext uri="{FF2B5EF4-FFF2-40B4-BE49-F238E27FC236}">
                <a16:creationId xmlns="" xmlns:a16="http://schemas.microsoft.com/office/drawing/2014/main" id="{38340007-D0A1-B458-5936-95A9F4488F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5660" y="759034"/>
            <a:ext cx="4745371" cy="53399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B05737AB-B5CA-D82B-54D6-4CDD1BD1F932}"/>
              </a:ext>
            </a:extLst>
          </p:cNvPr>
          <p:cNvSpPr txBox="1"/>
          <p:nvPr/>
        </p:nvSpPr>
        <p:spPr>
          <a:xfrm>
            <a:off x="10530281" y="6065217"/>
            <a:ext cx="6094602" cy="369332"/>
          </a:xfrm>
          <a:prstGeom prst="rect">
            <a:avLst/>
          </a:prstGeom>
          <a:noFill/>
        </p:spPr>
        <p:txBody>
          <a:bodyPr wrap="square">
            <a:spAutoFit/>
          </a:bodyPr>
          <a:lstStyle/>
          <a:p>
            <a:r>
              <a:rPr lang="ru-RU" dirty="0">
                <a:hlinkClick r:id="rId3" action="ppaction://hlinksldjump"/>
              </a:rPr>
              <a:t>Обратно</a:t>
            </a:r>
            <a:endParaRPr lang="ru-RU" dirty="0"/>
          </a:p>
        </p:txBody>
      </p:sp>
    </p:spTree>
    <p:extLst>
      <p:ext uri="{BB962C8B-B14F-4D97-AF65-F5344CB8AC3E}">
        <p14:creationId xmlns:p14="http://schemas.microsoft.com/office/powerpoint/2010/main" val="3612986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 xmlns:a16="http://schemas.microsoft.com/office/drawing/2014/main" id="{2CECD52B-A2D6-8C9B-063F-470AFB80CE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179" y="457200"/>
            <a:ext cx="4592972" cy="459297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ECA8CDC7-F211-8F85-68F9-13C8567BA129}"/>
              </a:ext>
            </a:extLst>
          </p:cNvPr>
          <p:cNvSpPr txBox="1"/>
          <p:nvPr/>
        </p:nvSpPr>
        <p:spPr>
          <a:xfrm flipH="1">
            <a:off x="5213337" y="5173274"/>
            <a:ext cx="3293100" cy="369332"/>
          </a:xfrm>
          <a:prstGeom prst="rect">
            <a:avLst/>
          </a:prstGeom>
          <a:noFill/>
        </p:spPr>
        <p:txBody>
          <a:bodyPr wrap="square" rtlCol="0">
            <a:spAutoFit/>
          </a:bodyPr>
          <a:lstStyle/>
          <a:p>
            <a:r>
              <a:rPr lang="ru-RU" dirty="0"/>
              <a:t>Кардиган</a:t>
            </a:r>
          </a:p>
        </p:txBody>
      </p:sp>
    </p:spTree>
    <p:extLst>
      <p:ext uri="{BB962C8B-B14F-4D97-AF65-F5344CB8AC3E}">
        <p14:creationId xmlns:p14="http://schemas.microsoft.com/office/powerpoint/2010/main" val="1280834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 xmlns:a16="http://schemas.microsoft.com/office/drawing/2014/main" id="{B7898602-32EC-F9AB-EC8E-D3E4AB813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5804" y="898322"/>
            <a:ext cx="22479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E42CBB7F-58C7-7ED4-27B7-FD3A0B95D04D}"/>
              </a:ext>
            </a:extLst>
          </p:cNvPr>
          <p:cNvSpPr txBox="1"/>
          <p:nvPr/>
        </p:nvSpPr>
        <p:spPr>
          <a:xfrm>
            <a:off x="3048699" y="4190111"/>
            <a:ext cx="6094602" cy="646331"/>
          </a:xfrm>
          <a:prstGeom prst="rect">
            <a:avLst/>
          </a:prstGeom>
          <a:noFill/>
        </p:spPr>
        <p:txBody>
          <a:bodyPr wrap="square">
            <a:spAutoFit/>
          </a:bodyPr>
          <a:lstStyle/>
          <a:p>
            <a:r>
              <a:rPr lang="ru-RU" b="0" i="0" dirty="0">
                <a:solidFill>
                  <a:srgbClr val="000000"/>
                </a:solidFill>
                <a:effectLst/>
                <a:latin typeface="Helvetica" panose="020B0604020202020204" pitchFamily="34" charset="0"/>
              </a:rPr>
              <a:t>Кардиган- шерстяной жакет по фигуре, без воротника на пуговицах, с глубоким вырезом</a:t>
            </a:r>
            <a:endParaRPr lang="ru-RU" dirty="0"/>
          </a:p>
        </p:txBody>
      </p:sp>
      <p:pic>
        <p:nvPicPr>
          <p:cNvPr id="2052" name="Picture 4" descr="женщины Черный крючком feminino длинные вязаный свитер джемпер">
            <a:extLst>
              <a:ext uri="{FF2B5EF4-FFF2-40B4-BE49-F238E27FC236}">
                <a16:creationId xmlns="" xmlns:a16="http://schemas.microsoft.com/office/drawing/2014/main" id="{4D9BD8C5-585F-2517-C1AD-5F4667D59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2794" y="898322"/>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383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428F161-49D5-8548-81A2-C7641A2A8297}"/>
              </a:ext>
            </a:extLst>
          </p:cNvPr>
          <p:cNvSpPr txBox="1"/>
          <p:nvPr/>
        </p:nvSpPr>
        <p:spPr>
          <a:xfrm>
            <a:off x="916497" y="2767773"/>
            <a:ext cx="6094602" cy="1200329"/>
          </a:xfrm>
          <a:prstGeom prst="rect">
            <a:avLst/>
          </a:prstGeom>
          <a:noFill/>
        </p:spPr>
        <p:txBody>
          <a:bodyPr wrap="square">
            <a:spAutoFit/>
          </a:bodyPr>
          <a:lstStyle/>
          <a:p>
            <a:r>
              <a:rPr lang="ru-RU" b="0" i="0" dirty="0">
                <a:solidFill>
                  <a:srgbClr val="000000"/>
                </a:solidFill>
                <a:effectLst/>
                <a:latin typeface="Helvetica" panose="020B0604020202020204" pitchFamily="34" charset="0"/>
              </a:rPr>
              <a:t>Кардиган назван по имени лорда Кардигана, который ввел в моду этот вид одежды в начале XIX в. Позже К. стали называть вязаный спортивный джемпер. Сегодня такую одежду носят и мужчины и женщины.</a:t>
            </a:r>
            <a:endParaRPr lang="ru-RU" dirty="0"/>
          </a:p>
        </p:txBody>
      </p:sp>
      <p:pic>
        <p:nvPicPr>
          <p:cNvPr id="3074" name="Picture 2">
            <a:extLst>
              <a:ext uri="{FF2B5EF4-FFF2-40B4-BE49-F238E27FC236}">
                <a16:creationId xmlns="" xmlns:a16="http://schemas.microsoft.com/office/drawing/2014/main" id="{474A3D94-A415-AEB3-81F4-BD8B7BD01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8481" y="1728832"/>
            <a:ext cx="2352675"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090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 xmlns:a16="http://schemas.microsoft.com/office/drawing/2014/main" id="{36939657-C8C1-600B-713D-2F1BA147B7C1}"/>
              </a:ext>
            </a:extLst>
          </p:cNvPr>
          <p:cNvSpPr>
            <a:spLocks noGrp="1" noChangeArrowheads="1"/>
          </p:cNvSpPr>
          <p:nvPr>
            <p:ph type="title"/>
          </p:nvPr>
        </p:nvSpPr>
        <p:spPr>
          <a:xfrm>
            <a:off x="2157414" y="4875214"/>
            <a:ext cx="7875587" cy="669925"/>
          </a:xfrm>
        </p:spPr>
        <p:txBody>
          <a:bodyPr rtlCol="0">
            <a:norm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r>
              <a:rPr lang="ru-RU" altLang="ru-RU" sz="4200" dirty="0">
                <a:solidFill>
                  <a:srgbClr val="2F2926"/>
                </a:solidFill>
                <a:latin typeface="Arial" panose="020B0604020202020204" pitchFamily="34" charset="0"/>
                <a:cs typeface="Arial" panose="020B0604020202020204" pitchFamily="34" charset="0"/>
              </a:rPr>
              <a:t>Галифе</a:t>
            </a:r>
            <a:r>
              <a:rPr lang="ru-RU" altLang="ru-RU" sz="4200" dirty="0">
                <a:solidFill>
                  <a:srgbClr val="2F2926"/>
                </a:solidFill>
                <a:cs typeface="Arial" charset="0"/>
              </a:rPr>
              <a:t> </a:t>
            </a:r>
          </a:p>
        </p:txBody>
      </p:sp>
      <p:pic>
        <p:nvPicPr>
          <p:cNvPr id="7170" name="Picture 2">
            <a:extLst>
              <a:ext uri="{FF2B5EF4-FFF2-40B4-BE49-F238E27FC236}">
                <a16:creationId xmlns="" xmlns:a16="http://schemas.microsoft.com/office/drawing/2014/main" id="{EC83B2E7-893C-C82B-DCF9-95EA5690A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964" y="550864"/>
            <a:ext cx="6286500" cy="4324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F9BD5B89-CF15-4DB9-1D36-BAEE6EB3C75C}"/>
              </a:ext>
            </a:extLst>
          </p:cNvPr>
          <p:cNvSpPr txBox="1"/>
          <p:nvPr/>
        </p:nvSpPr>
        <p:spPr>
          <a:xfrm>
            <a:off x="575345" y="1580811"/>
            <a:ext cx="6094602" cy="1754326"/>
          </a:xfrm>
          <a:prstGeom prst="rect">
            <a:avLst/>
          </a:prstGeom>
          <a:noFill/>
        </p:spPr>
        <p:txBody>
          <a:bodyPr wrap="square">
            <a:spAutoFit/>
          </a:bodyPr>
          <a:lstStyle/>
          <a:p>
            <a:r>
              <a:rPr lang="ru-RU" b="0" i="0" dirty="0">
                <a:solidFill>
                  <a:srgbClr val="202122"/>
                </a:solidFill>
                <a:effectLst/>
                <a:latin typeface="Arial" panose="020B0604020202020204" pitchFamily="34" charset="0"/>
              </a:rPr>
              <a:t>Лорду Кардигану приписывается изобретение вязаного жакета на пуговицах и без воротника, который поддевался под форменный мундир, так называемого свитера «кардиган», и тёплого головного убора с вырезами для глаз балаклавы.</a:t>
            </a:r>
            <a:endParaRPr lang="ru-RU" dirty="0"/>
          </a:p>
        </p:txBody>
      </p:sp>
      <p:sp>
        <p:nvSpPr>
          <p:cNvPr id="6" name="TextBox 5">
            <a:extLst>
              <a:ext uri="{FF2B5EF4-FFF2-40B4-BE49-F238E27FC236}">
                <a16:creationId xmlns="" xmlns:a16="http://schemas.microsoft.com/office/drawing/2014/main" id="{731FEFF5-2D68-47FC-E6DB-FB6924A5C77C}"/>
              </a:ext>
            </a:extLst>
          </p:cNvPr>
          <p:cNvSpPr txBox="1"/>
          <p:nvPr/>
        </p:nvSpPr>
        <p:spPr>
          <a:xfrm>
            <a:off x="5563998" y="3690994"/>
            <a:ext cx="6094602" cy="1200329"/>
          </a:xfrm>
          <a:prstGeom prst="rect">
            <a:avLst/>
          </a:prstGeom>
          <a:noFill/>
        </p:spPr>
        <p:txBody>
          <a:bodyPr wrap="square">
            <a:spAutoFit/>
          </a:bodyPr>
          <a:lstStyle/>
          <a:p>
            <a:pPr algn="l"/>
            <a:r>
              <a:rPr lang="ru-RU" b="1" i="0" dirty="0">
                <a:effectLst/>
                <a:latin typeface="Arial" panose="020B0604020202020204" pitchFamily="34" charset="0"/>
              </a:rPr>
              <a:t>Джеймс Томас </a:t>
            </a:r>
            <a:r>
              <a:rPr lang="ru-RU" b="1" i="0" dirty="0" err="1">
                <a:effectLst/>
                <a:latin typeface="Arial" panose="020B0604020202020204" pitchFamily="34" charset="0"/>
              </a:rPr>
              <a:t>Бра́днелл</a:t>
            </a:r>
            <a:r>
              <a:rPr lang="ru-RU" b="1" i="0" dirty="0">
                <a:effectLst/>
                <a:latin typeface="Arial" panose="020B0604020202020204" pitchFamily="34" charset="0"/>
              </a:rPr>
              <a:t>, 7-й граф </a:t>
            </a:r>
            <a:r>
              <a:rPr lang="ru-RU" b="1" i="0" dirty="0" err="1">
                <a:effectLst/>
                <a:latin typeface="Arial" panose="020B0604020202020204" pitchFamily="34" charset="0"/>
              </a:rPr>
              <a:t>Ка́рдиган</a:t>
            </a:r>
            <a:r>
              <a:rPr lang="ru-RU" dirty="0">
                <a:latin typeface="Arial" panose="020B0604020202020204" pitchFamily="34" charset="0"/>
              </a:rPr>
              <a:t>,</a:t>
            </a:r>
            <a:r>
              <a:rPr lang="en-US" b="0" i="0" dirty="0">
                <a:effectLst/>
                <a:latin typeface="Arial" panose="020B0604020202020204" pitchFamily="34" charset="0"/>
              </a:rPr>
              <a:t> </a:t>
            </a:r>
            <a:r>
              <a:rPr lang="ru-RU" b="0" i="0" dirty="0">
                <a:effectLst/>
                <a:latin typeface="Arial" panose="020B0604020202020204" pitchFamily="34" charset="0"/>
              </a:rPr>
              <a:t>или </a:t>
            </a:r>
            <a:r>
              <a:rPr lang="ru-RU" b="1" i="0" dirty="0">
                <a:effectLst/>
                <a:latin typeface="Arial" panose="020B0604020202020204" pitchFamily="34" charset="0"/>
              </a:rPr>
              <a:t>лорд Кардиган</a:t>
            </a:r>
            <a:r>
              <a:rPr lang="ru-RU" b="0" i="0" dirty="0">
                <a:effectLst/>
                <a:latin typeface="Arial" panose="020B0604020202020204" pitchFamily="34" charset="0"/>
              </a:rPr>
              <a:t>— английский генерал.</a:t>
            </a:r>
          </a:p>
          <a:p>
            <a:pPr algn="l"/>
            <a:r>
              <a:rPr lang="ru-RU" b="0" i="0" dirty="0">
                <a:effectLst/>
                <a:latin typeface="Arial" panose="020B0604020202020204" pitchFamily="34" charset="0"/>
              </a:rPr>
              <a:t>В июне 1854 года Кардиган был назначен начальником лёгкой кавалерийской </a:t>
            </a:r>
            <a:r>
              <a:rPr lang="ru-RU" b="0" i="0" dirty="0" smtClean="0">
                <a:effectLst/>
                <a:latin typeface="Arial" panose="020B0604020202020204" pitchFamily="34" charset="0"/>
              </a:rPr>
              <a:t>бригады</a:t>
            </a:r>
            <a:r>
              <a:rPr lang="en-US" b="0" i="0" dirty="0" smtClean="0">
                <a:effectLst/>
                <a:latin typeface="Arial" panose="020B0604020202020204" pitchFamily="34" charset="0"/>
              </a:rPr>
              <a:t>, </a:t>
            </a:r>
            <a:r>
              <a:rPr lang="ru-RU" b="0" i="0" dirty="0">
                <a:effectLst/>
                <a:latin typeface="Arial" panose="020B0604020202020204" pitchFamily="34" charset="0"/>
              </a:rPr>
              <a:t>отправленной в Крым. </a:t>
            </a:r>
          </a:p>
        </p:txBody>
      </p:sp>
      <p:pic>
        <p:nvPicPr>
          <p:cNvPr id="4098" name="Picture 2">
            <a:extLst>
              <a:ext uri="{FF2B5EF4-FFF2-40B4-BE49-F238E27FC236}">
                <a16:creationId xmlns="" xmlns:a16="http://schemas.microsoft.com/office/drawing/2014/main" id="{4C5767E4-C080-D9CF-1774-22DC1871AD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434" y="665789"/>
            <a:ext cx="2020786" cy="264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24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 xmlns:a16="http://schemas.microsoft.com/office/drawing/2014/main" id="{0606A64E-F4A9-6B2D-A19E-9002CEAE600D}"/>
              </a:ext>
            </a:extLst>
          </p:cNvPr>
          <p:cNvSpPr>
            <a:spLocks noGrp="1"/>
          </p:cNvSpPr>
          <p:nvPr>
            <p:ph type="title"/>
          </p:nvPr>
        </p:nvSpPr>
        <p:spPr>
          <a:xfrm>
            <a:off x="2157413" y="250826"/>
            <a:ext cx="8134350" cy="1260475"/>
          </a:xfrm>
        </p:spPr>
        <p:txBody>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ru-RU" altLang="ru-RU" sz="4200" dirty="0">
                <a:solidFill>
                  <a:srgbClr val="2F2926"/>
                </a:solidFill>
                <a:cs typeface="Arial" panose="020B0604020202020204" pitchFamily="34" charset="0"/>
              </a:rPr>
              <a:t/>
            </a:r>
            <a:br>
              <a:rPr lang="ru-RU" altLang="ru-RU" sz="4200" dirty="0">
                <a:solidFill>
                  <a:srgbClr val="2F2926"/>
                </a:solidFill>
                <a:cs typeface="Arial" panose="020B0604020202020204" pitchFamily="34" charset="0"/>
              </a:rPr>
            </a:br>
            <a:endParaRPr lang="ru-RU" altLang="ru-RU" sz="2500" dirty="0">
              <a:solidFill>
                <a:srgbClr val="2F2926"/>
              </a:solidFill>
              <a:cs typeface="Arial" panose="020B0604020202020204" pitchFamily="34" charset="0"/>
            </a:endParaRPr>
          </a:p>
        </p:txBody>
      </p:sp>
      <p:sp>
        <p:nvSpPr>
          <p:cNvPr id="30723" name="Rectangle 4">
            <a:extLst>
              <a:ext uri="{FF2B5EF4-FFF2-40B4-BE49-F238E27FC236}">
                <a16:creationId xmlns="" xmlns:a16="http://schemas.microsoft.com/office/drawing/2014/main" id="{B6342B60-EAC3-23E7-C4C3-88C1C623A190}"/>
              </a:ext>
            </a:extLst>
          </p:cNvPr>
          <p:cNvSpPr>
            <a:spLocks noGrp="1"/>
          </p:cNvSpPr>
          <p:nvPr>
            <p:ph idx="1"/>
          </p:nvPr>
        </p:nvSpPr>
        <p:spPr>
          <a:xfrm>
            <a:off x="2157414" y="1428751"/>
            <a:ext cx="7875587" cy="2500313"/>
          </a:xfrm>
        </p:spPr>
        <p:txBody>
          <a:bodyPr/>
          <a:lstStyle/>
          <a:p>
            <a:pPr marL="0" indent="0">
              <a:spcBef>
                <a:spcPts val="600"/>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r>
              <a:rPr lang="ru-RU" altLang="ru-RU" b="1" dirty="0" smtClean="0">
                <a:solidFill>
                  <a:srgbClr val="2F2926"/>
                </a:solidFill>
                <a:latin typeface="Arial" panose="020B0604020202020204" pitchFamily="34" charset="0"/>
                <a:cs typeface="Arial" panose="020B0604020202020204" pitchFamily="34" charset="0"/>
              </a:rPr>
              <a:t>Галифе</a:t>
            </a:r>
            <a:r>
              <a:rPr lang="ru-RU" altLang="ru-RU" dirty="0" smtClean="0">
                <a:solidFill>
                  <a:srgbClr val="2F2926"/>
                </a:solidFill>
                <a:latin typeface="Arial" panose="020B0604020202020204" pitchFamily="34" charset="0"/>
                <a:cs typeface="Arial" panose="020B0604020202020204" pitchFamily="34" charset="0"/>
              </a:rPr>
              <a:t>–военные</a:t>
            </a:r>
            <a:r>
              <a:rPr lang="ru-RU" altLang="ru-RU" dirty="0" smtClean="0">
                <a:solidFill>
                  <a:srgbClr val="2F2926"/>
                </a:solidFill>
                <a:latin typeface="Avenir Next Medium" charset="0"/>
                <a:cs typeface="Arial" panose="020B0604020202020204" pitchFamily="34" charset="0"/>
              </a:rPr>
              <a:t> </a:t>
            </a:r>
            <a:r>
              <a:rPr lang="ru-RU" altLang="ru-RU" dirty="0">
                <a:solidFill>
                  <a:srgbClr val="2F2926"/>
                </a:solidFill>
                <a:latin typeface="Avenir Next Medium" charset="0"/>
                <a:cs typeface="Arial" panose="020B0604020202020204" pitchFamily="34" charset="0"/>
              </a:rPr>
              <a:t>брюки, облегающие голени и расширяющиеся кверху. Были заимствованы другими армиями.</a:t>
            </a:r>
          </a:p>
          <a:p>
            <a:pPr marL="0" indent="0">
              <a:spcBef>
                <a:spcPts val="713"/>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ru-RU" altLang="ru-RU" sz="1300" i="1" dirty="0">
              <a:solidFill>
                <a:srgbClr val="49403B"/>
              </a:solidFill>
              <a:latin typeface="Avenir Next" charset="0"/>
              <a:cs typeface="Arial" panose="020B0604020202020204" pitchFamily="34" charset="0"/>
            </a:endParaRPr>
          </a:p>
        </p:txBody>
      </p:sp>
      <p:pic>
        <p:nvPicPr>
          <p:cNvPr id="30724" name="Picture 2">
            <a:extLst>
              <a:ext uri="{FF2B5EF4-FFF2-40B4-BE49-F238E27FC236}">
                <a16:creationId xmlns="" xmlns:a16="http://schemas.microsoft.com/office/drawing/2014/main" id="{42C8EFED-5983-0C9F-E26E-1DABD49A3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3456" y="2734223"/>
            <a:ext cx="3598863" cy="2319338"/>
          </a:xfrm>
          <a:prstGeom prst="rect">
            <a:avLst/>
          </a:prstGeom>
          <a:noFill/>
          <a:ln>
            <a:noFill/>
          </a:ln>
          <a:effectLst>
            <a:outerShdw dist="38160" dir="5400000" algn="ctr" rotWithShape="0">
              <a:srgbClr val="808080">
                <a:alpha val="50026"/>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miter lim="800000"/>
                <a:headEnd/>
                <a:tailEnd/>
              </a14:hiddenLine>
            </a:ext>
          </a:extLst>
        </p:spPr>
      </p:pic>
      <p:pic>
        <p:nvPicPr>
          <p:cNvPr id="30725" name="Picture 3">
            <a:extLst>
              <a:ext uri="{FF2B5EF4-FFF2-40B4-BE49-F238E27FC236}">
                <a16:creationId xmlns="" xmlns:a16="http://schemas.microsoft.com/office/drawing/2014/main" id="{970B4E58-32D1-DEF3-28AC-3E35DC43BB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8966" y="2734223"/>
            <a:ext cx="3598862" cy="2319338"/>
          </a:xfrm>
          <a:prstGeom prst="rect">
            <a:avLst/>
          </a:prstGeom>
          <a:noFill/>
          <a:ln>
            <a:noFill/>
          </a:ln>
          <a:effectLst>
            <a:outerShdw dist="38160" dir="5400000" algn="ctr" rotWithShape="0">
              <a:srgbClr val="808080">
                <a:alpha val="50026"/>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560">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 xmlns:a16="http://schemas.microsoft.com/office/drawing/2014/main" id="{668722F3-D8BA-53BE-9B92-AEC20261A0ED}"/>
              </a:ext>
            </a:extLst>
          </p:cNvPr>
          <p:cNvSpPr>
            <a:spLocks noGrp="1"/>
          </p:cNvSpPr>
          <p:nvPr>
            <p:ph type="title"/>
          </p:nvPr>
        </p:nvSpPr>
        <p:spPr>
          <a:xfrm>
            <a:off x="2157414" y="250826"/>
            <a:ext cx="7875587" cy="1204913"/>
          </a:xfrm>
        </p:spPr>
        <p:txBody>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pPr>
            <a:endParaRPr lang="ru-RU" altLang="ru-RU" sz="2500" dirty="0">
              <a:solidFill>
                <a:srgbClr val="2F2926"/>
              </a:solidFill>
              <a:cs typeface="Arial" panose="020B0604020202020204" pitchFamily="34" charset="0"/>
            </a:endParaRPr>
          </a:p>
        </p:txBody>
      </p:sp>
      <p:sp>
        <p:nvSpPr>
          <p:cNvPr id="32771" name="Rectangle 2">
            <a:extLst>
              <a:ext uri="{FF2B5EF4-FFF2-40B4-BE49-F238E27FC236}">
                <a16:creationId xmlns="" xmlns:a16="http://schemas.microsoft.com/office/drawing/2014/main" id="{06220837-C0C3-34C5-D57F-29510A8E7AF0}"/>
              </a:ext>
            </a:extLst>
          </p:cNvPr>
          <p:cNvSpPr>
            <a:spLocks noGrp="1"/>
          </p:cNvSpPr>
          <p:nvPr>
            <p:ph idx="1"/>
          </p:nvPr>
        </p:nvSpPr>
        <p:spPr>
          <a:xfrm>
            <a:off x="1298193" y="2037803"/>
            <a:ext cx="4467225" cy="4268788"/>
          </a:xfrm>
        </p:spPr>
        <p:txBody>
          <a:bodyPr vert="horz" lIns="64440" tIns="32040" rIns="64440" bIns="32040" rtlCol="0">
            <a:normAutofit/>
          </a:bodyPr>
          <a:lstStyle/>
          <a:p>
            <a:pPr marL="0" indent="0">
              <a:spcBef>
                <a:spcPts val="600"/>
              </a:spcBef>
              <a:buNone/>
              <a:tabLst>
                <a:tab pos="0" algn="l"/>
                <a:tab pos="457200" algn="l"/>
                <a:tab pos="914400" algn="l"/>
                <a:tab pos="1371600" algn="l"/>
                <a:tab pos="1828800" algn="l"/>
                <a:tab pos="2286000" algn="l"/>
                <a:tab pos="2743200" algn="l"/>
                <a:tab pos="3200400" algn="l"/>
                <a:tab pos="3657600" algn="l"/>
                <a:tab pos="4114800" algn="l"/>
              </a:tabLst>
            </a:pPr>
            <a:r>
              <a:rPr lang="ru-RU" altLang="ru-RU" sz="1600" dirty="0">
                <a:solidFill>
                  <a:srgbClr val="2F2926"/>
                </a:solidFill>
                <a:latin typeface="Arial" panose="020B0604020202020204" pitchFamily="34" charset="0"/>
                <a:cs typeface="Arial" panose="020B0604020202020204" pitchFamily="34" charset="0"/>
              </a:rPr>
              <a:t>Слово «галифе»(ср. р. "брюки особого покроя".) названо по имени франц. кавалерийского генерала G. А. А. </a:t>
            </a:r>
            <a:r>
              <a:rPr lang="ru-RU" altLang="ru-RU" sz="1600" dirty="0" err="1">
                <a:solidFill>
                  <a:srgbClr val="2F2926"/>
                </a:solidFill>
                <a:latin typeface="Arial" panose="020B0604020202020204" pitchFamily="34" charset="0"/>
                <a:cs typeface="Arial" panose="020B0604020202020204" pitchFamily="34" charset="0"/>
              </a:rPr>
              <a:t>Gallifet</a:t>
            </a:r>
            <a:r>
              <a:rPr lang="ru-RU" altLang="ru-RU" sz="1600" dirty="0">
                <a:solidFill>
                  <a:srgbClr val="2F2926"/>
                </a:solidFill>
                <a:latin typeface="Arial" panose="020B0604020202020204" pitchFamily="34" charset="0"/>
                <a:cs typeface="Arial" panose="020B0604020202020204" pitchFamily="34" charset="0"/>
              </a:rPr>
              <a:t> (1830 – 1909 гг.).</a:t>
            </a:r>
          </a:p>
        </p:txBody>
      </p:sp>
      <p:pic>
        <p:nvPicPr>
          <p:cNvPr id="32772" name="Picture 3">
            <a:extLst>
              <a:ext uri="{FF2B5EF4-FFF2-40B4-BE49-F238E27FC236}">
                <a16:creationId xmlns="" xmlns:a16="http://schemas.microsoft.com/office/drawing/2014/main" id="{DD6612B2-FFC6-846E-E696-6DD93A1E61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638" y="1455738"/>
            <a:ext cx="3008312"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
            <a:extLst>
              <a:ext uri="{FF2B5EF4-FFF2-40B4-BE49-F238E27FC236}">
                <a16:creationId xmlns="" xmlns:a16="http://schemas.microsoft.com/office/drawing/2014/main" id="{F4ACF7D0-BEAE-9107-D8B8-83F3DE0B0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339" y="1054100"/>
            <a:ext cx="3786187" cy="426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00">
                <a:solidFill>
                  <a:srgbClr val="000000"/>
                </a:solidFill>
                <a:miter lim="800000"/>
                <a:headEnd/>
                <a:tailEnd/>
              </a14:hiddenLine>
            </a:ext>
          </a:extLst>
        </p:spPr>
      </p:pic>
      <p:sp>
        <p:nvSpPr>
          <p:cNvPr id="16387" name="Rectangle 2">
            <a:extLst>
              <a:ext uri="{FF2B5EF4-FFF2-40B4-BE49-F238E27FC236}">
                <a16:creationId xmlns="" xmlns:a16="http://schemas.microsoft.com/office/drawing/2014/main" id="{0AE016D7-68F4-9A2C-65F6-731849702158}"/>
              </a:ext>
            </a:extLst>
          </p:cNvPr>
          <p:cNvSpPr>
            <a:spLocks noGrp="1" noChangeArrowheads="1"/>
          </p:cNvSpPr>
          <p:nvPr>
            <p:ph type="title"/>
          </p:nvPr>
        </p:nvSpPr>
        <p:spPr>
          <a:xfrm>
            <a:off x="2157414" y="250826"/>
            <a:ext cx="7875587" cy="709613"/>
          </a:xfrm>
        </p:spPr>
        <p:txBody>
          <a:bodyPr rtlCol="0">
            <a:normAutofit/>
          </a:bodyPr>
          <a:lstStyle/>
          <a:p>
            <a: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a:pPr>
            <a:endParaRPr lang="ru-RU" altLang="ru-RU" sz="4200" dirty="0">
              <a:solidFill>
                <a:srgbClr val="2F2926"/>
              </a:solidFill>
              <a:cs typeface="Arial" charset="0"/>
            </a:endParaRPr>
          </a:p>
        </p:txBody>
      </p:sp>
      <p:sp>
        <p:nvSpPr>
          <p:cNvPr id="34820" name="Rectangle 3">
            <a:extLst>
              <a:ext uri="{FF2B5EF4-FFF2-40B4-BE49-F238E27FC236}">
                <a16:creationId xmlns="" xmlns:a16="http://schemas.microsoft.com/office/drawing/2014/main" id="{9038C0F9-7454-921E-C3F1-3209710A0A22}"/>
              </a:ext>
            </a:extLst>
          </p:cNvPr>
          <p:cNvSpPr>
            <a:spLocks noGrp="1"/>
          </p:cNvSpPr>
          <p:nvPr>
            <p:ph idx="1"/>
          </p:nvPr>
        </p:nvSpPr>
        <p:spPr>
          <a:xfrm>
            <a:off x="2157414" y="1089025"/>
            <a:ext cx="3749675" cy="4268788"/>
          </a:xfrm>
        </p:spPr>
        <p:txBody>
          <a:bodyPr>
            <a:normAutofit/>
          </a:bodyPr>
          <a:lstStyle/>
          <a:p>
            <a:pPr marL="0" indent="0">
              <a:spcBef>
                <a:spcPts val="1900"/>
              </a:spcBef>
              <a:buNone/>
              <a:tabLst>
                <a:tab pos="0" algn="l"/>
                <a:tab pos="457200" algn="l"/>
                <a:tab pos="914400" algn="l"/>
                <a:tab pos="1371600" algn="l"/>
                <a:tab pos="1828800" algn="l"/>
                <a:tab pos="2286000" algn="l"/>
                <a:tab pos="2743200" algn="l"/>
                <a:tab pos="3200400" algn="l"/>
                <a:tab pos="3657600" algn="l"/>
              </a:tabLst>
            </a:pPr>
            <a:r>
              <a:rPr lang="ru-RU" altLang="ru-RU" b="1" dirty="0" err="1">
                <a:solidFill>
                  <a:srgbClr val="2F2926"/>
                </a:solidFill>
                <a:latin typeface="Arial" panose="020B0604020202020204" pitchFamily="34" charset="0"/>
                <a:cs typeface="Arial" panose="020B0604020202020204" pitchFamily="34" charset="0"/>
              </a:rPr>
              <a:t>Гасто́н</a:t>
            </a:r>
            <a:r>
              <a:rPr lang="ru-RU" altLang="ru-RU" b="1" dirty="0">
                <a:solidFill>
                  <a:srgbClr val="2F2926"/>
                </a:solidFill>
                <a:latin typeface="Arial" panose="020B0604020202020204" pitchFamily="34" charset="0"/>
                <a:cs typeface="Arial" panose="020B0604020202020204" pitchFamily="34" charset="0"/>
              </a:rPr>
              <a:t> </a:t>
            </a:r>
            <a:r>
              <a:rPr lang="ru-RU" altLang="ru-RU" b="1" dirty="0" err="1">
                <a:solidFill>
                  <a:srgbClr val="2F2926"/>
                </a:solidFill>
                <a:latin typeface="Arial" panose="020B0604020202020204" pitchFamily="34" charset="0"/>
                <a:cs typeface="Arial" panose="020B0604020202020204" pitchFamily="34" charset="0"/>
              </a:rPr>
              <a:t>Алекса́ндр</a:t>
            </a:r>
            <a:r>
              <a:rPr lang="ru-RU" altLang="ru-RU" b="1" dirty="0">
                <a:solidFill>
                  <a:srgbClr val="2F2926"/>
                </a:solidFill>
                <a:latin typeface="Arial" panose="020B0604020202020204" pitchFamily="34" charset="0"/>
                <a:cs typeface="Arial" panose="020B0604020202020204" pitchFamily="34" charset="0"/>
              </a:rPr>
              <a:t> </a:t>
            </a:r>
            <a:r>
              <a:rPr lang="ru-RU" altLang="ru-RU" b="1" dirty="0" err="1">
                <a:solidFill>
                  <a:srgbClr val="2F2926"/>
                </a:solidFill>
                <a:latin typeface="Arial" panose="020B0604020202020204" pitchFamily="34" charset="0"/>
                <a:cs typeface="Arial" panose="020B0604020202020204" pitchFamily="34" charset="0"/>
              </a:rPr>
              <a:t>Огю́ст</a:t>
            </a:r>
            <a:r>
              <a:rPr lang="ru-RU" altLang="ru-RU" b="1" dirty="0">
                <a:solidFill>
                  <a:srgbClr val="2F2926"/>
                </a:solidFill>
                <a:latin typeface="Arial" panose="020B0604020202020204" pitchFamily="34" charset="0"/>
                <a:cs typeface="Arial" panose="020B0604020202020204" pitchFamily="34" charset="0"/>
              </a:rPr>
              <a:t> де Галифе́, </a:t>
            </a:r>
            <a:r>
              <a:rPr lang="ru-RU" altLang="ru-RU" b="1" dirty="0" err="1">
                <a:solidFill>
                  <a:srgbClr val="2F2926"/>
                </a:solidFill>
                <a:latin typeface="Arial" panose="020B0604020202020204" pitchFamily="34" charset="0"/>
                <a:cs typeface="Arial" panose="020B0604020202020204" pitchFamily="34" charset="0"/>
              </a:rPr>
              <a:t>Галиффе</a:t>
            </a:r>
            <a:r>
              <a:rPr lang="ru-RU" altLang="ru-RU" b="1" dirty="0">
                <a:solidFill>
                  <a:srgbClr val="2F2926"/>
                </a:solidFill>
                <a:latin typeface="Arial" panose="020B0604020202020204" pitchFamily="34" charset="0"/>
                <a:cs typeface="Arial" panose="020B0604020202020204" pitchFamily="34" charset="0"/>
              </a:rPr>
              <a:t>, </a:t>
            </a:r>
            <a:r>
              <a:rPr lang="ru-RU" altLang="ru-RU" b="1" dirty="0" err="1">
                <a:solidFill>
                  <a:srgbClr val="2F2926"/>
                </a:solidFill>
                <a:latin typeface="Arial" panose="020B0604020202020204" pitchFamily="34" charset="0"/>
                <a:cs typeface="Arial" panose="020B0604020202020204" pitchFamily="34" charset="0"/>
              </a:rPr>
              <a:t>Галлиффе</a:t>
            </a:r>
            <a:r>
              <a:rPr lang="ru-RU" altLang="ru-RU" b="1" dirty="0">
                <a:solidFill>
                  <a:srgbClr val="2F2926"/>
                </a:solidFill>
                <a:latin typeface="Arial" panose="020B0604020202020204" pitchFamily="34" charset="0"/>
                <a:cs typeface="Arial" panose="020B0604020202020204" pitchFamily="34" charset="0"/>
              </a:rPr>
              <a:t> (23 января 1830, Париж — 8 июля 1909, Париж)</a:t>
            </a:r>
            <a:r>
              <a:rPr lang="ru-RU" altLang="ru-RU" dirty="0">
                <a:solidFill>
                  <a:srgbClr val="2F2926"/>
                </a:solidFill>
                <a:latin typeface="Arial" panose="020B0604020202020204" pitchFamily="34" charset="0"/>
                <a:cs typeface="Arial" panose="020B0604020202020204" pitchFamily="34" charset="0"/>
              </a:rPr>
              <a:t> — маркиз, французский кавалерийский генерал, военный министр (1899—1900 годы), известен как создатель брюк галифе. Галифе пользовался репутацией выдающегося кавалериста. Среди прочего он постоянно высказывался за необходимость вооружения драгун пикой, наподобие германской кавалерии. По его указанию французская кавалерия была снабжена рейтузами особого покроя, известными ныне под названием «галифе».</a:t>
            </a:r>
          </a:p>
        </p:txBody>
      </p:sp>
      <p:sp>
        <p:nvSpPr>
          <p:cNvPr id="3" name="TextBox 2">
            <a:extLst>
              <a:ext uri="{FF2B5EF4-FFF2-40B4-BE49-F238E27FC236}">
                <a16:creationId xmlns="" xmlns:a16="http://schemas.microsoft.com/office/drawing/2014/main" id="{9ED10291-003F-34FE-BD4D-7398EF3B4E8A}"/>
              </a:ext>
            </a:extLst>
          </p:cNvPr>
          <p:cNvSpPr txBox="1"/>
          <p:nvPr/>
        </p:nvSpPr>
        <p:spPr>
          <a:xfrm>
            <a:off x="10461780" y="5914202"/>
            <a:ext cx="6094602" cy="369332"/>
          </a:xfrm>
          <a:prstGeom prst="rect">
            <a:avLst/>
          </a:prstGeom>
          <a:noFill/>
        </p:spPr>
        <p:txBody>
          <a:bodyPr wrap="square">
            <a:spAutoFit/>
          </a:bodyPr>
          <a:lstStyle/>
          <a:p>
            <a:pPr marL="0" indent="0">
              <a:spcBef>
                <a:spcPts val="1900"/>
              </a:spcBef>
              <a:buNone/>
              <a:tabLst>
                <a:tab pos="0" algn="l"/>
                <a:tab pos="457200" algn="l"/>
                <a:tab pos="914400" algn="l"/>
                <a:tab pos="1371600" algn="l"/>
                <a:tab pos="1828800" algn="l"/>
                <a:tab pos="2286000" algn="l"/>
                <a:tab pos="2743200" algn="l"/>
                <a:tab pos="3200400" algn="l"/>
                <a:tab pos="3657600" algn="l"/>
              </a:tabLst>
            </a:pPr>
            <a:r>
              <a:rPr lang="ru-RU" altLang="ru-RU" dirty="0">
                <a:solidFill>
                  <a:srgbClr val="2F2926"/>
                </a:solidFill>
                <a:latin typeface="Avenir Next Medium" charset="0"/>
                <a:cs typeface="Arial" panose="020B0604020202020204" pitchFamily="34" charset="0"/>
                <a:hlinkClick r:id="rId4" action="ppaction://hlinksldjump"/>
              </a:rPr>
              <a:t>Обратно</a:t>
            </a:r>
            <a:endParaRPr lang="ru-RU" altLang="ru-RU" dirty="0">
              <a:solidFill>
                <a:srgbClr val="2F2926"/>
              </a:solidFill>
              <a:latin typeface="Avenir Next Medium"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 xmlns:a16="http://schemas.microsoft.com/office/drawing/2014/main" id="{F67AEDC4-215D-661C-F0AE-6B7668EFF6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5754" y="457200"/>
            <a:ext cx="6626463" cy="44176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01DE9320-5A57-4835-0C1F-DACBDC8823FE}"/>
              </a:ext>
            </a:extLst>
          </p:cNvPr>
          <p:cNvSpPr txBox="1"/>
          <p:nvPr/>
        </p:nvSpPr>
        <p:spPr>
          <a:xfrm>
            <a:off x="3967993" y="5511567"/>
            <a:ext cx="1210588" cy="369332"/>
          </a:xfrm>
          <a:prstGeom prst="rect">
            <a:avLst/>
          </a:prstGeom>
          <a:noFill/>
        </p:spPr>
        <p:txBody>
          <a:bodyPr wrap="none" rtlCol="0">
            <a:spAutoFit/>
          </a:bodyPr>
          <a:lstStyle/>
          <a:p>
            <a:r>
              <a:rPr lang="ru-RU" dirty="0"/>
              <a:t>Блюхеры</a:t>
            </a:r>
          </a:p>
        </p:txBody>
      </p:sp>
    </p:spTree>
    <p:extLst>
      <p:ext uri="{BB962C8B-B14F-4D97-AF65-F5344CB8AC3E}">
        <p14:creationId xmlns:p14="http://schemas.microsoft.com/office/powerpoint/2010/main" val="1570342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76B2676F-E02A-51A8-A2EF-EA1BB75D1DF5}"/>
              </a:ext>
            </a:extLst>
          </p:cNvPr>
          <p:cNvSpPr txBox="1"/>
          <p:nvPr/>
        </p:nvSpPr>
        <p:spPr>
          <a:xfrm>
            <a:off x="2963411" y="4273839"/>
            <a:ext cx="6094602" cy="1200329"/>
          </a:xfrm>
          <a:prstGeom prst="rect">
            <a:avLst/>
          </a:prstGeom>
          <a:noFill/>
        </p:spPr>
        <p:txBody>
          <a:bodyPr wrap="square">
            <a:spAutoFit/>
          </a:bodyPr>
          <a:lstStyle/>
          <a:p>
            <a:r>
              <a:rPr lang="ru-RU" b="1" i="0" dirty="0">
                <a:solidFill>
                  <a:srgbClr val="202122"/>
                </a:solidFill>
                <a:effectLst/>
                <a:latin typeface="Arial" panose="020B0604020202020204" pitchFamily="34" charset="0"/>
              </a:rPr>
              <a:t>Дерби</a:t>
            </a:r>
            <a:r>
              <a:rPr lang="ru-RU" b="0" i="0" dirty="0">
                <a:solidFill>
                  <a:srgbClr val="202122"/>
                </a:solidFill>
                <a:effectLst/>
                <a:latin typeface="Arial" panose="020B0604020202020204" pitchFamily="34" charset="0"/>
              </a:rPr>
              <a:t> — это </a:t>
            </a:r>
            <a:r>
              <a:rPr lang="ru-RU" dirty="0">
                <a:latin typeface="Arial" panose="020B0604020202020204" pitchFamily="34" charset="0"/>
              </a:rPr>
              <a:t>туфли</a:t>
            </a:r>
            <a:r>
              <a:rPr lang="ru-RU" b="0" i="0" dirty="0">
                <a:solidFill>
                  <a:srgbClr val="202122"/>
                </a:solidFill>
                <a:effectLst/>
                <a:latin typeface="Arial" panose="020B0604020202020204" pitchFamily="34" charset="0"/>
              </a:rPr>
              <a:t> с открытой шнуровкой, на которых берцы нашиты поверх союзки. Проще говоря, боковые стороны таких туфель пришиты поверх передней части</a:t>
            </a:r>
            <a:endParaRPr lang="ru-RU" dirty="0"/>
          </a:p>
        </p:txBody>
      </p:sp>
      <p:pic>
        <p:nvPicPr>
          <p:cNvPr id="10242" name="Picture 2">
            <a:extLst>
              <a:ext uri="{FF2B5EF4-FFF2-40B4-BE49-F238E27FC236}">
                <a16:creationId xmlns="" xmlns:a16="http://schemas.microsoft.com/office/drawing/2014/main" id="{EAD2F3A9-422E-4D37-7C71-BF55E0B3CC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914" y="416631"/>
            <a:ext cx="4814523" cy="361528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 xmlns:a16="http://schemas.microsoft.com/office/drawing/2014/main" id="{EC53B35F-DB0D-CA3B-FCB8-91278798B4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0048" y="416446"/>
            <a:ext cx="2893045" cy="385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406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9928052D-6C5F-0584-829D-21D1471EC8EB}"/>
              </a:ext>
            </a:extLst>
          </p:cNvPr>
          <p:cNvSpPr>
            <a:spLocks noGrp="1"/>
          </p:cNvSpPr>
          <p:nvPr>
            <p:ph type="dt" sz="half" idx="10"/>
          </p:nvPr>
        </p:nvSpPr>
        <p:spPr/>
        <p:txBody>
          <a:bodyPr/>
          <a:lstStyle/>
          <a:p>
            <a:pPr rtl="0"/>
            <a:fld id="{4060D38F-E364-4ED4-9BF4-D7F00FFBE76A}" type="datetime1">
              <a:rPr lang="ru-RU" smtClean="0"/>
              <a:t>17.05.2023</a:t>
            </a:fld>
            <a:endParaRPr lang="en-US"/>
          </a:p>
        </p:txBody>
      </p:sp>
      <p:sp>
        <p:nvSpPr>
          <p:cNvPr id="4" name="TextBox 3">
            <a:extLst>
              <a:ext uri="{FF2B5EF4-FFF2-40B4-BE49-F238E27FC236}">
                <a16:creationId xmlns="" xmlns:a16="http://schemas.microsoft.com/office/drawing/2014/main" id="{9738A034-23AF-0EE7-B904-F246390AF295}"/>
              </a:ext>
            </a:extLst>
          </p:cNvPr>
          <p:cNvSpPr txBox="1"/>
          <p:nvPr/>
        </p:nvSpPr>
        <p:spPr>
          <a:xfrm>
            <a:off x="1327557" y="1997839"/>
            <a:ext cx="4284677" cy="2862322"/>
          </a:xfrm>
          <a:prstGeom prst="rect">
            <a:avLst/>
          </a:prstGeom>
          <a:noFill/>
        </p:spPr>
        <p:txBody>
          <a:bodyPr wrap="square">
            <a:spAutoFit/>
          </a:bodyPr>
          <a:lstStyle/>
          <a:p>
            <a:r>
              <a:rPr lang="ru-RU" b="0" i="0" dirty="0">
                <a:solidFill>
                  <a:srgbClr val="000000"/>
                </a:solidFill>
                <a:effectLst/>
                <a:latin typeface="Roboto" panose="020B0604020202020204" pitchFamily="2" charset="0"/>
              </a:rPr>
              <a:t>БЛЮХЕРЫ - туфли с открытой шнуровкой. Когда шнурки развязаны, боковины свободно расходятся. Изобретены в XIX веке прусским офицер по имени </a:t>
            </a:r>
            <a:r>
              <a:rPr lang="ru-RU" b="0" i="0" dirty="0" err="1">
                <a:solidFill>
                  <a:srgbClr val="000000"/>
                </a:solidFill>
                <a:effectLst/>
                <a:latin typeface="Roboto" panose="020B0604020202020204" pitchFamily="2" charset="0"/>
              </a:rPr>
              <a:t>Гебхард</a:t>
            </a:r>
            <a:r>
              <a:rPr lang="ru-RU" b="0" i="0" dirty="0">
                <a:solidFill>
                  <a:srgbClr val="000000"/>
                </a:solidFill>
                <a:effectLst/>
                <a:latin typeface="Roboto" panose="020B0604020202020204" pitchFamily="2" charset="0"/>
              </a:rPr>
              <a:t> </a:t>
            </a:r>
            <a:r>
              <a:rPr lang="ru-RU" b="0" i="0" dirty="0" err="1">
                <a:solidFill>
                  <a:srgbClr val="000000"/>
                </a:solidFill>
                <a:effectLst/>
                <a:latin typeface="Roboto" panose="020B0604020202020204" pitchFamily="2" charset="0"/>
              </a:rPr>
              <a:t>Леберехт</a:t>
            </a:r>
            <a:r>
              <a:rPr lang="ru-RU" b="0" i="0" dirty="0">
                <a:solidFill>
                  <a:srgbClr val="000000"/>
                </a:solidFill>
                <a:effectLst/>
                <a:latin typeface="Roboto" panose="020B0604020202020204" pitchFamily="2" charset="0"/>
              </a:rPr>
              <a:t> Блюхер. Он доработал </a:t>
            </a:r>
            <a:r>
              <a:rPr lang="ru-RU" b="0" i="0" dirty="0" err="1">
                <a:solidFill>
                  <a:srgbClr val="000000"/>
                </a:solidFill>
                <a:effectLst/>
                <a:latin typeface="Roboto" panose="020B0604020202020204" pitchFamily="2" charset="0"/>
              </a:rPr>
              <a:t>солтатские</a:t>
            </a:r>
            <a:r>
              <a:rPr lang="ru-RU" b="0" i="0" dirty="0">
                <a:solidFill>
                  <a:srgbClr val="000000"/>
                </a:solidFill>
                <a:effectLst/>
                <a:latin typeface="Roboto" panose="020B0604020202020204" pitchFamily="2" charset="0"/>
              </a:rPr>
              <a:t> сапоги, сделал их более практичными и удобными, чтобы солдаты, поднятые по тревоге, могли быстрее надевать их.</a:t>
            </a:r>
            <a:endParaRPr lang="ru-RU" dirty="0"/>
          </a:p>
        </p:txBody>
      </p:sp>
      <p:pic>
        <p:nvPicPr>
          <p:cNvPr id="11266" name="Picture 2">
            <a:extLst>
              <a:ext uri="{FF2B5EF4-FFF2-40B4-BE49-F238E27FC236}">
                <a16:creationId xmlns="" xmlns:a16="http://schemas.microsoft.com/office/drawing/2014/main" id="{89E05C18-951C-2DED-DA8C-EFAAB0319F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989" y="457200"/>
            <a:ext cx="4421334" cy="5896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6295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Office_41798989_TF78438558" id="{9E57F44F-DA93-4254-91DF-B1426C3EFFA1}" vid="{65451059-DDF1-4B5B-9523-2E5E61368425}"/>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{B59A98F6-029B-44BB-8327-0D4D97E9F989}tf78438558_win32</Template>
  <TotalTime>7021</TotalTime>
  <Words>659</Words>
  <Application>Microsoft Office PowerPoint</Application>
  <PresentationFormat>Произвольный</PresentationFormat>
  <Paragraphs>55</Paragraphs>
  <Slides>30</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СавонVTI</vt:lpstr>
      <vt:lpstr>Мир эпонимов</vt:lpstr>
      <vt:lpstr>      Велингтоны      </vt:lpstr>
      <vt:lpstr>Галифе </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эпонимов</dc:title>
  <dc:creator>Katusha</dc:creator>
  <cp:lastModifiedBy>user</cp:lastModifiedBy>
  <cp:revision>9</cp:revision>
  <dcterms:created xsi:type="dcterms:W3CDTF">2023-04-16T13:37:07Z</dcterms:created>
  <dcterms:modified xsi:type="dcterms:W3CDTF">2023-05-22T04:47:11Z</dcterms:modified>
</cp:coreProperties>
</file>