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6"/>
  </p:notesMasterIdLst>
  <p:sldIdLst>
    <p:sldId id="256" r:id="rId2"/>
    <p:sldId id="257" r:id="rId3"/>
    <p:sldId id="258" r:id="rId4"/>
    <p:sldId id="259" r:id="rId5"/>
    <p:sldId id="364" r:id="rId6"/>
    <p:sldId id="365" r:id="rId7"/>
    <p:sldId id="366" r:id="rId8"/>
    <p:sldId id="260" r:id="rId9"/>
    <p:sldId id="261" r:id="rId10"/>
    <p:sldId id="262" r:id="rId11"/>
    <p:sldId id="263" r:id="rId12"/>
    <p:sldId id="264" r:id="rId13"/>
    <p:sldId id="265" r:id="rId14"/>
    <p:sldId id="357" r:id="rId15"/>
    <p:sldId id="266" r:id="rId16"/>
    <p:sldId id="267" r:id="rId17"/>
    <p:sldId id="268" r:id="rId18"/>
    <p:sldId id="348" r:id="rId19"/>
    <p:sldId id="349" r:id="rId20"/>
    <p:sldId id="350"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367" r:id="rId34"/>
    <p:sldId id="368" r:id="rId35"/>
    <p:sldId id="369" r:id="rId36"/>
    <p:sldId id="281" r:id="rId37"/>
    <p:sldId id="282" r:id="rId38"/>
    <p:sldId id="283" r:id="rId39"/>
    <p:sldId id="284" r:id="rId40"/>
    <p:sldId id="285" r:id="rId41"/>
    <p:sldId id="286" r:id="rId42"/>
    <p:sldId id="362" r:id="rId43"/>
    <p:sldId id="361" r:id="rId44"/>
    <p:sldId id="363" r:id="rId45"/>
    <p:sldId id="351" r:id="rId46"/>
    <p:sldId id="352" r:id="rId47"/>
    <p:sldId id="353" r:id="rId48"/>
    <p:sldId id="287" r:id="rId49"/>
    <p:sldId id="288" r:id="rId50"/>
    <p:sldId id="289" r:id="rId51"/>
    <p:sldId id="290" r:id="rId52"/>
    <p:sldId id="291" r:id="rId53"/>
    <p:sldId id="292" r:id="rId54"/>
    <p:sldId id="293" r:id="rId55"/>
    <p:sldId id="294" r:id="rId56"/>
    <p:sldId id="344" r:id="rId57"/>
    <p:sldId id="345" r:id="rId58"/>
    <p:sldId id="346" r:id="rId59"/>
    <p:sldId id="347" r:id="rId60"/>
    <p:sldId id="296" r:id="rId61"/>
    <p:sldId id="297" r:id="rId62"/>
    <p:sldId id="298" r:id="rId63"/>
    <p:sldId id="358" r:id="rId64"/>
    <p:sldId id="359" r:id="rId65"/>
    <p:sldId id="299" r:id="rId66"/>
    <p:sldId id="300" r:id="rId67"/>
    <p:sldId id="301" r:id="rId68"/>
    <p:sldId id="302" r:id="rId69"/>
    <p:sldId id="303" r:id="rId70"/>
    <p:sldId id="304" r:id="rId71"/>
    <p:sldId id="305" r:id="rId72"/>
    <p:sldId id="306" r:id="rId73"/>
    <p:sldId id="307" r:id="rId74"/>
    <p:sldId id="308" r:id="rId75"/>
    <p:sldId id="309" r:id="rId76"/>
    <p:sldId id="310" r:id="rId77"/>
    <p:sldId id="311" r:id="rId78"/>
    <p:sldId id="312" r:id="rId79"/>
    <p:sldId id="313" r:id="rId80"/>
    <p:sldId id="354" r:id="rId81"/>
    <p:sldId id="355" r:id="rId82"/>
    <p:sldId id="356" r:id="rId83"/>
    <p:sldId id="320" r:id="rId84"/>
    <p:sldId id="321" r:id="rId85"/>
  </p:sldIdLst>
  <p:sldSz cx="9144000" cy="6858000" type="screen4x3"/>
  <p:notesSz cx="6858000" cy="9144000"/>
  <p:defaultTex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Стандартный раздел" id="{4038D484-30B7-E449-9822-7E24A4327A30}">
          <p14:sldIdLst>
            <p14:sldId id="256"/>
            <p14:sldId id="257"/>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13"/>
            <p14:sldId id="317"/>
            <p14:sldId id="318"/>
            <p14:sldId id="319"/>
            <p14:sldId id="320"/>
            <p14:sldId id="321"/>
            <p14:sldId id="322"/>
            <p14:sldId id="323"/>
            <p14:sldId id="324"/>
          </p14:sldIdLst>
        </p14:section>
        <p14:section name="Раздел без заголовка" id="{F3134382-A72B-EA4F-B6F8-50D70D2214BA}">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0" autoAdjust="0"/>
    <p:restoredTop sz="94624" autoAdjust="0"/>
  </p:normalViewPr>
  <p:slideViewPr>
    <p:cSldViewPr snapToGrid="0" snapToObjects="1">
      <p:cViewPr>
        <p:scale>
          <a:sx n="50" d="100"/>
          <a:sy n="50" d="100"/>
        </p:scale>
        <p:origin x="-1944" y="-5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96D71B-387C-420D-972D-47DFF454130F}" type="datetimeFigureOut">
              <a:rPr lang="ru-RU" smtClean="0"/>
              <a:pPr/>
              <a:t>27.11.2016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D08323-5637-4A7E-885F-50DDCEE52FD4}" type="slidenum">
              <a:rPr lang="ru-RU" smtClean="0"/>
              <a:pPr/>
              <a:t>‹#›</a:t>
            </a:fld>
            <a:endParaRPr lang="ru-RU"/>
          </a:p>
        </p:txBody>
      </p:sp>
    </p:spTree>
    <p:extLst>
      <p:ext uri="{BB962C8B-B14F-4D97-AF65-F5344CB8AC3E}">
        <p14:creationId xmlns:p14="http://schemas.microsoft.com/office/powerpoint/2010/main" xmlns="" val="722663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5D08323-5637-4A7E-885F-50DDCEE52FD4}"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Название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0BD6722-2E12-9441-9DD8-F2EE487DE744}" type="datetimeFigureOut">
              <a:rPr lang="ru-RU" smtClean="0"/>
              <a:pPr/>
              <a:t>27.11.2016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38CA01-AB5F-F94A-BF24-E8D371440D1D}" type="slidenum">
              <a:rPr lang="ru-RU" smtClean="0"/>
              <a:pPr/>
              <a:t>‹#›</a:t>
            </a:fld>
            <a:endParaRPr lang="ru-RU"/>
          </a:p>
        </p:txBody>
      </p:sp>
    </p:spTree>
    <p:extLst>
      <p:ext uri="{BB962C8B-B14F-4D97-AF65-F5344CB8AC3E}">
        <p14:creationId xmlns:p14="http://schemas.microsoft.com/office/powerpoint/2010/main" xmlns="" val="1786987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 текст">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0BD6722-2E12-9441-9DD8-F2EE487DE744}" type="datetimeFigureOut">
              <a:rPr lang="ru-RU" smtClean="0"/>
              <a:pPr/>
              <a:t>27.11.2016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38CA01-AB5F-F94A-BF24-E8D371440D1D}" type="slidenum">
              <a:rPr lang="ru-RU" smtClean="0"/>
              <a:pPr/>
              <a:t>‹#›</a:t>
            </a:fld>
            <a:endParaRPr lang="ru-RU"/>
          </a:p>
        </p:txBody>
      </p:sp>
    </p:spTree>
    <p:extLst>
      <p:ext uri="{BB962C8B-B14F-4D97-AF65-F5344CB8AC3E}">
        <p14:creationId xmlns:p14="http://schemas.microsoft.com/office/powerpoint/2010/main" xmlns="" val="3685429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 загол.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0BD6722-2E12-9441-9DD8-F2EE487DE744}" type="datetimeFigureOut">
              <a:rPr lang="ru-RU" smtClean="0"/>
              <a:pPr/>
              <a:t>27.11.2016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38CA01-AB5F-F94A-BF24-E8D371440D1D}" type="slidenum">
              <a:rPr lang="ru-RU" smtClean="0"/>
              <a:pPr/>
              <a:t>‹#›</a:t>
            </a:fld>
            <a:endParaRPr lang="ru-RU"/>
          </a:p>
        </p:txBody>
      </p:sp>
    </p:spTree>
    <p:extLst>
      <p:ext uri="{BB962C8B-B14F-4D97-AF65-F5344CB8AC3E}">
        <p14:creationId xmlns:p14="http://schemas.microsoft.com/office/powerpoint/2010/main" xmlns="" val="300541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0BD6722-2E12-9441-9DD8-F2EE487DE744}" type="datetimeFigureOut">
              <a:rPr lang="ru-RU" smtClean="0"/>
              <a:pPr/>
              <a:t>27.11.2016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38CA01-AB5F-F94A-BF24-E8D371440D1D}" type="slidenum">
              <a:rPr lang="ru-RU" smtClean="0"/>
              <a:pPr/>
              <a:t>‹#›</a:t>
            </a:fld>
            <a:endParaRPr lang="ru-RU"/>
          </a:p>
        </p:txBody>
      </p:sp>
    </p:spTree>
    <p:extLst>
      <p:ext uri="{BB962C8B-B14F-4D97-AF65-F5344CB8AC3E}">
        <p14:creationId xmlns:p14="http://schemas.microsoft.com/office/powerpoint/2010/main" xmlns="" val="3134290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Название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0BD6722-2E12-9441-9DD8-F2EE487DE744}" type="datetimeFigureOut">
              <a:rPr lang="ru-RU" smtClean="0"/>
              <a:pPr/>
              <a:t>27.11.2016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38CA01-AB5F-F94A-BF24-E8D371440D1D}" type="slidenum">
              <a:rPr lang="ru-RU" smtClean="0"/>
              <a:pPr/>
              <a:t>‹#›</a:t>
            </a:fld>
            <a:endParaRPr lang="ru-RU"/>
          </a:p>
        </p:txBody>
      </p:sp>
    </p:spTree>
    <p:extLst>
      <p:ext uri="{BB962C8B-B14F-4D97-AF65-F5344CB8AC3E}">
        <p14:creationId xmlns:p14="http://schemas.microsoft.com/office/powerpoint/2010/main" xmlns="" val="2280142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0BD6722-2E12-9441-9DD8-F2EE487DE744}" type="datetimeFigureOut">
              <a:rPr lang="ru-RU" smtClean="0"/>
              <a:pPr/>
              <a:t>27.11.2016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738CA01-AB5F-F94A-BF24-E8D371440D1D}" type="slidenum">
              <a:rPr lang="ru-RU" smtClean="0"/>
              <a:pPr/>
              <a:t>‹#›</a:t>
            </a:fld>
            <a:endParaRPr lang="ru-RU"/>
          </a:p>
        </p:txBody>
      </p:sp>
    </p:spTree>
    <p:extLst>
      <p:ext uri="{BB962C8B-B14F-4D97-AF65-F5344CB8AC3E}">
        <p14:creationId xmlns:p14="http://schemas.microsoft.com/office/powerpoint/2010/main" xmlns="" val="1376120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0BD6722-2E12-9441-9DD8-F2EE487DE744}" type="datetimeFigureOut">
              <a:rPr lang="ru-RU" smtClean="0"/>
              <a:pPr/>
              <a:t>27.11.2016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738CA01-AB5F-F94A-BF24-E8D371440D1D}" type="slidenum">
              <a:rPr lang="ru-RU" smtClean="0"/>
              <a:pPr/>
              <a:t>‹#›</a:t>
            </a:fld>
            <a:endParaRPr lang="ru-RU"/>
          </a:p>
        </p:txBody>
      </p:sp>
    </p:spTree>
    <p:extLst>
      <p:ext uri="{BB962C8B-B14F-4D97-AF65-F5344CB8AC3E}">
        <p14:creationId xmlns:p14="http://schemas.microsoft.com/office/powerpoint/2010/main" xmlns="" val="450841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0BD6722-2E12-9441-9DD8-F2EE487DE744}" type="datetimeFigureOut">
              <a:rPr lang="ru-RU" smtClean="0"/>
              <a:pPr/>
              <a:t>27.11.2016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738CA01-AB5F-F94A-BF24-E8D371440D1D}" type="slidenum">
              <a:rPr lang="ru-RU" smtClean="0"/>
              <a:pPr/>
              <a:t>‹#›</a:t>
            </a:fld>
            <a:endParaRPr lang="ru-RU"/>
          </a:p>
        </p:txBody>
      </p:sp>
    </p:spTree>
    <p:extLst>
      <p:ext uri="{BB962C8B-B14F-4D97-AF65-F5344CB8AC3E}">
        <p14:creationId xmlns:p14="http://schemas.microsoft.com/office/powerpoint/2010/main" xmlns="" val="580867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0BD6722-2E12-9441-9DD8-F2EE487DE744}" type="datetimeFigureOut">
              <a:rPr lang="ru-RU" smtClean="0"/>
              <a:pPr/>
              <a:t>27.11.2016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738CA01-AB5F-F94A-BF24-E8D371440D1D}" type="slidenum">
              <a:rPr lang="ru-RU" smtClean="0"/>
              <a:pPr/>
              <a:t>‹#›</a:t>
            </a:fld>
            <a:endParaRPr lang="ru-RU"/>
          </a:p>
        </p:txBody>
      </p:sp>
    </p:spTree>
    <p:extLst>
      <p:ext uri="{BB962C8B-B14F-4D97-AF65-F5344CB8AC3E}">
        <p14:creationId xmlns:p14="http://schemas.microsoft.com/office/powerpoint/2010/main" xmlns="" val="2095276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Название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0BD6722-2E12-9441-9DD8-F2EE487DE744}" type="datetimeFigureOut">
              <a:rPr lang="ru-RU" smtClean="0"/>
              <a:pPr/>
              <a:t>27.11.2016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738CA01-AB5F-F94A-BF24-E8D371440D1D}" type="slidenum">
              <a:rPr lang="ru-RU" smtClean="0"/>
              <a:pPr/>
              <a:t>‹#›</a:t>
            </a:fld>
            <a:endParaRPr lang="ru-RU"/>
          </a:p>
        </p:txBody>
      </p:sp>
    </p:spTree>
    <p:extLst>
      <p:ext uri="{BB962C8B-B14F-4D97-AF65-F5344CB8AC3E}">
        <p14:creationId xmlns:p14="http://schemas.microsoft.com/office/powerpoint/2010/main" xmlns="" val="2174068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Название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0BD6722-2E12-9441-9DD8-F2EE487DE744}" type="datetimeFigureOut">
              <a:rPr lang="ru-RU" smtClean="0"/>
              <a:pPr/>
              <a:t>27.11.2016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738CA01-AB5F-F94A-BF24-E8D371440D1D}" type="slidenum">
              <a:rPr lang="ru-RU" smtClean="0"/>
              <a:pPr/>
              <a:t>‹#›</a:t>
            </a:fld>
            <a:endParaRPr lang="ru-RU"/>
          </a:p>
        </p:txBody>
      </p:sp>
    </p:spTree>
    <p:extLst>
      <p:ext uri="{BB962C8B-B14F-4D97-AF65-F5344CB8AC3E}">
        <p14:creationId xmlns:p14="http://schemas.microsoft.com/office/powerpoint/2010/main" xmlns="" val="3204251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BD6722-2E12-9441-9DD8-F2EE487DE744}" type="datetimeFigureOut">
              <a:rPr lang="ru-RU" smtClean="0"/>
              <a:pPr/>
              <a:t>27.11.2016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38CA01-AB5F-F94A-BF24-E8D371440D1D}" type="slidenum">
              <a:rPr lang="ru-RU" smtClean="0"/>
              <a:pPr/>
              <a:t>‹#›</a:t>
            </a:fld>
            <a:endParaRPr lang="ru-RU"/>
          </a:p>
        </p:txBody>
      </p:sp>
    </p:spTree>
    <p:extLst>
      <p:ext uri="{BB962C8B-B14F-4D97-AF65-F5344CB8AC3E}">
        <p14:creationId xmlns:p14="http://schemas.microsoft.com/office/powerpoint/2010/main" xmlns="" val="34871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etymological.academic.ru/2798/%D0%BC%D0%B5%D1%81%D1%8F%D1%86" TargetMode="External"/><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hyperlink" Target="http://dic.academic.ru/dic.nsf/enc2p/202234/%D0%90%D0%92%D0%93%D0%A3%D0%A1%D0%A2" TargetMode="Externa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ctrTitle"/>
          </p:nvPr>
        </p:nvSpPr>
        <p:spPr/>
        <p:txBody>
          <a:bodyPr/>
          <a:lstStyle/>
          <a:p>
            <a:r>
              <a:rPr lang="ru-RU" dirty="0" smtClean="0"/>
              <a:t>Этимологический словарь русского языка </a:t>
            </a:r>
            <a:endParaRPr lang="ru-RU" dirty="0"/>
          </a:p>
        </p:txBody>
      </p:sp>
      <p:sp>
        <p:nvSpPr>
          <p:cNvPr id="3" name="Подзаголовок 2"/>
          <p:cNvSpPr>
            <a:spLocks noGrp="1"/>
          </p:cNvSpPr>
          <p:nvPr>
            <p:ph type="subTitle" idx="1"/>
          </p:nvPr>
        </p:nvSpPr>
        <p:spPr/>
        <p:txBody>
          <a:bodyPr/>
          <a:lstStyle/>
          <a:p>
            <a:r>
              <a:rPr lang="ru-RU" dirty="0" smtClean="0"/>
              <a:t>Ленина Глеба </a:t>
            </a:r>
          </a:p>
          <a:p>
            <a:r>
              <a:rPr lang="ru-RU" dirty="0" smtClean="0"/>
              <a:t>Ученика 9б класса </a:t>
            </a:r>
          </a:p>
          <a:p>
            <a:r>
              <a:rPr lang="ru-RU" dirty="0"/>
              <a:t>	</a:t>
            </a:r>
            <a:r>
              <a:rPr lang="ru-RU" dirty="0" smtClean="0"/>
              <a:t>МБОУ «лицей №23»</a:t>
            </a:r>
            <a:endParaRPr lang="ru-RU" dirty="0"/>
          </a:p>
        </p:txBody>
      </p:sp>
    </p:spTree>
    <p:extLst>
      <p:ext uri="{BB962C8B-B14F-4D97-AF65-F5344CB8AC3E}">
        <p14:creationId xmlns:p14="http://schemas.microsoft.com/office/powerpoint/2010/main" xmlns="" val="41240881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ru-RU" dirty="0" smtClean="0"/>
              <a:t>Рождение бадминтона </a:t>
            </a:r>
            <a:endParaRPr lang="ru-RU" dirty="0"/>
          </a:p>
        </p:txBody>
      </p:sp>
      <p:sp>
        <p:nvSpPr>
          <p:cNvPr id="3" name="Содержимое 2"/>
          <p:cNvSpPr>
            <a:spLocks noGrp="1"/>
          </p:cNvSpPr>
          <p:nvPr>
            <p:ph sz="half" idx="1"/>
          </p:nvPr>
        </p:nvSpPr>
        <p:spPr/>
        <p:txBody>
          <a:bodyPr>
            <a:normAutofit fontScale="55000" lnSpcReduction="20000"/>
          </a:bodyPr>
          <a:lstStyle/>
          <a:p>
            <a:endParaRPr lang="ru-RU" dirty="0"/>
          </a:p>
        </p:txBody>
      </p:sp>
      <p:sp>
        <p:nvSpPr>
          <p:cNvPr id="4" name="Содержимое 3"/>
          <p:cNvSpPr>
            <a:spLocks noGrp="1"/>
          </p:cNvSpPr>
          <p:nvPr>
            <p:ph sz="half" idx="2"/>
          </p:nvPr>
        </p:nvSpPr>
        <p:spPr>
          <a:xfrm>
            <a:off x="4648200" y="1841500"/>
            <a:ext cx="4038600" cy="4525963"/>
          </a:xfrm>
        </p:spPr>
        <p:style>
          <a:lnRef idx="2">
            <a:schemeClr val="accent1">
              <a:shade val="50000"/>
            </a:schemeClr>
          </a:lnRef>
          <a:fillRef idx="1">
            <a:schemeClr val="accent1"/>
          </a:fillRef>
          <a:effectRef idx="0">
            <a:schemeClr val="accent1"/>
          </a:effectRef>
          <a:fontRef idx="minor">
            <a:schemeClr val="lt1"/>
          </a:fontRef>
        </p:style>
        <p:txBody>
          <a:bodyPr>
            <a:normAutofit fontScale="55000" lnSpcReduction="20000"/>
          </a:bodyPr>
          <a:lstStyle/>
          <a:p>
            <a:r>
              <a:rPr lang="ru-RU" dirty="0" err="1" smtClean="0"/>
              <a:t>Бадминтон-хаус</a:t>
            </a:r>
            <a:r>
              <a:rPr lang="ru-RU" dirty="0" smtClean="0"/>
              <a:t> (</a:t>
            </a:r>
            <a:r>
              <a:rPr lang="ru-RU" dirty="0" err="1" smtClean="0"/>
              <a:t>Badminton</a:t>
            </a:r>
            <a:r>
              <a:rPr lang="ru-RU" dirty="0" smtClean="0"/>
              <a:t> </a:t>
            </a:r>
            <a:r>
              <a:rPr lang="ru-RU" dirty="0" err="1" smtClean="0"/>
              <a:t>House</a:t>
            </a:r>
            <a:r>
              <a:rPr lang="ru-RU" dirty="0" smtClean="0"/>
              <a:t>) — основная резиденция английских герцогов </a:t>
            </a:r>
            <a:r>
              <a:rPr lang="ru-RU" dirty="0" err="1" smtClean="0"/>
              <a:t>Бофортов</a:t>
            </a:r>
            <a:r>
              <a:rPr lang="ru-RU" dirty="0" smtClean="0"/>
              <a:t> с конца XVII века, когда семейство Сомерсетов перебралось сюда из средневекового замка </a:t>
            </a:r>
            <a:r>
              <a:rPr lang="ru-RU" dirty="0" err="1" smtClean="0"/>
              <a:t>Раглан</a:t>
            </a:r>
            <a:r>
              <a:rPr lang="ru-RU" dirty="0" smtClean="0"/>
              <a:t>.</a:t>
            </a:r>
          </a:p>
          <a:p>
            <a:r>
              <a:rPr lang="ru-RU" dirty="0" smtClean="0"/>
              <a:t>Нынешнее здание усадьбы в </a:t>
            </a:r>
            <a:r>
              <a:rPr lang="ru-RU" dirty="0" err="1" smtClean="0"/>
              <a:t>Глостершире</a:t>
            </a:r>
            <a:r>
              <a:rPr lang="ru-RU" dirty="0" smtClean="0"/>
              <a:t> возведено в начале XVIII века на фундаменте более ранних построек по </a:t>
            </a:r>
            <a:r>
              <a:rPr lang="ru-RU" dirty="0" err="1" smtClean="0"/>
              <a:t>палладианскому</a:t>
            </a:r>
            <a:r>
              <a:rPr lang="ru-RU" dirty="0" smtClean="0"/>
              <a:t> проекту Уильяма Кента. Во время Второй мировой войны усадебный дом с разрешения герцога Бофорта занимала Мария </a:t>
            </a:r>
            <a:r>
              <a:rPr lang="ru-RU" dirty="0" err="1" smtClean="0"/>
              <a:t>Текская</a:t>
            </a:r>
            <a:r>
              <a:rPr lang="ru-RU" dirty="0" smtClean="0"/>
              <a:t>. Ближе к нашему времени здесь проходили съёмки таких исторических фильмов, как «Остаток дня» и «</a:t>
            </a:r>
            <a:r>
              <a:rPr lang="ru-RU" dirty="0" err="1" smtClean="0"/>
              <a:t>Пёрл-Харбор</a:t>
            </a:r>
            <a:r>
              <a:rPr lang="ru-RU" dirty="0" smtClean="0"/>
              <a:t>».</a:t>
            </a:r>
          </a:p>
          <a:p>
            <a:r>
              <a:rPr lang="ru-RU" dirty="0" err="1" smtClean="0"/>
              <a:t>Бадминтонская</a:t>
            </a:r>
            <a:r>
              <a:rPr lang="ru-RU" dirty="0" smtClean="0"/>
              <a:t> усадьба издавна славится своими спортивными традициями — охотой на лис, ежегодными соревнованиями по конному троеборью и игрой в бадминтон, которая берёт своё название от этого поместья</a:t>
            </a:r>
          </a:p>
          <a:p>
            <a:endParaRPr lang="ru-RU" dirty="0"/>
          </a:p>
        </p:txBody>
      </p:sp>
      <p:pic>
        <p:nvPicPr>
          <p:cNvPr id="4098" name="Picture 2" descr="C:\Users\Admin\Pictures\Badminton_House.jpg"/>
          <p:cNvPicPr>
            <a:picLocks noChangeAspect="1" noChangeArrowheads="1"/>
          </p:cNvPicPr>
          <p:nvPr/>
        </p:nvPicPr>
        <p:blipFill>
          <a:blip r:embed="rId2"/>
          <a:srcRect/>
          <a:stretch>
            <a:fillRect/>
          </a:stretch>
        </p:blipFill>
        <p:spPr bwMode="auto">
          <a:xfrm>
            <a:off x="152400" y="1841500"/>
            <a:ext cx="4343400" cy="3201555"/>
          </a:xfrm>
          <a:prstGeom prst="rect">
            <a:avLst/>
          </a:prstGeom>
        </p:spPr>
        <p:style>
          <a:lnRef idx="2">
            <a:schemeClr val="accent1">
              <a:shade val="50000"/>
            </a:schemeClr>
          </a:lnRef>
          <a:fillRef idx="1">
            <a:schemeClr val="accent1"/>
          </a:fillRef>
          <a:effectRef idx="0">
            <a:schemeClr val="accent1"/>
          </a:effectRef>
          <a:fontRef idx="minor">
            <a:schemeClr val="lt1"/>
          </a:fontRef>
        </p:style>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ru-RU" dirty="0" smtClean="0"/>
              <a:t>Вулкан</a:t>
            </a:r>
            <a:endParaRPr lang="ru-RU" dirty="0"/>
          </a:p>
        </p:txBody>
      </p:sp>
      <p:sp>
        <p:nvSpPr>
          <p:cNvPr id="3" name="Содержимое 2"/>
          <p:cNvSpPr>
            <a:spLocks noGrp="1"/>
          </p:cNvSpPr>
          <p:nvPr>
            <p:ph sz="half" idx="1"/>
          </p:nvPr>
        </p:nvSpPr>
        <p:spPr/>
        <p:txBody>
          <a:bodyPr>
            <a:normAutofit fontScale="62500" lnSpcReduction="20000"/>
          </a:bodyPr>
          <a:lstStyle/>
          <a:p>
            <a:endParaRPr lang="ru-RU" dirty="0"/>
          </a:p>
        </p:txBody>
      </p:sp>
      <p:sp>
        <p:nvSpPr>
          <p:cNvPr id="4" name="Содержимое 3"/>
          <p:cNvSpPr>
            <a:spLocks noGrp="1"/>
          </p:cNvSpPr>
          <p:nvPr>
            <p:ph sz="half" idx="2"/>
          </p:nvPr>
        </p:nvSpPr>
        <p:spPr>
          <a:xfrm>
            <a:off x="4939145" y="1600200"/>
            <a:ext cx="4038600" cy="4525963"/>
          </a:xfrm>
        </p:spPr>
        <p:style>
          <a:lnRef idx="2">
            <a:schemeClr val="accent2">
              <a:shade val="50000"/>
            </a:schemeClr>
          </a:lnRef>
          <a:fillRef idx="1">
            <a:schemeClr val="accent2"/>
          </a:fillRef>
          <a:effectRef idx="0">
            <a:schemeClr val="accent2"/>
          </a:effectRef>
          <a:fontRef idx="minor">
            <a:schemeClr val="lt1"/>
          </a:fontRef>
        </p:style>
        <p:txBody>
          <a:bodyPr>
            <a:normAutofit fontScale="62500" lnSpcReduction="20000"/>
          </a:bodyPr>
          <a:lstStyle/>
          <a:p>
            <a:r>
              <a:rPr lang="ru-RU" b="1" dirty="0" smtClean="0"/>
              <a:t>ВУЛКАН</a:t>
            </a:r>
          </a:p>
          <a:p>
            <a:r>
              <a:rPr lang="ru-RU" b="1" dirty="0" smtClean="0"/>
              <a:t>I</a:t>
            </a:r>
            <a:endParaRPr lang="ru-RU" dirty="0" smtClean="0"/>
          </a:p>
          <a:p>
            <a:r>
              <a:rPr lang="ru-RU" dirty="0" smtClean="0"/>
              <a:t>а, м.</a:t>
            </a:r>
          </a:p>
          <a:p>
            <a:r>
              <a:rPr lang="ru-RU" dirty="0" smtClean="0"/>
              <a:t>Геологическое образование - коническая гора с кратером на вершине, через который из недр земли время от времени извергается огонь, лава, пепел, обломки горных пород и т.п. Вулканический - </a:t>
            </a:r>
            <a:r>
              <a:rPr lang="ru-RU" dirty="0" err="1" smtClean="0"/>
              <a:t>отно-сящийся</a:t>
            </a:r>
            <a:r>
              <a:rPr lang="ru-RU" dirty="0" smtClean="0"/>
              <a:t> к вулкану, вулканам.</a:t>
            </a:r>
          </a:p>
          <a:p>
            <a:r>
              <a:rPr lang="ru-RU" b="1" dirty="0" smtClean="0"/>
              <a:t>II</a:t>
            </a:r>
            <a:endParaRPr lang="ru-RU" dirty="0" smtClean="0"/>
          </a:p>
          <a:p>
            <a:r>
              <a:rPr lang="ru-RU" dirty="0" smtClean="0"/>
              <a:t>а, м., </a:t>
            </a:r>
            <a:r>
              <a:rPr lang="ru-RU" dirty="0" err="1" smtClean="0"/>
              <a:t>одуш</a:t>
            </a:r>
            <a:r>
              <a:rPr lang="ru-RU" dirty="0" smtClean="0"/>
              <a:t>., с прописной буквы</a:t>
            </a:r>
          </a:p>
          <a:p>
            <a:r>
              <a:rPr lang="ru-RU" dirty="0" smtClean="0"/>
              <a:t>В древнеримской мифологии: бог огня и кузнечного ремесла; то же что в древнегреческой мифологии Гефест.</a:t>
            </a:r>
          </a:p>
          <a:p>
            <a:endParaRPr lang="ru-RU" dirty="0"/>
          </a:p>
        </p:txBody>
      </p:sp>
      <p:pic>
        <p:nvPicPr>
          <p:cNvPr id="5122" name="Picture 2" descr="C:\Users\Admin\Pictures\748.1322488069.jpg"/>
          <p:cNvPicPr>
            <a:picLocks noChangeAspect="1" noChangeArrowheads="1"/>
          </p:cNvPicPr>
          <p:nvPr/>
        </p:nvPicPr>
        <p:blipFill>
          <a:blip r:embed="rId2"/>
          <a:srcRect/>
          <a:stretch>
            <a:fillRect/>
          </a:stretch>
        </p:blipFill>
        <p:spPr bwMode="auto">
          <a:xfrm>
            <a:off x="0" y="1955800"/>
            <a:ext cx="4648200" cy="3586163"/>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Вулкан»</a:t>
            </a:r>
            <a:r>
              <a:rPr lang="ru-RU" dirty="0" err="1" smtClean="0"/>
              <a:t>Визувий</a:t>
            </a:r>
            <a:r>
              <a:rPr lang="ru-RU" dirty="0" smtClean="0"/>
              <a:t>»</a:t>
            </a:r>
            <a:endParaRPr lang="ru-RU" dirty="0"/>
          </a:p>
        </p:txBody>
      </p:sp>
      <p:sp>
        <p:nvSpPr>
          <p:cNvPr id="3" name="Содержимое 2"/>
          <p:cNvSpPr>
            <a:spLocks noGrp="1"/>
          </p:cNvSpPr>
          <p:nvPr>
            <p:ph sz="half" idx="1"/>
          </p:nvPr>
        </p:nvSpPr>
        <p:spPr/>
        <p:txBody>
          <a:bodyPr>
            <a:normAutofit fontScale="47500" lnSpcReduction="20000"/>
          </a:bodyPr>
          <a:lstStyle/>
          <a:p>
            <a:endParaRPr lang="ru-RU"/>
          </a:p>
        </p:txBody>
      </p:sp>
      <p:sp>
        <p:nvSpPr>
          <p:cNvPr id="4" name="Содержимое 3"/>
          <p:cNvSpPr>
            <a:spLocks noGrp="1"/>
          </p:cNvSpPr>
          <p:nvPr>
            <p:ph sz="half" idx="2"/>
          </p:nvPr>
        </p:nvSpPr>
        <p:spPr>
          <a:xfrm>
            <a:off x="4856018" y="1529773"/>
            <a:ext cx="4038600" cy="4596390"/>
          </a:xfrm>
        </p:spPr>
        <p:style>
          <a:lnRef idx="2">
            <a:schemeClr val="accent2">
              <a:shade val="50000"/>
            </a:schemeClr>
          </a:lnRef>
          <a:fillRef idx="1">
            <a:schemeClr val="accent2"/>
          </a:fillRef>
          <a:effectRef idx="0">
            <a:schemeClr val="accent2"/>
          </a:effectRef>
          <a:fontRef idx="minor">
            <a:schemeClr val="lt1"/>
          </a:fontRef>
        </p:style>
        <p:txBody>
          <a:bodyPr>
            <a:normAutofit fontScale="47500" lnSpcReduction="20000"/>
          </a:bodyPr>
          <a:lstStyle/>
          <a:p>
            <a:r>
              <a:rPr lang="ru-RU" dirty="0" err="1" smtClean="0"/>
              <a:t>Везу́вий</a:t>
            </a:r>
            <a:r>
              <a:rPr lang="ru-RU" dirty="0" smtClean="0"/>
              <a:t> (</a:t>
            </a:r>
            <a:r>
              <a:rPr lang="ru-RU" dirty="0" err="1" smtClean="0"/>
              <a:t>итал</a:t>
            </a:r>
            <a:r>
              <a:rPr lang="ru-RU" dirty="0" smtClean="0"/>
              <a:t>. </a:t>
            </a:r>
            <a:r>
              <a:rPr lang="ru-RU" dirty="0" err="1" smtClean="0"/>
              <a:t>Vesuvio</a:t>
            </a:r>
            <a:r>
              <a:rPr lang="ru-RU" dirty="0" smtClean="0"/>
              <a:t>) — действующий вулкан на юге Италии, примерно в 15 км от Неаполя. Расположен на берегу Неаполитанского залива в провинции Неаполь, регион Кампания. Входит в </a:t>
            </a:r>
            <a:r>
              <a:rPr lang="ru-RU" dirty="0" err="1" smtClean="0"/>
              <a:t>Апеннинскую</a:t>
            </a:r>
            <a:r>
              <a:rPr lang="ru-RU" dirty="0" smtClean="0"/>
              <a:t> горную систему, имеет высоту 1281 м.</a:t>
            </a:r>
          </a:p>
          <a:p>
            <a:endParaRPr lang="ru-RU" dirty="0" smtClean="0"/>
          </a:p>
          <a:p>
            <a:r>
              <a:rPr lang="ru-RU" dirty="0" smtClean="0"/>
              <a:t>Везувий является одним из трёх действующих вулканов Италии — вулкан Этна находится на острове Сицилия, а Стромболи — на </a:t>
            </a:r>
            <a:r>
              <a:rPr lang="ru-RU" dirty="0" err="1" smtClean="0"/>
              <a:t>Липарских</a:t>
            </a:r>
            <a:r>
              <a:rPr lang="ru-RU" dirty="0" smtClean="0"/>
              <a:t> островах. Везувий — единственный действующий вулкан континентальной Европы[2], считается одним из наиболее опасных вулканов.</a:t>
            </a:r>
          </a:p>
          <a:p>
            <a:endParaRPr lang="ru-RU" dirty="0" smtClean="0"/>
          </a:p>
          <a:p>
            <a:r>
              <a:rPr lang="ru-RU" dirty="0" smtClean="0"/>
              <a:t>В исторических источниках имеются сведения о более чем 80 значительных извержениях, наиболее известное из которых произошло 24 августа 79 года, когда были уничтожены древнеримские города Помпеи, Геркуланум, </a:t>
            </a:r>
            <a:r>
              <a:rPr lang="ru-RU" dirty="0" err="1" smtClean="0"/>
              <a:t>Оплонтис</a:t>
            </a:r>
            <a:r>
              <a:rPr lang="ru-RU" dirty="0" smtClean="0"/>
              <a:t> и виллы </a:t>
            </a:r>
            <a:r>
              <a:rPr lang="ru-RU" dirty="0" err="1" smtClean="0"/>
              <a:t>Стабий</a:t>
            </a:r>
            <a:r>
              <a:rPr lang="ru-RU" dirty="0" smtClean="0"/>
              <a:t>. Было описано древнеримскими авторами (в том числе Плинием Младшим) и долгое время считалось легендарным событием, пока не было подтверждено в результате археологических раскопок. Последнее историческое извержение Везувия произошло в 1944 году.</a:t>
            </a:r>
            <a:endParaRPr lang="ru-RU" dirty="0"/>
          </a:p>
        </p:txBody>
      </p:sp>
      <p:pic>
        <p:nvPicPr>
          <p:cNvPr id="6146" name="Picture 2" descr="C:\Users\Admin\Pictures\748.1322488069.jpg"/>
          <p:cNvPicPr>
            <a:picLocks noChangeAspect="1" noChangeArrowheads="1"/>
          </p:cNvPicPr>
          <p:nvPr/>
        </p:nvPicPr>
        <p:blipFill>
          <a:blip r:embed="rId2"/>
          <a:srcRect/>
          <a:stretch>
            <a:fillRect/>
          </a:stretch>
        </p:blipFill>
        <p:spPr bwMode="auto">
          <a:xfrm>
            <a:off x="457200" y="1529773"/>
            <a:ext cx="4191000" cy="459639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ru-RU" dirty="0" smtClean="0"/>
              <a:t>Вулкан </a:t>
            </a:r>
            <a:r>
              <a:rPr lang="ru-RU" dirty="0" err="1" smtClean="0"/>
              <a:t>древнеримкий</a:t>
            </a:r>
            <a:r>
              <a:rPr lang="ru-RU" dirty="0" smtClean="0"/>
              <a:t> бог </a:t>
            </a:r>
            <a:endParaRPr lang="ru-RU" dirty="0"/>
          </a:p>
        </p:txBody>
      </p:sp>
      <p:sp>
        <p:nvSpPr>
          <p:cNvPr id="3" name="Содержимое 2"/>
          <p:cNvSpPr>
            <a:spLocks noGrp="1"/>
          </p:cNvSpPr>
          <p:nvPr>
            <p:ph sz="half" idx="1"/>
          </p:nvPr>
        </p:nvSpPr>
        <p:spPr/>
        <p:txBody>
          <a:bodyPr>
            <a:normAutofit fontScale="47500" lnSpcReduction="20000"/>
          </a:bodyPr>
          <a:lstStyle/>
          <a:p>
            <a:r>
              <a:rPr lang="ru-RU" dirty="0" smtClean="0"/>
              <a:t>,,</a:t>
            </a:r>
            <a:endParaRPr lang="ru-RU" dirty="0"/>
          </a:p>
        </p:txBody>
      </p:sp>
      <p:sp>
        <p:nvSpPr>
          <p:cNvPr id="4" name="Содержимое 3"/>
          <p:cNvSpPr>
            <a:spLocks noGrp="1"/>
          </p:cNvSpPr>
          <p:nvPr>
            <p:ph sz="half" idx="2"/>
          </p:nvPr>
        </p:nvSpPr>
        <p:spPr>
          <a:xfrm>
            <a:off x="4842164" y="1819418"/>
            <a:ext cx="4038600" cy="4525963"/>
          </a:xfrm>
        </p:spPr>
        <p:style>
          <a:lnRef idx="2">
            <a:schemeClr val="accent2">
              <a:shade val="50000"/>
            </a:schemeClr>
          </a:lnRef>
          <a:fillRef idx="1">
            <a:schemeClr val="accent2"/>
          </a:fillRef>
          <a:effectRef idx="0">
            <a:schemeClr val="accent2"/>
          </a:effectRef>
          <a:fontRef idx="minor">
            <a:schemeClr val="lt1"/>
          </a:fontRef>
        </p:style>
        <p:txBody>
          <a:bodyPr>
            <a:normAutofit fontScale="47500" lnSpcReduction="20000"/>
          </a:bodyPr>
          <a:lstStyle/>
          <a:p>
            <a:r>
              <a:rPr lang="ru-RU" dirty="0" err="1" smtClean="0"/>
              <a:t>улкан</a:t>
            </a:r>
            <a:r>
              <a:rPr lang="ru-RU" dirty="0" smtClean="0"/>
              <a:t> (лат. </a:t>
            </a:r>
            <a:r>
              <a:rPr lang="ru-RU" dirty="0" err="1" smtClean="0"/>
              <a:t>Vulcanus</a:t>
            </a:r>
            <a:r>
              <a:rPr lang="ru-RU" dirty="0" smtClean="0"/>
              <a:t>) — бог огня и покровитель кузнечного ремесла в древнеримской мифологии. Культ Вулкана сопровождался человеческими жертвоприношениями. Был сыном Юпитера и Юноны. Его жёнами были Майя (</a:t>
            </a:r>
            <a:r>
              <a:rPr lang="ru-RU" dirty="0" err="1" smtClean="0"/>
              <a:t>Майеста</a:t>
            </a:r>
            <a:r>
              <a:rPr lang="ru-RU" dirty="0" smtClean="0"/>
              <a:t>) и Венера. Популярным в новой европейской живописи с эпохи Возрождения стал сюжет мести Вулкана своей супруге за неверность (Марс и Венера играют в шахматы, </a:t>
            </a:r>
            <a:r>
              <a:rPr lang="ru-RU" dirty="0" err="1" smtClean="0"/>
              <a:t>Падованино</a:t>
            </a:r>
            <a:r>
              <a:rPr lang="ru-RU" dirty="0" smtClean="0"/>
              <a:t>, 1530-40, </a:t>
            </a:r>
            <a:r>
              <a:rPr lang="ru-RU" dirty="0" err="1" smtClean="0"/>
              <a:t>Landesmuseum</a:t>
            </a:r>
            <a:r>
              <a:rPr lang="ru-RU" dirty="0" smtClean="0"/>
              <a:t> </a:t>
            </a:r>
            <a:r>
              <a:rPr lang="ru-RU" dirty="0" err="1" smtClean="0"/>
              <a:t>für</a:t>
            </a:r>
            <a:r>
              <a:rPr lang="ru-RU" dirty="0" smtClean="0"/>
              <a:t> </a:t>
            </a:r>
            <a:r>
              <a:rPr lang="ru-RU" dirty="0" err="1" smtClean="0"/>
              <a:t>Kunst</a:t>
            </a:r>
            <a:r>
              <a:rPr lang="ru-RU" dirty="0" smtClean="0"/>
              <a:t> </a:t>
            </a:r>
            <a:r>
              <a:rPr lang="ru-RU" dirty="0" err="1" smtClean="0"/>
              <a:t>und</a:t>
            </a:r>
            <a:r>
              <a:rPr lang="ru-RU" dirty="0" smtClean="0"/>
              <a:t> </a:t>
            </a:r>
            <a:r>
              <a:rPr lang="ru-RU" dirty="0" err="1" smtClean="0"/>
              <a:t>Kulturgeschichte</a:t>
            </a:r>
            <a:r>
              <a:rPr lang="ru-RU" dirty="0" smtClean="0"/>
              <a:t> </a:t>
            </a:r>
            <a:r>
              <a:rPr lang="ru-RU" dirty="0" err="1" smtClean="0"/>
              <a:t>Augusteum</a:t>
            </a:r>
            <a:r>
              <a:rPr lang="ru-RU" dirty="0" smtClean="0"/>
              <a:t>, Ольденбург). Вулкан изготовил оружие и доспехи для многих богов и героев. Его кузница находилась в вулкане Этна (Сицилия). Себе в помощь создал золотых женщин.</a:t>
            </a:r>
          </a:p>
          <a:p>
            <a:endParaRPr lang="ru-RU" dirty="0" smtClean="0"/>
          </a:p>
          <a:p>
            <a:r>
              <a:rPr lang="ru-RU" dirty="0" smtClean="0"/>
              <a:t>Он создал Юпитеру молнии. Согласно мифу, однажды разъярённый Юпитер сбросил его с Олимпа. Вулкан сломал при этом обе ноги и захромал.</a:t>
            </a:r>
          </a:p>
          <a:p>
            <a:endParaRPr lang="ru-RU" dirty="0" smtClean="0"/>
          </a:p>
          <a:p>
            <a:r>
              <a:rPr lang="ru-RU" dirty="0" smtClean="0"/>
              <a:t>В древнегреческой мифологии ему соответствует бог Гефест.</a:t>
            </a:r>
            <a:endParaRPr lang="ru-RU" dirty="0"/>
          </a:p>
        </p:txBody>
      </p:sp>
      <p:pic>
        <p:nvPicPr>
          <p:cNvPr id="7172" name="Picture 4" descr="C:\Users\Admin\Pictures\pic_1358451837.jpg"/>
          <p:cNvPicPr>
            <a:picLocks noChangeAspect="1" noChangeArrowheads="1"/>
          </p:cNvPicPr>
          <p:nvPr/>
        </p:nvPicPr>
        <p:blipFill>
          <a:blip r:embed="rId2"/>
          <a:srcRect/>
          <a:stretch>
            <a:fillRect/>
          </a:stretch>
        </p:blipFill>
        <p:spPr bwMode="auto">
          <a:xfrm>
            <a:off x="249382" y="1954356"/>
            <a:ext cx="4398818" cy="439102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ormAutofit fontScale="85000" lnSpcReduction="20000"/>
          </a:bodyPr>
          <a:lstStyle/>
          <a:p>
            <a:r>
              <a:rPr lang="ru-RU" b="1" dirty="0" smtClean="0"/>
              <a:t>Грог</a:t>
            </a:r>
            <a:r>
              <a:rPr lang="ru-RU" dirty="0" smtClean="0"/>
              <a:t> (англ. </a:t>
            </a:r>
            <a:r>
              <a:rPr lang="ru-RU" b="1" dirty="0" err="1" smtClean="0"/>
              <a:t>grog</a:t>
            </a:r>
            <a:r>
              <a:rPr lang="ru-RU" dirty="0" smtClean="0"/>
              <a:t>) — горячий алкогольный напиток. В наиболее общем варианте представляет собой ром, сильно разбавленный водой с сахаром. Википедия</a:t>
            </a:r>
          </a:p>
          <a:p>
            <a:r>
              <a:rPr lang="ru-RU" dirty="0" smtClean="0"/>
              <a:t>Крепкий напиток из водки или рома, разбавленного горячей водой с сахаром. (Первонач. прозвище англ. адмирала </a:t>
            </a:r>
            <a:r>
              <a:rPr lang="ru-RU" dirty="0" err="1" smtClean="0"/>
              <a:t>Вернона</a:t>
            </a:r>
            <a:r>
              <a:rPr lang="ru-RU" dirty="0" smtClean="0"/>
              <a:t>, </a:t>
            </a:r>
            <a:r>
              <a:rPr lang="ru-RU" dirty="0" err="1" smtClean="0"/>
              <a:t>к-рый</a:t>
            </a:r>
            <a:r>
              <a:rPr lang="ru-RU" dirty="0" smtClean="0"/>
              <a:t> ввел раздачу этого напитка матросам на военных кораблях; сокращение слова </a:t>
            </a:r>
            <a:r>
              <a:rPr lang="ru-RU" dirty="0" err="1" smtClean="0"/>
              <a:t>grogram</a:t>
            </a:r>
            <a:r>
              <a:rPr lang="ru-RU" dirty="0" smtClean="0"/>
              <a:t> - от фр. </a:t>
            </a:r>
            <a:r>
              <a:rPr lang="ru-RU" dirty="0" err="1" smtClean="0"/>
              <a:t>gros</a:t>
            </a:r>
            <a:r>
              <a:rPr lang="ru-RU" dirty="0" smtClean="0"/>
              <a:t> </a:t>
            </a:r>
            <a:r>
              <a:rPr lang="ru-RU" dirty="0" err="1" smtClean="0"/>
              <a:t>grain</a:t>
            </a:r>
            <a:r>
              <a:rPr lang="ru-RU" dirty="0" smtClean="0"/>
              <a:t> - названия грубой материи, из которой был сюртук у </a:t>
            </a:r>
            <a:r>
              <a:rPr lang="ru-RU" dirty="0" err="1" smtClean="0"/>
              <a:t>Вернона</a:t>
            </a:r>
            <a:r>
              <a:rPr lang="ru-RU" dirty="0" smtClean="0"/>
              <a:t>.) </a:t>
            </a:r>
            <a:r>
              <a:rPr lang="ru-RU" dirty="0" err="1" smtClean="0"/>
              <a:t>ушаков</a:t>
            </a:r>
            <a:endParaRPr lang="ru-RU" dirty="0" smtClean="0"/>
          </a:p>
          <a:p>
            <a:r>
              <a:rPr lang="ru-RU" dirty="0" smtClean="0"/>
              <a:t>Горячий напиток из рома или коньяка, смешанных с водой и </a:t>
            </a:r>
            <a:r>
              <a:rPr lang="ru-RU" dirty="0" err="1" smtClean="0"/>
              <a:t>сахаром.ожегов</a:t>
            </a:r>
            <a:endParaRPr lang="ru-RU" dirty="0" smtClean="0"/>
          </a:p>
          <a:p>
            <a:endParaRPr lang="ru-RU" dirty="0"/>
          </a:p>
        </p:txBody>
      </p:sp>
      <p:sp>
        <p:nvSpPr>
          <p:cNvPr id="3" name="Заголовок 2"/>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ru-RU" dirty="0" smtClean="0"/>
              <a:t>Грог</a:t>
            </a:r>
            <a:endParaRPr lang="ru-RU"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ru-RU" dirty="0" smtClean="0"/>
              <a:t>Гильотина</a:t>
            </a:r>
            <a:endParaRPr lang="ru-RU" dirty="0"/>
          </a:p>
        </p:txBody>
      </p:sp>
      <p:sp>
        <p:nvSpPr>
          <p:cNvPr id="3" name="Содержимое 2"/>
          <p:cNvSpPr>
            <a:spLocks noGrp="1"/>
          </p:cNvSpPr>
          <p:nvPr>
            <p:ph sz="half" idx="1"/>
          </p:nvPr>
        </p:nvSpPr>
        <p:spPr/>
        <p:txBody>
          <a:bodyPr>
            <a:normAutofit fontScale="85000" lnSpcReduction="20000"/>
          </a:bodyPr>
          <a:lstStyle/>
          <a:p>
            <a:endParaRPr lang="ru-RU"/>
          </a:p>
        </p:txBody>
      </p:sp>
      <p:sp>
        <p:nvSpPr>
          <p:cNvPr id="4" name="Содержимое 3"/>
          <p:cNvSpPr>
            <a:spLocks noGrp="1"/>
          </p:cNvSpPr>
          <p:nvPr>
            <p:ph sz="half" idx="2"/>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85000" lnSpcReduction="20000"/>
          </a:bodyPr>
          <a:lstStyle/>
          <a:p>
            <a:r>
              <a:rPr lang="ru-RU" dirty="0" smtClean="0"/>
              <a:t>ГИЛЬОТИНА — (фр. </a:t>
            </a:r>
            <a:r>
              <a:rPr lang="ru-RU" dirty="0" err="1" smtClean="0"/>
              <a:t>guillotine</a:t>
            </a:r>
            <a:r>
              <a:rPr lang="ru-RU" dirty="0" smtClean="0"/>
              <a:t>) 1) орудие для обезглавливания осужденных на казнь, применявшееся во время Французской революции конца XVIII в. по предложению врача Ж. </a:t>
            </a:r>
            <a:r>
              <a:rPr lang="ru-RU" dirty="0" err="1" smtClean="0"/>
              <a:t>Гийотена</a:t>
            </a:r>
            <a:r>
              <a:rPr lang="ru-RU" dirty="0" smtClean="0"/>
              <a:t> (J. </a:t>
            </a:r>
            <a:r>
              <a:rPr lang="ru-RU" dirty="0" err="1" smtClean="0"/>
              <a:t>Guillotin</a:t>
            </a:r>
            <a:r>
              <a:rPr lang="ru-RU" dirty="0" smtClean="0"/>
              <a:t>). Г. состоит из двух соединенных вверху перекладиной столбов, между… …   Юридический словарь</a:t>
            </a:r>
            <a:endParaRPr lang="ru-RU" dirty="0"/>
          </a:p>
        </p:txBody>
      </p:sp>
      <p:pic>
        <p:nvPicPr>
          <p:cNvPr id="8194" name="Picture 2" descr="C:\Users\Admin\Pictures\1f284cbb963897ef901c6ddae4d69337.jpg"/>
          <p:cNvPicPr>
            <a:picLocks noChangeAspect="1" noChangeArrowheads="1"/>
          </p:cNvPicPr>
          <p:nvPr/>
        </p:nvPicPr>
        <p:blipFill>
          <a:blip r:embed="rId2"/>
          <a:srcRect/>
          <a:stretch>
            <a:fillRect/>
          </a:stretch>
        </p:blipFill>
        <p:spPr bwMode="auto">
          <a:xfrm>
            <a:off x="1246908" y="1773381"/>
            <a:ext cx="2854037" cy="4352781"/>
          </a:xfrm>
          <a:prstGeom prst="rect">
            <a:avLst/>
          </a:prstGeom>
        </p:spPr>
        <p:style>
          <a:lnRef idx="2">
            <a:schemeClr val="accent1"/>
          </a:lnRef>
          <a:fillRef idx="1">
            <a:schemeClr val="lt1"/>
          </a:fillRef>
          <a:effectRef idx="0">
            <a:schemeClr val="accent1"/>
          </a:effectRef>
          <a:fontRef idx="minor">
            <a:schemeClr val="dk1"/>
          </a:fontRef>
        </p:style>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ru-RU" dirty="0" smtClean="0"/>
              <a:t>Создание Гильотины </a:t>
            </a:r>
            <a:endParaRPr lang="ru-RU" dirty="0"/>
          </a:p>
        </p:txBody>
      </p:sp>
      <p:sp>
        <p:nvSpPr>
          <p:cNvPr id="3" name="Содержимое 2"/>
          <p:cNvSpPr>
            <a:spLocks noGrp="1"/>
          </p:cNvSpPr>
          <p:nvPr>
            <p:ph sz="half" idx="1"/>
          </p:nvPr>
        </p:nvSpPr>
        <p:spPr/>
        <p:txBody>
          <a:bodyPr>
            <a:normAutofit fontScale="55000" lnSpcReduction="20000"/>
          </a:bodyPr>
          <a:lstStyle/>
          <a:p>
            <a:endParaRPr lang="ru-RU"/>
          </a:p>
        </p:txBody>
      </p:sp>
      <p:sp>
        <p:nvSpPr>
          <p:cNvPr id="4" name="Содержимое 3"/>
          <p:cNvSpPr>
            <a:spLocks noGrp="1"/>
          </p:cNvSpPr>
          <p:nvPr>
            <p:ph sz="half" idx="2"/>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55000" lnSpcReduction="20000"/>
          </a:bodyPr>
          <a:lstStyle/>
          <a:p>
            <a:pPr>
              <a:buNone/>
            </a:pPr>
            <a:r>
              <a:rPr lang="ru-RU" dirty="0" smtClean="0"/>
              <a:t>Использовать гильотину предложил в 1791 году врач и член Национальной Ассамблеи Ж. </a:t>
            </a:r>
            <a:r>
              <a:rPr lang="ru-RU" dirty="0" err="1" smtClean="0"/>
              <a:t>Гильотен</a:t>
            </a:r>
            <a:r>
              <a:rPr lang="ru-RU" dirty="0" smtClean="0"/>
              <a:t>. Эта машина не была изобретением ни доктора </a:t>
            </a:r>
            <a:r>
              <a:rPr lang="ru-RU" dirty="0" err="1" smtClean="0"/>
              <a:t>Гильотена</a:t>
            </a:r>
            <a:r>
              <a:rPr lang="ru-RU" dirty="0" smtClean="0"/>
              <a:t>, ни его учителя, доктора </a:t>
            </a:r>
            <a:r>
              <a:rPr lang="ru-RU" dirty="0" err="1" smtClean="0"/>
              <a:t>Антуана</a:t>
            </a:r>
            <a:r>
              <a:rPr lang="ru-RU" dirty="0" smtClean="0"/>
              <a:t> Луи; известно, что подобное орудие употреблялось до того в Шотландии и Ирландии, где называлось Шотландской девой. Гильотину во Франции тоже называли Девой и даже Мебелью Правосудия. Итальянское орудие смерти, описанное Дюма в «Графе Монте-Кристо», называлось </a:t>
            </a:r>
            <a:r>
              <a:rPr lang="ru-RU" dirty="0" err="1" smtClean="0"/>
              <a:t>mandaia</a:t>
            </a:r>
            <a:r>
              <a:rPr lang="ru-RU" dirty="0" smtClean="0"/>
              <a:t>. Хотя подобные устройства пытались использовать и раньше в Великобритании, Италии и Швейцарии, именно устройство, созданное во Франции, с косым лезвием, стало стандартным орудием смертной казни</a:t>
            </a:r>
            <a:endParaRPr lang="ru-RU" dirty="0"/>
          </a:p>
        </p:txBody>
      </p:sp>
      <p:pic>
        <p:nvPicPr>
          <p:cNvPr id="9218" name="Picture 2" descr="C:\Users\Admin\Pictures\DrGuillotin.jpg"/>
          <p:cNvPicPr>
            <a:picLocks noChangeAspect="1" noChangeArrowheads="1"/>
          </p:cNvPicPr>
          <p:nvPr/>
        </p:nvPicPr>
        <p:blipFill>
          <a:blip r:embed="rId2"/>
          <a:srcRect/>
          <a:stretch>
            <a:fillRect/>
          </a:stretch>
        </p:blipFill>
        <p:spPr bwMode="auto">
          <a:xfrm>
            <a:off x="1122218" y="1600199"/>
            <a:ext cx="2867891" cy="4525963"/>
          </a:xfrm>
          <a:prstGeom prst="rect">
            <a:avLst/>
          </a:prstGeom>
        </p:spPr>
        <p:style>
          <a:lnRef idx="2">
            <a:schemeClr val="accent1">
              <a:shade val="50000"/>
            </a:schemeClr>
          </a:lnRef>
          <a:fillRef idx="1">
            <a:schemeClr val="accent1"/>
          </a:fillRef>
          <a:effectRef idx="0">
            <a:schemeClr val="accent1"/>
          </a:effectRef>
          <a:fontRef idx="minor">
            <a:schemeClr val="lt1"/>
          </a:fontRef>
        </p:style>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ru-RU" dirty="0" err="1" smtClean="0"/>
              <a:t>Жозеф</a:t>
            </a:r>
            <a:r>
              <a:rPr lang="ru-RU" dirty="0" smtClean="0"/>
              <a:t> </a:t>
            </a:r>
            <a:r>
              <a:rPr lang="ru-RU" dirty="0" err="1" smtClean="0"/>
              <a:t>Игнас</a:t>
            </a:r>
            <a:r>
              <a:rPr lang="ru-RU" dirty="0" smtClean="0"/>
              <a:t> </a:t>
            </a:r>
            <a:r>
              <a:rPr lang="ru-RU" dirty="0" err="1" smtClean="0"/>
              <a:t>Гильотен</a:t>
            </a:r>
            <a:endParaRPr lang="ru-RU" dirty="0"/>
          </a:p>
        </p:txBody>
      </p:sp>
      <p:sp>
        <p:nvSpPr>
          <p:cNvPr id="3" name="Содержимое 2"/>
          <p:cNvSpPr>
            <a:spLocks noGrp="1"/>
          </p:cNvSpPr>
          <p:nvPr>
            <p:ph sz="half" idx="1"/>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70000" lnSpcReduction="20000"/>
          </a:bodyPr>
          <a:lstStyle/>
          <a:p>
            <a:endParaRPr lang="ru-RU" dirty="0"/>
          </a:p>
        </p:txBody>
      </p:sp>
      <p:sp>
        <p:nvSpPr>
          <p:cNvPr id="4" name="Содержимое 3"/>
          <p:cNvSpPr>
            <a:spLocks noGrp="1"/>
          </p:cNvSpPr>
          <p:nvPr>
            <p:ph sz="half" idx="2"/>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70000" lnSpcReduction="20000"/>
          </a:bodyPr>
          <a:lstStyle/>
          <a:p>
            <a:pPr>
              <a:buNone/>
            </a:pPr>
            <a:r>
              <a:rPr lang="ru-RU" dirty="0" err="1" smtClean="0"/>
              <a:t>Жозе́ф</a:t>
            </a:r>
            <a:r>
              <a:rPr lang="ru-RU" dirty="0" smtClean="0"/>
              <a:t> </a:t>
            </a:r>
            <a:r>
              <a:rPr lang="ru-RU" dirty="0" err="1" smtClean="0"/>
              <a:t>Игн́ас</a:t>
            </a:r>
            <a:r>
              <a:rPr lang="ru-RU" dirty="0" smtClean="0"/>
              <a:t> </a:t>
            </a:r>
            <a:r>
              <a:rPr lang="ru-RU" dirty="0" err="1" smtClean="0"/>
              <a:t>Гильоте́н</a:t>
            </a:r>
            <a:r>
              <a:rPr lang="ru-RU" dirty="0" smtClean="0"/>
              <a:t> (</a:t>
            </a:r>
            <a:r>
              <a:rPr lang="ru-RU" dirty="0" err="1" smtClean="0"/>
              <a:t>Гийотен</a:t>
            </a:r>
            <a:r>
              <a:rPr lang="ru-RU" dirty="0" smtClean="0"/>
              <a:t>) (фр. </a:t>
            </a:r>
            <a:r>
              <a:rPr lang="ru-RU" dirty="0" err="1" smtClean="0"/>
              <a:t>Joseph-Ignace</a:t>
            </a:r>
            <a:r>
              <a:rPr lang="ru-RU" dirty="0" smtClean="0"/>
              <a:t> </a:t>
            </a:r>
            <a:r>
              <a:rPr lang="ru-RU" dirty="0" err="1" smtClean="0"/>
              <a:t>Guillotin</a:t>
            </a:r>
            <a:r>
              <a:rPr lang="ru-RU" dirty="0" smtClean="0"/>
              <a:t> </a:t>
            </a:r>
            <a:r>
              <a:rPr lang="ru-RU" dirty="0" err="1" smtClean="0"/>
              <a:t>[ɡijɔtɛ̃</a:t>
            </a:r>
            <a:r>
              <a:rPr lang="ru-RU" dirty="0" smtClean="0"/>
              <a:t>]; 28 мая 1738, </a:t>
            </a:r>
            <a:r>
              <a:rPr lang="ru-RU" dirty="0" err="1" smtClean="0"/>
              <a:t>Сент</a:t>
            </a:r>
            <a:r>
              <a:rPr lang="ru-RU" dirty="0" smtClean="0"/>
              <a:t> — 26 марта 1814, Париж) — профессор анатомии, политический деятель, член Учредительного собрания, друг Робеспьера и Марата. Его именем названа гильотина — машина для обезглавливания, — хотя он не был её изобретателем и в принципе выступал против смертной казни: просто 10 октября 1789 года он предложил использовать гильотину как более гуманное орудие казни.</a:t>
            </a:r>
            <a:endParaRPr lang="ru-RU" dirty="0"/>
          </a:p>
        </p:txBody>
      </p:sp>
      <p:pic>
        <p:nvPicPr>
          <p:cNvPr id="10242" name="Picture 2" descr="C:\Users\Admin\Pictures\800px-Joseph_Ignace_Guillotin.jpg"/>
          <p:cNvPicPr>
            <a:picLocks noChangeAspect="1" noChangeArrowheads="1"/>
          </p:cNvPicPr>
          <p:nvPr/>
        </p:nvPicPr>
        <p:blipFill>
          <a:blip r:embed="rId2"/>
          <a:srcRect/>
          <a:stretch>
            <a:fillRect/>
          </a:stretch>
        </p:blipFill>
        <p:spPr bwMode="auto">
          <a:xfrm>
            <a:off x="2680853" y="2064327"/>
            <a:ext cx="1787235" cy="3382962"/>
          </a:xfrm>
          <a:prstGeom prst="rect">
            <a:avLst/>
          </a:prstGeom>
          <a:noFill/>
        </p:spPr>
      </p:pic>
      <p:pic>
        <p:nvPicPr>
          <p:cNvPr id="10243" name="Picture 3" descr="C:\Users\Admin\Pictures\DrGuillotin.jpg"/>
          <p:cNvPicPr>
            <a:picLocks noChangeAspect="1" noChangeArrowheads="1"/>
          </p:cNvPicPr>
          <p:nvPr/>
        </p:nvPicPr>
        <p:blipFill>
          <a:blip r:embed="rId3"/>
          <a:srcRect/>
          <a:stretch>
            <a:fillRect/>
          </a:stretch>
        </p:blipFill>
        <p:spPr bwMode="auto">
          <a:xfrm>
            <a:off x="457200" y="2064327"/>
            <a:ext cx="2153227" cy="3382962"/>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style>
          <a:lnRef idx="1">
            <a:schemeClr val="accent4"/>
          </a:lnRef>
          <a:fillRef idx="3">
            <a:schemeClr val="accent4"/>
          </a:fillRef>
          <a:effectRef idx="2">
            <a:schemeClr val="accent4"/>
          </a:effectRef>
          <a:fontRef idx="minor">
            <a:schemeClr val="lt1"/>
          </a:fontRef>
        </p:style>
        <p:txBody>
          <a:bodyPr>
            <a:normAutofit fontScale="70000" lnSpcReduction="20000"/>
          </a:bodyPr>
          <a:lstStyle/>
          <a:p>
            <a:r>
              <a:rPr lang="ru-RU" b="1" dirty="0" err="1" smtClean="0"/>
              <a:t>Гурьевская</a:t>
            </a:r>
            <a:r>
              <a:rPr lang="ru-RU" b="1" dirty="0" smtClean="0"/>
              <a:t> каша — одно из блюд русской кухни; появилось не как народное, а было придумано в начале XIX в. Это манная каша с измельченными грецкими орехами или цукатами, яйцами и ванилью; подается на стол с абрикосами в сиропе. Название связано с Д. А. </a:t>
            </a:r>
            <a:r>
              <a:rPr lang="ru-RU" b="1" dirty="0" err="1" smtClean="0"/>
              <a:t>Гурьевым</a:t>
            </a:r>
            <a:r>
              <a:rPr lang="ru-RU" b="1" dirty="0" smtClean="0"/>
              <a:t>.… …</a:t>
            </a:r>
            <a:endParaRPr lang="ru-RU" dirty="0" smtClean="0"/>
          </a:p>
          <a:p>
            <a:pPr>
              <a:buNone/>
            </a:pPr>
            <a:r>
              <a:rPr lang="ru-RU" b="1" dirty="0" smtClean="0"/>
              <a:t>    (Судьба эпонимов. Словарь-справочник)</a:t>
            </a:r>
            <a:endParaRPr lang="ru-RU" dirty="0" smtClean="0"/>
          </a:p>
          <a:p>
            <a:pPr>
              <a:buNone/>
            </a:pPr>
            <a:r>
              <a:rPr lang="ru-RU" b="1" dirty="0" smtClean="0"/>
              <a:t> </a:t>
            </a:r>
            <a:endParaRPr lang="ru-RU" dirty="0" smtClean="0"/>
          </a:p>
          <a:p>
            <a:r>
              <a:rPr lang="ru-RU" b="1" dirty="0" smtClean="0"/>
              <a:t>ГУРЬЕВСКАЯ КАША —    Буквально манная каша, изготовленная по особому рецепту, приписываемому министру финансов в правительстве Александра I графу Д. А Гурьеву. (Словарь Петербуржца)</a:t>
            </a:r>
          </a:p>
          <a:p>
            <a:pPr>
              <a:buNone/>
            </a:pPr>
            <a:endParaRPr lang="ru-RU" dirty="0" smtClean="0"/>
          </a:p>
          <a:p>
            <a:r>
              <a:rPr lang="ru-RU" b="1" dirty="0" err="1" smtClean="0"/>
              <a:t>Гурьевская</a:t>
            </a:r>
            <a:r>
              <a:rPr lang="ru-RU" b="1" dirty="0" smtClean="0"/>
              <a:t> каша — </a:t>
            </a:r>
            <a:r>
              <a:rPr lang="ru-RU" b="1" dirty="0" err="1" smtClean="0"/>
              <a:t>каша</a:t>
            </a:r>
            <a:r>
              <a:rPr lang="ru-RU" b="1" dirty="0" smtClean="0"/>
              <a:t>, приготовляемая из манной крупы на молоке с добавлением орехов (лещины, грецких, миндаля), каймака (сливочных пенок), сухофруктов (Википедия)</a:t>
            </a:r>
            <a:endParaRPr lang="ru-RU" dirty="0" smtClean="0"/>
          </a:p>
          <a:p>
            <a:endParaRPr lang="ru-RU" dirty="0"/>
          </a:p>
        </p:txBody>
      </p:sp>
      <p:sp>
        <p:nvSpPr>
          <p:cNvPr id="3" name="Заголовок 2"/>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pPr algn="ctr"/>
            <a:r>
              <a:rPr lang="ru-RU" b="1" dirty="0" err="1" smtClean="0"/>
              <a:t>Гурьевская</a:t>
            </a:r>
            <a:r>
              <a:rPr lang="ru-RU" b="1" dirty="0" smtClean="0"/>
              <a:t> каша </a:t>
            </a:r>
            <a:endParaRPr lang="ru-RU" dirty="0"/>
          </a:p>
        </p:txBody>
      </p:sp>
    </p:spTree>
    <p:extLst>
      <p:ext uri="{BB962C8B-B14F-4D97-AF65-F5344CB8AC3E}">
        <p14:creationId xmlns:p14="http://schemas.microsoft.com/office/powerpoint/2010/main" xmlns="" val="215396425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style>
          <a:lnRef idx="3">
            <a:schemeClr val="lt1"/>
          </a:lnRef>
          <a:fillRef idx="1">
            <a:schemeClr val="accent2"/>
          </a:fillRef>
          <a:effectRef idx="1">
            <a:schemeClr val="accent2"/>
          </a:effectRef>
          <a:fontRef idx="minor">
            <a:schemeClr val="lt1"/>
          </a:fontRef>
        </p:style>
        <p:txBody>
          <a:bodyPr>
            <a:normAutofit fontScale="85000" lnSpcReduction="20000"/>
          </a:bodyPr>
          <a:lstStyle/>
          <a:p>
            <a:pPr>
              <a:buNone/>
            </a:pPr>
            <a:r>
              <a:rPr lang="ru-RU" b="1" dirty="0" smtClean="0"/>
              <a:t>    Считается традиционным блюдом русской кухни, но было изобретено лишь в начале XIX века. Название каши происходит от имени графа Дмитрия Гурьева, министра финансов и члена Государственного совета Российской империи. Изобретена была Захаром Кузьминым, крепостным поваром отставного майора Оренбургского драгунского полка Георгия </a:t>
            </a:r>
            <a:r>
              <a:rPr lang="ru-RU" b="1" dirty="0" err="1" smtClean="0"/>
              <a:t>Юрисовского</a:t>
            </a:r>
            <a:r>
              <a:rPr lang="ru-RU" b="1" dirty="0" smtClean="0"/>
              <a:t>, у которого гостил Гурьев. Впоследствии Гурьев выкупил Кузьмина с семьёй и сделал штатным поваром своего двора. По другой версии, сам Гурьев придумал рецепт каши.</a:t>
            </a:r>
            <a:endParaRPr lang="ru-RU" dirty="0" smtClean="0"/>
          </a:p>
          <a:p>
            <a:pPr>
              <a:buNone/>
            </a:pPr>
            <a:endParaRPr lang="ru-RU" dirty="0"/>
          </a:p>
        </p:txBody>
      </p:sp>
      <p:sp>
        <p:nvSpPr>
          <p:cNvPr id="3" name="Заголовок 2"/>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pPr algn="ctr"/>
            <a:r>
              <a:rPr lang="ru-RU" dirty="0" smtClean="0"/>
              <a:t>Захар Кузьмин</a:t>
            </a:r>
            <a:endParaRPr lang="ru-RU" dirty="0"/>
          </a:p>
        </p:txBody>
      </p:sp>
    </p:spTree>
    <p:extLst>
      <p:ext uri="{BB962C8B-B14F-4D97-AF65-F5344CB8AC3E}">
        <p14:creationId xmlns:p14="http://schemas.microsoft.com/office/powerpoint/2010/main" xmlns="" val="190123406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азвание 3"/>
          <p:cNvSpPr>
            <a:spLocks noGrp="1"/>
          </p:cNvSpPr>
          <p:nvPr>
            <p:ph type="title"/>
          </p:nvPr>
        </p:nvSpPr>
        <p:spPr/>
        <p:txBody>
          <a:bodyPr/>
          <a:lstStyle/>
          <a:p>
            <a:r>
              <a:rPr lang="ru-RU" dirty="0" smtClean="0"/>
              <a:t>Август </a:t>
            </a:r>
            <a:endParaRPr lang="ru-RU" dirty="0"/>
          </a:p>
        </p:txBody>
      </p:sp>
      <p:pic>
        <p:nvPicPr>
          <p:cNvPr id="7" name="Содержимое 6" descr="52355.jpg"/>
          <p:cNvPicPr>
            <a:picLocks noGrp="1" noChangeAspect="1"/>
          </p:cNvPicPr>
          <p:nvPr>
            <p:ph sz="half" idx="1"/>
          </p:nvPr>
        </p:nvPicPr>
        <p:blipFill>
          <a:blip r:embed="rId2">
            <a:extLst>
              <a:ext uri="{28A0092B-C50C-407E-A947-70E740481C1C}">
                <a14:useLocalDpi xmlns:a14="http://schemas.microsoft.com/office/drawing/2010/main" xmlns="" val="0"/>
              </a:ext>
            </a:extLst>
          </a:blip>
          <a:srcRect l="16717" r="16717"/>
          <a:stretch>
            <a:fillRect/>
          </a:stretch>
        </p:blipFill>
        <p:spPr>
          <a:xfrm>
            <a:off x="229317" y="1600200"/>
            <a:ext cx="4266483" cy="2144227"/>
          </a:xfrm>
        </p:spPr>
      </p:pic>
      <p:sp>
        <p:nvSpPr>
          <p:cNvPr id="6" name="Содержимое 5"/>
          <p:cNvSpPr>
            <a:spLocks noGrp="1"/>
          </p:cNvSpPr>
          <p:nvPr>
            <p:ph sz="half" idx="2"/>
          </p:nvPr>
        </p:nvSpPr>
        <p:spPr>
          <a:xfrm>
            <a:off x="4648199" y="1417640"/>
            <a:ext cx="4495801" cy="2604544"/>
          </a:xfrm>
        </p:spPr>
        <p:txBody>
          <a:bodyPr>
            <a:normAutofit fontScale="55000" lnSpcReduction="20000"/>
          </a:bodyPr>
          <a:lstStyle/>
          <a:p>
            <a:r>
              <a:rPr lang="ru-RU" dirty="0" smtClean="0"/>
              <a:t> </a:t>
            </a:r>
            <a:r>
              <a:rPr lang="ru-RU" dirty="0"/>
              <a:t>август</a:t>
            </a:r>
          </a:p>
          <a:p>
            <a:r>
              <a:rPr lang="ru-RU" dirty="0" err="1"/>
              <a:t>Заимств</a:t>
            </a:r>
            <a:r>
              <a:rPr lang="ru-RU" dirty="0"/>
              <a:t>. из ст.-сл. Восходит к греч. </a:t>
            </a:r>
            <a:r>
              <a:rPr lang="ru-RU" i="1" dirty="0" err="1"/>
              <a:t>augustos</a:t>
            </a:r>
            <a:r>
              <a:rPr lang="ru-RU" dirty="0"/>
              <a:t> «август», передающему, в свою очередь, лат. </a:t>
            </a:r>
            <a:r>
              <a:rPr lang="ru-RU" i="1" dirty="0" err="1"/>
              <a:t>augustus</a:t>
            </a:r>
            <a:r>
              <a:rPr lang="ru-RU" dirty="0"/>
              <a:t> (</a:t>
            </a:r>
            <a:r>
              <a:rPr lang="ru-RU" i="1" dirty="0" err="1"/>
              <a:t>mensis</a:t>
            </a:r>
            <a:r>
              <a:rPr lang="ru-RU" dirty="0"/>
              <a:t> «месяц», см. </a:t>
            </a:r>
            <a:r>
              <a:rPr lang="ru-RU" i="1" u="sng" dirty="0"/>
              <a:t>месяц</a:t>
            </a:r>
            <a:r>
              <a:rPr lang="ru-RU" u="sng" dirty="0"/>
              <a:t>). Месяц назван в честь Октавиана Августа, первого римского императора</a:t>
            </a:r>
            <a:r>
              <a:rPr lang="ru-RU" u="sng" dirty="0" smtClean="0"/>
              <a:t>.</a:t>
            </a:r>
            <a:endParaRPr lang="ru-RU" u="sng" dirty="0">
              <a:hlinkClick r:id="rId3"/>
            </a:endParaRPr>
          </a:p>
          <a:p>
            <a:r>
              <a:rPr lang="ru-RU" i="1" dirty="0" smtClean="0"/>
              <a:t>Школьный </a:t>
            </a:r>
            <a:r>
              <a:rPr lang="ru-RU" i="1" dirty="0"/>
              <a:t>этимологический словарь русского языка. Происхождение слов. — М.: Дрофа. Н. М. </a:t>
            </a:r>
            <a:r>
              <a:rPr lang="ru-RU" i="1" dirty="0" err="1"/>
              <a:t>Шанский</a:t>
            </a:r>
            <a:r>
              <a:rPr lang="ru-RU" i="1" dirty="0"/>
              <a:t>, Т. А. Боброва. 2004.</a:t>
            </a:r>
          </a:p>
          <a:p>
            <a:pPr marL="0" indent="0">
              <a:buNone/>
            </a:pPr>
            <a:endParaRPr lang="ru-RU" dirty="0"/>
          </a:p>
        </p:txBody>
      </p:sp>
      <p:pic>
        <p:nvPicPr>
          <p:cNvPr id="8" name="Изображение 7" descr="133727_73.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29317" y="4022184"/>
            <a:ext cx="4334708" cy="2103979"/>
          </a:xfrm>
          <a:prstGeom prst="rect">
            <a:avLst/>
          </a:prstGeom>
        </p:spPr>
      </p:pic>
      <p:sp>
        <p:nvSpPr>
          <p:cNvPr id="11" name="TextBox 10"/>
          <p:cNvSpPr txBox="1"/>
          <p:nvPr/>
        </p:nvSpPr>
        <p:spPr>
          <a:xfrm>
            <a:off x="5002372" y="3511876"/>
            <a:ext cx="3684428" cy="2862323"/>
          </a:xfrm>
          <a:prstGeom prst="rect">
            <a:avLst/>
          </a:prstGeom>
          <a:noFill/>
        </p:spPr>
        <p:txBody>
          <a:bodyPr wrap="square" rtlCol="0">
            <a:spAutoFit/>
          </a:bodyPr>
          <a:lstStyle/>
          <a:p>
            <a:r>
              <a:rPr lang="ru-RU" b="1" dirty="0"/>
              <a:t>		</a:t>
            </a:r>
            <a:r>
              <a:rPr lang="ru-RU" b="1" u="sng" dirty="0"/>
              <a:t>АВГУСТ</a:t>
            </a:r>
            <a:r>
              <a:rPr lang="ru-RU" u="sng" dirty="0"/>
              <a:t> — муж. название осьмого месяца в году, ·стар. серпень, зарев; влад. густарь, всего обильно, густо едят. Августский, августовый, августовский, к августу относящийся. В августе серпы греют, вода холодит. Овсы да льны в августе смотри, ранее они… …   </a:t>
            </a:r>
            <a:r>
              <a:rPr lang="ru-RU" i="1" u="sng" dirty="0"/>
              <a:t>Толковый словарь Даля</a:t>
            </a:r>
            <a:endParaRPr lang="ru-RU" u="sng" dirty="0">
              <a:hlinkClick r:id="rId5"/>
            </a:endParaRPr>
          </a:p>
        </p:txBody>
      </p:sp>
    </p:spTree>
    <p:extLst>
      <p:ext uri="{BB962C8B-B14F-4D97-AF65-F5344CB8AC3E}">
        <p14:creationId xmlns:p14="http://schemas.microsoft.com/office/powerpoint/2010/main" xmlns="" val="24908645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style>
          <a:lnRef idx="3">
            <a:schemeClr val="lt1"/>
          </a:lnRef>
          <a:fillRef idx="1">
            <a:schemeClr val="accent2"/>
          </a:fillRef>
          <a:effectRef idx="1">
            <a:schemeClr val="accent2"/>
          </a:effectRef>
          <a:fontRef idx="minor">
            <a:schemeClr val="lt1"/>
          </a:fontRef>
        </p:style>
        <p:txBody>
          <a:bodyPr>
            <a:normAutofit fontScale="77500" lnSpcReduction="20000"/>
          </a:bodyPr>
          <a:lstStyle/>
          <a:p>
            <a:pPr>
              <a:buNone/>
            </a:pPr>
            <a:r>
              <a:rPr lang="ru-RU" b="1" dirty="0" smtClean="0"/>
              <a:t>    Это блюдо было самым любимым в меню императора Александра III. Перед крушением поезда в 1888 году императору подавали на десерт именно это блюдо. Когда к императору подошёл официант, чтобы подлить сливок, произошёл страшный удар, и поезд сошел с рельсов. (Википедия) </a:t>
            </a:r>
          </a:p>
          <a:p>
            <a:pPr>
              <a:buNone/>
            </a:pPr>
            <a:endParaRPr lang="ru-RU" dirty="0" smtClean="0"/>
          </a:p>
          <a:p>
            <a:r>
              <a:rPr lang="ru-RU" b="1" dirty="0" smtClean="0"/>
              <a:t>Петербургская знать во главе с великими князьями специально приезжала из Петербурга съесть </a:t>
            </a:r>
            <a:r>
              <a:rPr lang="ru-RU" b="1" dirty="0" err="1" smtClean="0"/>
              <a:t>тестовского</a:t>
            </a:r>
            <a:r>
              <a:rPr lang="ru-RU" b="1" dirty="0" smtClean="0"/>
              <a:t> поросенка, раковый суп с расстегаями и знаменитую </a:t>
            </a:r>
            <a:r>
              <a:rPr lang="ru-RU" b="1" dirty="0" err="1" smtClean="0"/>
              <a:t>гурьевскую</a:t>
            </a:r>
            <a:r>
              <a:rPr lang="ru-RU" b="1" dirty="0" smtClean="0"/>
              <a:t> кашу, которая, кстати сказать, ничего общего с </a:t>
            </a:r>
            <a:r>
              <a:rPr lang="ru-RU" b="1" dirty="0" err="1" smtClean="0"/>
              <a:t>Гурьинским</a:t>
            </a:r>
            <a:r>
              <a:rPr lang="ru-RU" b="1" dirty="0" smtClean="0"/>
              <a:t> трактиром не имела, а была придумана каким-то мифическим </a:t>
            </a:r>
            <a:r>
              <a:rPr lang="ru-RU" b="1" dirty="0" err="1" smtClean="0"/>
              <a:t>Гурьевым</a:t>
            </a:r>
            <a:r>
              <a:rPr lang="ru-RU" b="1" dirty="0" smtClean="0"/>
              <a:t>. (Википедия)</a:t>
            </a:r>
            <a:endParaRPr lang="ru-RU" dirty="0" smtClean="0"/>
          </a:p>
          <a:p>
            <a:pPr>
              <a:buNone/>
            </a:pPr>
            <a:endParaRPr lang="ru-RU" dirty="0"/>
          </a:p>
        </p:txBody>
      </p:sp>
      <p:sp>
        <p:nvSpPr>
          <p:cNvPr id="3" name="Заголовок 2"/>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a:bodyPr>
          <a:lstStyle/>
          <a:p>
            <a:r>
              <a:rPr lang="ru-RU" dirty="0" smtClean="0"/>
              <a:t>Интересные факты                    </a:t>
            </a:r>
            <a:r>
              <a:rPr lang="ru-RU" sz="2400" dirty="0" smtClean="0">
                <a:hlinkClick r:id="rId2" action="ppaction://hlinksldjump"/>
              </a:rPr>
              <a:t>в меню</a:t>
            </a:r>
            <a:endParaRPr lang="ru-RU" sz="2400" dirty="0"/>
          </a:p>
        </p:txBody>
      </p:sp>
    </p:spTree>
    <p:extLst>
      <p:ext uri="{BB962C8B-B14F-4D97-AF65-F5344CB8AC3E}">
        <p14:creationId xmlns:p14="http://schemas.microsoft.com/office/powerpoint/2010/main" xmlns="" val="279181619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ru-RU" dirty="0" smtClean="0"/>
              <a:t>Джакузи </a:t>
            </a:r>
            <a:endParaRPr lang="ru-RU" dirty="0"/>
          </a:p>
        </p:txBody>
      </p:sp>
      <p:sp>
        <p:nvSpPr>
          <p:cNvPr id="3" name="Содержимое 2"/>
          <p:cNvSpPr>
            <a:spLocks noGrp="1"/>
          </p:cNvSpPr>
          <p:nvPr>
            <p:ph sz="half" idx="1"/>
          </p:nvPr>
        </p:nvSpPr>
        <p:spPr/>
        <p:txBody>
          <a:bodyPr>
            <a:normAutofit fontScale="85000" lnSpcReduction="20000"/>
          </a:bodyPr>
          <a:lstStyle/>
          <a:p>
            <a:endParaRPr lang="ru-RU" dirty="0"/>
          </a:p>
        </p:txBody>
      </p:sp>
      <p:sp>
        <p:nvSpPr>
          <p:cNvPr id="4" name="Содержимое 3"/>
          <p:cNvSpPr>
            <a:spLocks noGrp="1"/>
          </p:cNvSpPr>
          <p:nvPr>
            <p:ph sz="half" idx="2"/>
          </p:nvPr>
        </p:nvSpPr>
        <p:spPr>
          <a:xfrm>
            <a:off x="5043054" y="1600200"/>
            <a:ext cx="4038600" cy="4525963"/>
          </a:xfrm>
        </p:spPr>
        <p:style>
          <a:lnRef idx="1">
            <a:schemeClr val="accent6"/>
          </a:lnRef>
          <a:fillRef idx="2">
            <a:schemeClr val="accent6"/>
          </a:fillRef>
          <a:effectRef idx="1">
            <a:schemeClr val="accent6"/>
          </a:effectRef>
          <a:fontRef idx="minor">
            <a:schemeClr val="dk1"/>
          </a:fontRef>
        </p:style>
        <p:txBody>
          <a:bodyPr>
            <a:normAutofit fontScale="85000" lnSpcReduction="20000"/>
          </a:bodyPr>
          <a:lstStyle/>
          <a:p>
            <a:r>
              <a:rPr lang="ru-RU" dirty="0" smtClean="0"/>
              <a:t>ДЖАКУЗИ — [яп.] ванна или бассейн, оборудованные для гидромассажа. Словарь иностранных слов. Комлев Н.Г., 2006. джакузи нескл., с. (англ. </a:t>
            </a:r>
            <a:r>
              <a:rPr lang="ru-RU" dirty="0" err="1" smtClean="0"/>
              <a:t>jacuzzi</a:t>
            </a:r>
            <a:r>
              <a:rPr lang="ru-RU" dirty="0" smtClean="0"/>
              <a:t> по имени предпринимателей братьев Р. и К. </a:t>
            </a:r>
            <a:r>
              <a:rPr lang="ru-RU" dirty="0" err="1" smtClean="0"/>
              <a:t>Джакуцци</a:t>
            </a:r>
            <a:r>
              <a:rPr lang="ru-RU" dirty="0" smtClean="0"/>
              <a:t> (</a:t>
            </a:r>
            <a:r>
              <a:rPr lang="ru-RU" dirty="0" err="1" smtClean="0"/>
              <a:t>Jacuzzi</a:t>
            </a:r>
            <a:r>
              <a:rPr lang="ru-RU" dirty="0" smtClean="0"/>
              <a:t>)). Большая ванна с подогревом и турбулентным… …   Словарь иностранных слов русского языка</a:t>
            </a:r>
            <a:endParaRPr lang="ru-RU" dirty="0"/>
          </a:p>
        </p:txBody>
      </p:sp>
      <p:pic>
        <p:nvPicPr>
          <p:cNvPr id="11266" name="Picture 2" descr="C:\Users\Admin\Pictures\22a85568.jpg"/>
          <p:cNvPicPr>
            <a:picLocks noChangeAspect="1" noChangeArrowheads="1"/>
          </p:cNvPicPr>
          <p:nvPr/>
        </p:nvPicPr>
        <p:blipFill>
          <a:blip r:embed="rId2"/>
          <a:srcRect/>
          <a:stretch>
            <a:fillRect/>
          </a:stretch>
        </p:blipFill>
        <p:spPr bwMode="auto">
          <a:xfrm>
            <a:off x="457200" y="2064327"/>
            <a:ext cx="4218709" cy="3879273"/>
          </a:xfrm>
          <a:prstGeom prst="rect">
            <a:avLst/>
          </a:prstGeom>
        </p:spPr>
        <p:style>
          <a:lnRef idx="1">
            <a:schemeClr val="accent6"/>
          </a:lnRef>
          <a:fillRef idx="2">
            <a:schemeClr val="accent6"/>
          </a:fillRef>
          <a:effectRef idx="1">
            <a:schemeClr val="accent6"/>
          </a:effectRef>
          <a:fontRef idx="minor">
            <a:schemeClr val="dk1"/>
          </a:fontRef>
        </p:style>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0">
            <a:schemeClr val="dk1"/>
          </a:lnRef>
          <a:fillRef idx="3">
            <a:schemeClr val="dk1"/>
          </a:fillRef>
          <a:effectRef idx="3">
            <a:schemeClr val="dk1"/>
          </a:effectRef>
          <a:fontRef idx="minor">
            <a:schemeClr val="lt1"/>
          </a:fontRef>
        </p:style>
        <p:txBody>
          <a:bodyPr/>
          <a:lstStyle/>
          <a:p>
            <a:r>
              <a:rPr lang="ru-RU" dirty="0" smtClean="0"/>
              <a:t>Изобретение </a:t>
            </a:r>
            <a:r>
              <a:rPr lang="ru-RU" dirty="0" err="1" smtClean="0"/>
              <a:t>Якуцци</a:t>
            </a:r>
            <a:r>
              <a:rPr lang="ru-RU" dirty="0" smtClean="0"/>
              <a:t> </a:t>
            </a:r>
            <a:endParaRPr lang="ru-RU" dirty="0"/>
          </a:p>
        </p:txBody>
      </p:sp>
      <p:sp>
        <p:nvSpPr>
          <p:cNvPr id="3" name="Содержимое 2"/>
          <p:cNvSpPr>
            <a:spLocks noGrp="1"/>
          </p:cNvSpPr>
          <p:nvPr>
            <p:ph sz="half" idx="1"/>
          </p:nvPr>
        </p:nvSpPr>
        <p:spPr/>
        <p:txBody>
          <a:bodyPr>
            <a:normAutofit fontScale="47500" lnSpcReduction="20000"/>
          </a:bodyPr>
          <a:lstStyle/>
          <a:p>
            <a:endParaRPr lang="ru-RU" dirty="0"/>
          </a:p>
        </p:txBody>
      </p:sp>
      <p:sp>
        <p:nvSpPr>
          <p:cNvPr id="4" name="Содержимое 3"/>
          <p:cNvSpPr>
            <a:spLocks noGrp="1"/>
          </p:cNvSpPr>
          <p:nvPr>
            <p:ph sz="half" idx="2"/>
          </p:nvPr>
        </p:nvSpPr>
        <p:spPr/>
        <p:style>
          <a:lnRef idx="0">
            <a:schemeClr val="dk1"/>
          </a:lnRef>
          <a:fillRef idx="3">
            <a:schemeClr val="dk1"/>
          </a:fillRef>
          <a:effectRef idx="3">
            <a:schemeClr val="dk1"/>
          </a:effectRef>
          <a:fontRef idx="minor">
            <a:schemeClr val="lt1"/>
          </a:fontRef>
        </p:style>
        <p:txBody>
          <a:bodyPr>
            <a:normAutofit fontScale="47500" lnSpcReduction="20000"/>
          </a:bodyPr>
          <a:lstStyle/>
          <a:p>
            <a:r>
              <a:rPr lang="ru-RU" dirty="0" smtClean="0"/>
              <a:t>Фирма основана в 1917 году одним из 7 братьев эмигрантов из Италии, по фамилии </a:t>
            </a:r>
            <a:r>
              <a:rPr lang="ru-RU" dirty="0" err="1" smtClean="0"/>
              <a:t>Якуцци</a:t>
            </a:r>
            <a:r>
              <a:rPr lang="ru-RU" dirty="0" smtClean="0"/>
              <a:t>, примерно в 1900 году переехавших в США. Первоначально фирма занималась производством летательных аппаратов, позже — гидравлических насосов для сельскохозяйственного использования. В семье братьев </a:t>
            </a:r>
            <a:r>
              <a:rPr lang="ru-RU" dirty="0" err="1" smtClean="0"/>
              <a:t>Якуцци</a:t>
            </a:r>
            <a:r>
              <a:rPr lang="ru-RU" dirty="0" smtClean="0"/>
              <a:t> одному из детей требовался регулярный массаж и в итоге, в 1956 году </a:t>
            </a:r>
            <a:r>
              <a:rPr lang="ru-RU" dirty="0" err="1" smtClean="0"/>
              <a:t>Кандидо</a:t>
            </a:r>
            <a:r>
              <a:rPr lang="ru-RU" dirty="0" smtClean="0"/>
              <a:t> </a:t>
            </a:r>
            <a:r>
              <a:rPr lang="ru-RU" dirty="0" err="1" smtClean="0"/>
              <a:t>Якуцци</a:t>
            </a:r>
            <a:r>
              <a:rPr lang="ru-RU" dirty="0" smtClean="0"/>
              <a:t> (1903—1986) изобрёл первый прототип гидромассажной ванны. Позднее братья многократно усовершенствовали своё изобретение и получили около 250 патентов.</a:t>
            </a:r>
          </a:p>
          <a:p>
            <a:r>
              <a:rPr lang="ru-RU" dirty="0" smtClean="0"/>
              <a:t>В 1968 году Рой </a:t>
            </a:r>
            <a:r>
              <a:rPr lang="ru-RU" dirty="0" err="1" smtClean="0"/>
              <a:t>Якуцци</a:t>
            </a:r>
            <a:r>
              <a:rPr lang="ru-RU" dirty="0" smtClean="0"/>
              <a:t> получил коммерческую лицензию на это изобретение, а также внедрил свою определённую форму, в которой сопла интегрированы в саму архитектуру ванны. Компания начала промышленный выпуск оборудования для домашнего гидромассажа.</a:t>
            </a:r>
          </a:p>
          <a:p>
            <a:endParaRPr lang="ru-RU" dirty="0" smtClean="0"/>
          </a:p>
          <a:p>
            <a:r>
              <a:rPr lang="ru-RU" dirty="0" smtClean="0"/>
              <a:t>Лозунг фирмы: «Джакузи: Вода, которая двигает вас» («</a:t>
            </a:r>
            <a:r>
              <a:rPr lang="ru-RU" dirty="0" err="1" smtClean="0"/>
              <a:t>Jacuzzi</a:t>
            </a:r>
            <a:r>
              <a:rPr lang="ru-RU" dirty="0" smtClean="0"/>
              <a:t>: </a:t>
            </a:r>
            <a:r>
              <a:rPr lang="ru-RU" dirty="0" err="1" smtClean="0"/>
              <a:t>Water</a:t>
            </a:r>
            <a:r>
              <a:rPr lang="ru-RU" dirty="0" smtClean="0"/>
              <a:t> </a:t>
            </a:r>
            <a:r>
              <a:rPr lang="ru-RU" dirty="0" err="1" smtClean="0"/>
              <a:t>that</a:t>
            </a:r>
            <a:r>
              <a:rPr lang="ru-RU" dirty="0" smtClean="0"/>
              <a:t> </a:t>
            </a:r>
            <a:r>
              <a:rPr lang="ru-RU" dirty="0" err="1" smtClean="0"/>
              <a:t>moves</a:t>
            </a:r>
            <a:r>
              <a:rPr lang="ru-RU" dirty="0" smtClean="0"/>
              <a:t> </a:t>
            </a:r>
            <a:r>
              <a:rPr lang="ru-RU" dirty="0" err="1" smtClean="0"/>
              <a:t>you</a:t>
            </a:r>
            <a:r>
              <a:rPr lang="ru-RU" dirty="0" smtClean="0"/>
              <a:t>»).</a:t>
            </a:r>
            <a:endParaRPr lang="ru-RU" dirty="0"/>
          </a:p>
        </p:txBody>
      </p:sp>
      <p:pic>
        <p:nvPicPr>
          <p:cNvPr id="12290" name="Picture 2" descr="C:\Users\Admin\Pictures\0_f405e_38eb022f_XL.jpg"/>
          <p:cNvPicPr>
            <a:picLocks noChangeAspect="1" noChangeArrowheads="1"/>
          </p:cNvPicPr>
          <p:nvPr/>
        </p:nvPicPr>
        <p:blipFill>
          <a:blip r:embed="rId2"/>
          <a:srcRect/>
          <a:stretch>
            <a:fillRect/>
          </a:stretch>
        </p:blipFill>
        <p:spPr bwMode="auto">
          <a:xfrm>
            <a:off x="671513" y="1628776"/>
            <a:ext cx="3824286" cy="4497387"/>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ru-RU" dirty="0" smtClean="0"/>
              <a:t>	Семья </a:t>
            </a:r>
            <a:r>
              <a:rPr lang="ru-RU" dirty="0" err="1" smtClean="0"/>
              <a:t>Якуцци</a:t>
            </a:r>
            <a:endParaRPr lang="ru-RU" dirty="0"/>
          </a:p>
        </p:txBody>
      </p:sp>
      <p:sp>
        <p:nvSpPr>
          <p:cNvPr id="3" name="Содержимое 2"/>
          <p:cNvSpPr>
            <a:spLocks noGrp="1"/>
          </p:cNvSpPr>
          <p:nvPr>
            <p:ph sz="half" idx="1"/>
          </p:nvPr>
        </p:nvSpPr>
        <p:spPr/>
        <p:txBody>
          <a:bodyPr>
            <a:normAutofit fontScale="47500" lnSpcReduction="20000"/>
          </a:bodyPr>
          <a:lstStyle/>
          <a:p>
            <a:endParaRPr lang="ru-RU"/>
          </a:p>
        </p:txBody>
      </p:sp>
      <p:sp>
        <p:nvSpPr>
          <p:cNvPr id="4" name="Содержимое 3"/>
          <p:cNvSpPr>
            <a:spLocks noGrp="1"/>
          </p:cNvSpPr>
          <p:nvPr>
            <p:ph sz="half" idx="2"/>
          </p:nvPr>
        </p:nvSpPr>
        <p:spPr/>
        <p:style>
          <a:lnRef idx="1">
            <a:schemeClr val="accent6"/>
          </a:lnRef>
          <a:fillRef idx="2">
            <a:schemeClr val="accent6"/>
          </a:fillRef>
          <a:effectRef idx="1">
            <a:schemeClr val="accent6"/>
          </a:effectRef>
          <a:fontRef idx="minor">
            <a:schemeClr val="dk1"/>
          </a:fontRef>
        </p:style>
        <p:txBody>
          <a:bodyPr>
            <a:normAutofit fontScale="47500" lnSpcReduction="20000"/>
          </a:bodyPr>
          <a:lstStyle/>
          <a:p>
            <a:r>
              <a:rPr lang="ru-RU" dirty="0" smtClean="0"/>
              <a:t>Фирма основана в 1917 году одним из 7 братьев эмигрантов из Италии, по фамилии </a:t>
            </a:r>
            <a:r>
              <a:rPr lang="ru-RU" dirty="0" err="1" smtClean="0"/>
              <a:t>Якуцци</a:t>
            </a:r>
            <a:r>
              <a:rPr lang="ru-RU" dirty="0" smtClean="0"/>
              <a:t>, примерно в 1900 году переехавших в США. Первоначально фирма занималась производством летательных аппаратов, позже — гидравлических насосов для сельскохозяйственного использования. В семье братьев </a:t>
            </a:r>
            <a:r>
              <a:rPr lang="ru-RU" dirty="0" err="1" smtClean="0"/>
              <a:t>Якуцци</a:t>
            </a:r>
            <a:r>
              <a:rPr lang="ru-RU" dirty="0" smtClean="0"/>
              <a:t> одному из детей требовался регулярный массаж и в итоге, в 1956 году </a:t>
            </a:r>
            <a:r>
              <a:rPr lang="ru-RU" dirty="0" err="1" smtClean="0"/>
              <a:t>Кандидо</a:t>
            </a:r>
            <a:r>
              <a:rPr lang="ru-RU" dirty="0" smtClean="0"/>
              <a:t> </a:t>
            </a:r>
            <a:r>
              <a:rPr lang="ru-RU" dirty="0" err="1" smtClean="0"/>
              <a:t>Якуцци</a:t>
            </a:r>
            <a:r>
              <a:rPr lang="ru-RU" dirty="0" smtClean="0"/>
              <a:t> (1903—1986) изобрёл первый прототип гидромассажной ванны. Позднее братья многократно усовершенствовали своё изобретение и получили около 250 патентов.</a:t>
            </a:r>
          </a:p>
          <a:p>
            <a:r>
              <a:rPr lang="ru-RU" dirty="0" smtClean="0"/>
              <a:t>В 1968 году Рой </a:t>
            </a:r>
            <a:r>
              <a:rPr lang="ru-RU" dirty="0" err="1" smtClean="0"/>
              <a:t>Якуцци</a:t>
            </a:r>
            <a:r>
              <a:rPr lang="ru-RU" dirty="0" smtClean="0"/>
              <a:t> получил коммерческую лицензию на это изобретение, а также внедрил свою определённую форму, в которой сопла интегрированы в саму архитектуру ванны. Компания начала промышленный выпуск оборудования для домашнего гидромассажа.</a:t>
            </a:r>
          </a:p>
          <a:p>
            <a:endParaRPr lang="ru-RU" dirty="0" smtClean="0"/>
          </a:p>
          <a:p>
            <a:r>
              <a:rPr lang="ru-RU" dirty="0" smtClean="0"/>
              <a:t>Лозунг фирмы: «Джакузи: Вода, которая двигает вас» («</a:t>
            </a:r>
            <a:r>
              <a:rPr lang="ru-RU" dirty="0" err="1" smtClean="0"/>
              <a:t>Jacuzzi</a:t>
            </a:r>
            <a:r>
              <a:rPr lang="ru-RU" dirty="0" smtClean="0"/>
              <a:t>: </a:t>
            </a:r>
            <a:r>
              <a:rPr lang="ru-RU" dirty="0" err="1" smtClean="0"/>
              <a:t>Water</a:t>
            </a:r>
            <a:r>
              <a:rPr lang="ru-RU" dirty="0" smtClean="0"/>
              <a:t> </a:t>
            </a:r>
            <a:r>
              <a:rPr lang="ru-RU" dirty="0" err="1" smtClean="0"/>
              <a:t>that</a:t>
            </a:r>
            <a:r>
              <a:rPr lang="ru-RU" dirty="0" smtClean="0"/>
              <a:t> </a:t>
            </a:r>
            <a:r>
              <a:rPr lang="ru-RU" dirty="0" err="1" smtClean="0"/>
              <a:t>moves</a:t>
            </a:r>
            <a:r>
              <a:rPr lang="ru-RU" dirty="0" smtClean="0"/>
              <a:t> </a:t>
            </a:r>
            <a:r>
              <a:rPr lang="ru-RU" dirty="0" err="1" smtClean="0"/>
              <a:t>you</a:t>
            </a:r>
            <a:r>
              <a:rPr lang="ru-RU" dirty="0" smtClean="0"/>
              <a:t>»).</a:t>
            </a:r>
            <a:endParaRPr lang="ru-RU" dirty="0"/>
          </a:p>
        </p:txBody>
      </p:sp>
      <p:pic>
        <p:nvPicPr>
          <p:cNvPr id="13314" name="Picture 2" descr="C:\Users\Admin\Pictures\Candido-Jacuzzi.png"/>
          <p:cNvPicPr>
            <a:picLocks noChangeAspect="1" noChangeArrowheads="1"/>
          </p:cNvPicPr>
          <p:nvPr/>
        </p:nvPicPr>
        <p:blipFill>
          <a:blip r:embed="rId2"/>
          <a:srcRect/>
          <a:stretch>
            <a:fillRect/>
          </a:stretch>
        </p:blipFill>
        <p:spPr bwMode="auto">
          <a:xfrm>
            <a:off x="457200" y="1928091"/>
            <a:ext cx="4267200" cy="38100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ru-RU" dirty="0" err="1" smtClean="0"/>
              <a:t>Жаккард</a:t>
            </a:r>
            <a:endParaRPr lang="ru-RU" dirty="0"/>
          </a:p>
        </p:txBody>
      </p:sp>
      <p:sp>
        <p:nvSpPr>
          <p:cNvPr id="3" name="Содержимое 2"/>
          <p:cNvSpPr>
            <a:spLocks noGrp="1"/>
          </p:cNvSpPr>
          <p:nvPr>
            <p:ph sz="half" idx="1"/>
          </p:nvPr>
        </p:nvSpPr>
        <p:spPr>
          <a:xfrm>
            <a:off x="457200" y="1600200"/>
            <a:ext cx="4038600" cy="4525963"/>
          </a:xfrm>
        </p:spPr>
        <p:txBody>
          <a:bodyPr>
            <a:normAutofit fontScale="85000" lnSpcReduction="10000"/>
          </a:bodyPr>
          <a:lstStyle/>
          <a:p>
            <a:endParaRPr lang="ru-RU" dirty="0"/>
          </a:p>
        </p:txBody>
      </p:sp>
      <p:sp>
        <p:nvSpPr>
          <p:cNvPr id="4" name="Содержимое 3"/>
          <p:cNvSpPr>
            <a:spLocks noGrp="1"/>
          </p:cNvSpPr>
          <p:nvPr>
            <p:ph sz="half" idx="2"/>
          </p:nvPr>
        </p:nvSpPr>
        <p:spPr/>
        <p:style>
          <a:lnRef idx="2">
            <a:schemeClr val="accent2">
              <a:shade val="50000"/>
            </a:schemeClr>
          </a:lnRef>
          <a:fillRef idx="1">
            <a:schemeClr val="accent2"/>
          </a:fillRef>
          <a:effectRef idx="0">
            <a:schemeClr val="accent2"/>
          </a:effectRef>
          <a:fontRef idx="minor">
            <a:schemeClr val="lt1"/>
          </a:fontRef>
        </p:style>
        <p:txBody>
          <a:bodyPr>
            <a:normAutofit fontScale="85000" lnSpcReduction="10000"/>
          </a:bodyPr>
          <a:lstStyle/>
          <a:p>
            <a:r>
              <a:rPr lang="ru-RU" dirty="0" err="1" smtClean="0"/>
              <a:t>Жаккард</a:t>
            </a:r>
            <a:r>
              <a:rPr lang="ru-RU" dirty="0" smtClean="0"/>
              <a:t> — </a:t>
            </a:r>
            <a:r>
              <a:rPr lang="ru-RU" dirty="0" err="1" smtClean="0"/>
              <a:t>Жаккард</a:t>
            </a:r>
            <a:r>
              <a:rPr lang="ru-RU" dirty="0" smtClean="0"/>
              <a:t>  гладкая </a:t>
            </a:r>
            <a:r>
              <a:rPr lang="ru-RU" dirty="0" err="1" smtClean="0"/>
              <a:t>безворсовая</a:t>
            </a:r>
            <a:r>
              <a:rPr lang="ru-RU" dirty="0" smtClean="0"/>
              <a:t> ткань сложного плетения, в состав которой входят как синтетические, так и органические волокна. Как разновидность </a:t>
            </a:r>
            <a:r>
              <a:rPr lang="ru-RU" dirty="0" err="1" smtClean="0"/>
              <a:t>жаккарда</a:t>
            </a:r>
            <a:r>
              <a:rPr lang="ru-RU" dirty="0" smtClean="0"/>
              <a:t>, есть </a:t>
            </a:r>
            <a:r>
              <a:rPr lang="ru-RU" dirty="0" err="1" smtClean="0"/>
              <a:t>стреч</a:t>
            </a:r>
            <a:r>
              <a:rPr lang="ru-RU" dirty="0" smtClean="0"/>
              <a:t> </a:t>
            </a:r>
            <a:r>
              <a:rPr lang="ru-RU" dirty="0" err="1" smtClean="0"/>
              <a:t>жаккард</a:t>
            </a:r>
            <a:r>
              <a:rPr lang="ru-RU" dirty="0" smtClean="0"/>
              <a:t>  современная </a:t>
            </a:r>
            <a:r>
              <a:rPr lang="ru-RU" dirty="0" err="1" smtClean="0"/>
              <a:t>высокоэластичная</a:t>
            </a:r>
            <a:r>
              <a:rPr lang="ru-RU" dirty="0" smtClean="0"/>
              <a:t> ткань с «дышащим» эффектом. Своему …   </a:t>
            </a:r>
            <a:r>
              <a:rPr lang="ru-RU" dirty="0" err="1" smtClean="0"/>
              <a:t>Википедия</a:t>
            </a:r>
            <a:endParaRPr lang="ru-RU" dirty="0"/>
          </a:p>
        </p:txBody>
      </p:sp>
      <p:pic>
        <p:nvPicPr>
          <p:cNvPr id="1026" name="Picture 2" descr="C:\Users\Admin\Pictures\3891_1_807.jpg"/>
          <p:cNvPicPr>
            <a:picLocks noChangeAspect="1" noChangeArrowheads="1"/>
          </p:cNvPicPr>
          <p:nvPr/>
        </p:nvPicPr>
        <p:blipFill>
          <a:blip r:embed="rId2"/>
          <a:srcRect/>
          <a:stretch>
            <a:fillRect/>
          </a:stretch>
        </p:blipFill>
        <p:spPr bwMode="auto">
          <a:xfrm>
            <a:off x="374072" y="1600200"/>
            <a:ext cx="4274128" cy="4772891"/>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Изобретатель </a:t>
            </a:r>
            <a:r>
              <a:rPr lang="ru-RU" dirty="0" err="1" smtClean="0"/>
              <a:t>Жаккард</a:t>
            </a:r>
            <a:r>
              <a:rPr lang="ru-RU" dirty="0" smtClean="0"/>
              <a:t/>
            </a:r>
            <a:br>
              <a:rPr lang="ru-RU" dirty="0" smtClean="0"/>
            </a:br>
            <a:endParaRPr lang="ru-RU" dirty="0"/>
          </a:p>
        </p:txBody>
      </p:sp>
      <p:sp>
        <p:nvSpPr>
          <p:cNvPr id="3" name="Содержимое 2"/>
          <p:cNvSpPr>
            <a:spLocks noGrp="1"/>
          </p:cNvSpPr>
          <p:nvPr>
            <p:ph sz="half" idx="1"/>
          </p:nvPr>
        </p:nvSpPr>
        <p:spPr/>
        <p:txBody>
          <a:bodyPr>
            <a:normAutofit fontScale="32500" lnSpcReduction="20000"/>
          </a:bodyPr>
          <a:lstStyle/>
          <a:p>
            <a:endParaRPr lang="ru-RU"/>
          </a:p>
        </p:txBody>
      </p:sp>
      <p:sp>
        <p:nvSpPr>
          <p:cNvPr id="4" name="Содержимое 3"/>
          <p:cNvSpPr>
            <a:spLocks noGrp="1"/>
          </p:cNvSpPr>
          <p:nvPr>
            <p:ph sz="half" idx="2"/>
          </p:nvPr>
        </p:nvSpPr>
        <p:spPr/>
        <p:txBody>
          <a:bodyPr>
            <a:normAutofit fontScale="32500" lnSpcReduction="20000"/>
          </a:bodyPr>
          <a:lstStyle/>
          <a:p>
            <a:r>
              <a:rPr lang="ru-RU" dirty="0" err="1" smtClean="0"/>
              <a:t>Жозе́ф</a:t>
            </a:r>
            <a:r>
              <a:rPr lang="ru-RU" dirty="0" smtClean="0"/>
              <a:t> Мари́ </a:t>
            </a:r>
            <a:r>
              <a:rPr lang="ru-RU" dirty="0" err="1" smtClean="0"/>
              <a:t>Жакка́р</a:t>
            </a:r>
            <a:r>
              <a:rPr lang="ru-RU" dirty="0" smtClean="0"/>
              <a:t> (иногда </a:t>
            </a:r>
            <a:r>
              <a:rPr lang="ru-RU" dirty="0" err="1" smtClean="0"/>
              <a:t>Жаккард</a:t>
            </a:r>
            <a:r>
              <a:rPr lang="ru-RU" dirty="0" smtClean="0"/>
              <a:t>; фр. </a:t>
            </a:r>
            <a:r>
              <a:rPr lang="ru-RU" dirty="0" err="1" smtClean="0"/>
              <a:t>Joseph</a:t>
            </a:r>
            <a:r>
              <a:rPr lang="ru-RU" dirty="0" smtClean="0"/>
              <a:t> </a:t>
            </a:r>
            <a:r>
              <a:rPr lang="ru-RU" dirty="0" err="1" smtClean="0"/>
              <a:t>Marie</a:t>
            </a:r>
            <a:r>
              <a:rPr lang="ru-RU" dirty="0" smtClean="0"/>
              <a:t> </a:t>
            </a:r>
            <a:r>
              <a:rPr lang="ru-RU" dirty="0" err="1" smtClean="0"/>
              <a:t>Jacquard</a:t>
            </a:r>
            <a:r>
              <a:rPr lang="ru-RU" dirty="0" smtClean="0"/>
              <a:t>; 7 июля 1752, Лион — 7 августа 1834, </a:t>
            </a:r>
            <a:r>
              <a:rPr lang="ru-RU" dirty="0" err="1" smtClean="0"/>
              <a:t>Уллен</a:t>
            </a:r>
            <a:r>
              <a:rPr lang="ru-RU" dirty="0" smtClean="0"/>
              <a:t>[</a:t>
            </a:r>
            <a:r>
              <a:rPr lang="ru-RU" dirty="0" err="1" smtClean="0"/>
              <a:t>fr</a:t>
            </a:r>
            <a:r>
              <a:rPr lang="ru-RU" dirty="0" smtClean="0"/>
              <a:t>], департамент Рона) — французский изобретатель ткацкого станка для узорчатых материй (известного как машина </a:t>
            </a:r>
            <a:r>
              <a:rPr lang="ru-RU" dirty="0" err="1" smtClean="0"/>
              <a:t>Жаккарда</a:t>
            </a:r>
            <a:r>
              <a:rPr lang="ru-RU" dirty="0" smtClean="0"/>
              <a:t>).</a:t>
            </a:r>
          </a:p>
          <a:p>
            <a:endParaRPr lang="ru-RU" dirty="0" smtClean="0"/>
          </a:p>
          <a:p>
            <a:endParaRPr lang="ru-RU" dirty="0" smtClean="0"/>
          </a:p>
          <a:p>
            <a:r>
              <a:rPr lang="ru-RU" dirty="0" err="1" smtClean="0"/>
              <a:t>Жозеф</a:t>
            </a:r>
            <a:r>
              <a:rPr lang="ru-RU" dirty="0" smtClean="0"/>
              <a:t> Мари </a:t>
            </a:r>
            <a:r>
              <a:rPr lang="ru-RU" dirty="0" err="1" smtClean="0"/>
              <a:t>Жаккар</a:t>
            </a:r>
            <a:endParaRPr lang="ru-RU" dirty="0" smtClean="0"/>
          </a:p>
          <a:p>
            <a:r>
              <a:rPr lang="ru-RU" dirty="0" smtClean="0"/>
              <a:t>Сын ткача, он поступил в учение к переплётчику, потом стал словолитчиком и, наконец, ткачом. Первую попытку устроить самодействующий ткацкий станок он сделал в 1790 году; потом изобрёл машину для вязания сетей и повёз её в 1804 году в Париж, где модели </a:t>
            </a:r>
            <a:r>
              <a:rPr lang="ru-RU" dirty="0" err="1" smtClean="0"/>
              <a:t>Вокансона</a:t>
            </a:r>
            <a:r>
              <a:rPr lang="ru-RU" dirty="0" smtClean="0"/>
              <a:t> навели его на окончательную конструкцию станка, полностью завершённого только в 1808 году. Наполеон I наградил </a:t>
            </a:r>
            <a:r>
              <a:rPr lang="ru-RU" dirty="0" err="1" smtClean="0"/>
              <a:t>Жаккара</a:t>
            </a:r>
            <a:r>
              <a:rPr lang="ru-RU" dirty="0" smtClean="0"/>
              <a:t> пенсией в 3000 франков и правом взимания премии в 50 франков с каждого действующего во Франции стана его конструкции. В 1840 году </a:t>
            </a:r>
            <a:r>
              <a:rPr lang="ru-RU" dirty="0" err="1" smtClean="0"/>
              <a:t>Жаккару</a:t>
            </a:r>
            <a:r>
              <a:rPr lang="ru-RU" dirty="0" smtClean="0"/>
              <a:t> соорудили памятник в Лионе.</a:t>
            </a:r>
          </a:p>
          <a:p>
            <a:endParaRPr lang="ru-RU" dirty="0" smtClean="0"/>
          </a:p>
          <a:p>
            <a:r>
              <a:rPr lang="ru-RU" dirty="0" smtClean="0"/>
              <a:t>Изобретение </a:t>
            </a:r>
            <a:r>
              <a:rPr lang="ru-RU" dirty="0" err="1" smtClean="0"/>
              <a:t>Жаккара</a:t>
            </a:r>
            <a:r>
              <a:rPr lang="ru-RU" dirty="0" smtClean="0"/>
              <a:t> является весьма остроумным механизмом по разнообразию и безошибочности своего действия. Для получения узорной ткани недостаточно опускать попеременно все чётные или все нечётные нити основы, чтобы пропускать в образующийся «зев» челнок с уточной нитью, а необходимо опускать только некоторые из них, в определённом порядке, различном для всех нитей утка, составляющих заданный узор. Каждая нить основы проходит в ткацком стане через особое </a:t>
            </a:r>
            <a:r>
              <a:rPr lang="ru-RU" dirty="0" err="1" smtClean="0"/>
              <a:t>колечко-нитяницу</a:t>
            </a:r>
            <a:r>
              <a:rPr lang="ru-RU" dirty="0" smtClean="0"/>
              <a:t>, соединённое у </a:t>
            </a:r>
            <a:r>
              <a:rPr lang="ru-RU" dirty="0" err="1" smtClean="0"/>
              <a:t>Жаккара</a:t>
            </a:r>
            <a:r>
              <a:rPr lang="ru-RU" dirty="0" smtClean="0"/>
              <a:t> с особым вертикальным стержнем. Все они расположены довольно тесно, рядами, и на их верхние концы нажимается кусок картона с дырочками, соответствующими стержням, которые должны остаться в покое. Необходимое для узора число таких картонов соединено в непрерывную цепь, а простой механизм перекладывает их автоматически после каждого прохода челнока. Принцип машины </a:t>
            </a:r>
            <a:r>
              <a:rPr lang="ru-RU" dirty="0" err="1" smtClean="0"/>
              <a:t>Жаккара</a:t>
            </a:r>
            <a:r>
              <a:rPr lang="ru-RU" dirty="0" smtClean="0"/>
              <a:t> применён во многих аппаратах, например в </a:t>
            </a:r>
            <a:r>
              <a:rPr lang="ru-RU" dirty="0" err="1" smtClean="0"/>
              <a:t>аристофоне</a:t>
            </a:r>
            <a:r>
              <a:rPr lang="ru-RU" dirty="0" smtClean="0"/>
              <a:t>, механическом тапёре, одном из телеграфов </a:t>
            </a:r>
            <a:r>
              <a:rPr lang="ru-RU" dirty="0" err="1" smtClean="0"/>
              <a:t>Уитстона</a:t>
            </a:r>
            <a:r>
              <a:rPr lang="ru-RU" dirty="0" smtClean="0"/>
              <a:t> и тому подобных.</a:t>
            </a:r>
            <a:endParaRPr lang="ru-RU" dirty="0"/>
          </a:p>
        </p:txBody>
      </p:sp>
      <p:pic>
        <p:nvPicPr>
          <p:cNvPr id="2050" name="Picture 2" descr="C:\Users\Admin\Pictures\Joseph_Marie_Jacquard.jpg"/>
          <p:cNvPicPr>
            <a:picLocks noChangeAspect="1" noChangeArrowheads="1"/>
          </p:cNvPicPr>
          <p:nvPr/>
        </p:nvPicPr>
        <p:blipFill>
          <a:blip r:embed="rId2"/>
          <a:srcRect/>
          <a:stretch>
            <a:fillRect/>
          </a:stretch>
        </p:blipFill>
        <p:spPr bwMode="auto">
          <a:xfrm>
            <a:off x="457200" y="1600200"/>
            <a:ext cx="3959369" cy="4359755"/>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ru-RU" dirty="0" err="1" smtClean="0"/>
              <a:t>Жозеф</a:t>
            </a:r>
            <a:r>
              <a:rPr lang="ru-RU" dirty="0" smtClean="0"/>
              <a:t> Мари </a:t>
            </a:r>
            <a:r>
              <a:rPr lang="ru-RU" dirty="0" err="1" smtClean="0"/>
              <a:t>Жаккар</a:t>
            </a:r>
            <a:endParaRPr lang="ru-RU" dirty="0"/>
          </a:p>
        </p:txBody>
      </p:sp>
      <p:sp>
        <p:nvSpPr>
          <p:cNvPr id="3" name="Содержимое 2"/>
          <p:cNvSpPr>
            <a:spLocks noGrp="1"/>
          </p:cNvSpPr>
          <p:nvPr>
            <p:ph sz="half" idx="1"/>
          </p:nvPr>
        </p:nvSpPr>
        <p:spPr/>
        <p:txBody>
          <a:bodyPr>
            <a:normAutofit fontScale="32500" lnSpcReduction="20000"/>
          </a:bodyPr>
          <a:lstStyle/>
          <a:p>
            <a:endParaRPr lang="ru-RU" dirty="0"/>
          </a:p>
        </p:txBody>
      </p:sp>
      <p:sp>
        <p:nvSpPr>
          <p:cNvPr id="4" name="Содержимое 3"/>
          <p:cNvSpPr>
            <a:spLocks noGrp="1"/>
          </p:cNvSpPr>
          <p:nvPr>
            <p:ph sz="half" idx="2"/>
          </p:nvPr>
        </p:nvSpPr>
        <p:spPr>
          <a:xfrm>
            <a:off x="4648200" y="1600200"/>
            <a:ext cx="4038600" cy="4525963"/>
          </a:xfrm>
        </p:spPr>
        <p:style>
          <a:lnRef idx="2">
            <a:schemeClr val="accent1">
              <a:shade val="50000"/>
            </a:schemeClr>
          </a:lnRef>
          <a:fillRef idx="1">
            <a:schemeClr val="accent1"/>
          </a:fillRef>
          <a:effectRef idx="0">
            <a:schemeClr val="accent1"/>
          </a:effectRef>
          <a:fontRef idx="minor">
            <a:schemeClr val="lt1"/>
          </a:fontRef>
        </p:style>
        <p:txBody>
          <a:bodyPr>
            <a:normAutofit fontScale="32500" lnSpcReduction="20000"/>
          </a:bodyPr>
          <a:lstStyle/>
          <a:p>
            <a:r>
              <a:rPr lang="ru-RU" dirty="0" err="1" smtClean="0"/>
              <a:t>Жозе́ф</a:t>
            </a:r>
            <a:r>
              <a:rPr lang="ru-RU" dirty="0" smtClean="0"/>
              <a:t> Мари́ </a:t>
            </a:r>
            <a:r>
              <a:rPr lang="ru-RU" dirty="0" err="1" smtClean="0"/>
              <a:t>Жакка́р</a:t>
            </a:r>
            <a:r>
              <a:rPr lang="ru-RU" dirty="0" smtClean="0"/>
              <a:t> (иногда </a:t>
            </a:r>
            <a:r>
              <a:rPr lang="ru-RU" dirty="0" err="1" smtClean="0"/>
              <a:t>Жаккард</a:t>
            </a:r>
            <a:r>
              <a:rPr lang="ru-RU" dirty="0" smtClean="0"/>
              <a:t>; фр. </a:t>
            </a:r>
            <a:r>
              <a:rPr lang="ru-RU" dirty="0" err="1" smtClean="0"/>
              <a:t>Joseph</a:t>
            </a:r>
            <a:r>
              <a:rPr lang="ru-RU" dirty="0" smtClean="0"/>
              <a:t> </a:t>
            </a:r>
            <a:r>
              <a:rPr lang="ru-RU" dirty="0" err="1" smtClean="0"/>
              <a:t>Marie</a:t>
            </a:r>
            <a:r>
              <a:rPr lang="ru-RU" dirty="0" smtClean="0"/>
              <a:t> </a:t>
            </a:r>
            <a:r>
              <a:rPr lang="ru-RU" dirty="0" err="1" smtClean="0"/>
              <a:t>Jacquard</a:t>
            </a:r>
            <a:r>
              <a:rPr lang="ru-RU" dirty="0" smtClean="0"/>
              <a:t>; 7 июля 1752, Лион — 7 августа 1834, </a:t>
            </a:r>
            <a:r>
              <a:rPr lang="ru-RU" dirty="0" err="1" smtClean="0"/>
              <a:t>Уллен</a:t>
            </a:r>
            <a:r>
              <a:rPr lang="ru-RU" dirty="0" smtClean="0"/>
              <a:t>[</a:t>
            </a:r>
            <a:r>
              <a:rPr lang="ru-RU" dirty="0" err="1" smtClean="0"/>
              <a:t>fr</a:t>
            </a:r>
            <a:r>
              <a:rPr lang="ru-RU" dirty="0" smtClean="0"/>
              <a:t>], департамент Рона) — французский изобретатель ткацкого станка для узорчатых материй (известного как машина </a:t>
            </a:r>
            <a:r>
              <a:rPr lang="ru-RU" dirty="0" err="1" smtClean="0"/>
              <a:t>Жаккарда</a:t>
            </a:r>
            <a:r>
              <a:rPr lang="ru-RU" dirty="0" smtClean="0"/>
              <a:t>).</a:t>
            </a:r>
          </a:p>
          <a:p>
            <a:endParaRPr lang="ru-RU" dirty="0" smtClean="0"/>
          </a:p>
          <a:p>
            <a:endParaRPr lang="ru-RU" dirty="0" smtClean="0"/>
          </a:p>
          <a:p>
            <a:r>
              <a:rPr lang="ru-RU" dirty="0" err="1" smtClean="0"/>
              <a:t>Жозеф</a:t>
            </a:r>
            <a:r>
              <a:rPr lang="ru-RU" dirty="0" smtClean="0"/>
              <a:t> Мари </a:t>
            </a:r>
            <a:r>
              <a:rPr lang="ru-RU" dirty="0" err="1" smtClean="0"/>
              <a:t>Жаккар</a:t>
            </a:r>
            <a:endParaRPr lang="ru-RU" dirty="0" smtClean="0"/>
          </a:p>
          <a:p>
            <a:r>
              <a:rPr lang="ru-RU" dirty="0" smtClean="0"/>
              <a:t>Сын ткача, он поступил в учение к переплётчику, потом стал словолитчиком и, наконец, ткачом. Первую попытку устроить самодействующий ткацкий станок он сделал в 1790 году; потом изобрёл машину для вязания сетей и повёз её в 1804 году в Париж, где модели </a:t>
            </a:r>
            <a:r>
              <a:rPr lang="ru-RU" dirty="0" err="1" smtClean="0"/>
              <a:t>Вокансона</a:t>
            </a:r>
            <a:r>
              <a:rPr lang="ru-RU" dirty="0" smtClean="0"/>
              <a:t> навели его на окончательную конструкцию станка, полностью завершённого только в 1808 году. Наполеон I наградил </a:t>
            </a:r>
            <a:r>
              <a:rPr lang="ru-RU" dirty="0" err="1" smtClean="0"/>
              <a:t>Жаккара</a:t>
            </a:r>
            <a:r>
              <a:rPr lang="ru-RU" dirty="0" smtClean="0"/>
              <a:t> пенсией в 3000 франков и правом взимания премии в 50 франков с каждого действующего во Франции стана его конструкции. В 1840 году </a:t>
            </a:r>
            <a:r>
              <a:rPr lang="ru-RU" dirty="0" err="1" smtClean="0"/>
              <a:t>Жаккару</a:t>
            </a:r>
            <a:r>
              <a:rPr lang="ru-RU" dirty="0" smtClean="0"/>
              <a:t> соорудили памятник в Лионе.</a:t>
            </a:r>
          </a:p>
          <a:p>
            <a:endParaRPr lang="ru-RU" dirty="0" smtClean="0"/>
          </a:p>
          <a:p>
            <a:r>
              <a:rPr lang="ru-RU" dirty="0" smtClean="0"/>
              <a:t>Изобретение </a:t>
            </a:r>
            <a:r>
              <a:rPr lang="ru-RU" dirty="0" err="1" smtClean="0"/>
              <a:t>Жаккара</a:t>
            </a:r>
            <a:r>
              <a:rPr lang="ru-RU" dirty="0" smtClean="0"/>
              <a:t> является весьма остроумным механизмом по разнообразию и безошибочности своего действия. Для получения узорной ткани недостаточно опускать попеременно все чётные или все нечётные нити основы, чтобы пропускать в образующийся «зев» челнок с уточной нитью, а необходимо опускать только некоторые из них, в определённом порядке, различном для всех нитей утка, составляющих заданный узор. Каждая нить основы проходит в ткацком стане через особое </a:t>
            </a:r>
            <a:r>
              <a:rPr lang="ru-RU" dirty="0" err="1" smtClean="0"/>
              <a:t>колечко-нитяницу</a:t>
            </a:r>
            <a:r>
              <a:rPr lang="ru-RU" dirty="0" smtClean="0"/>
              <a:t>, соединённое у </a:t>
            </a:r>
            <a:r>
              <a:rPr lang="ru-RU" dirty="0" err="1" smtClean="0"/>
              <a:t>Жаккара</a:t>
            </a:r>
            <a:r>
              <a:rPr lang="ru-RU" dirty="0" smtClean="0"/>
              <a:t> с особым вертикальным стержнем. Все они расположены довольно тесно, рядами, и на их верхние концы нажимается кусок картона с дырочками, соответствующими стержням, которые должны остаться в покое. Необходимое для узора число таких картонов соединено в непрерывную цепь, а простой механизм перекладывает их автоматически после каждого прохода челнока. Принцип машины </a:t>
            </a:r>
            <a:r>
              <a:rPr lang="ru-RU" dirty="0" err="1" smtClean="0"/>
              <a:t>Жаккара</a:t>
            </a:r>
            <a:r>
              <a:rPr lang="ru-RU" dirty="0" smtClean="0"/>
              <a:t> применён во многих аппаратах, например в </a:t>
            </a:r>
            <a:r>
              <a:rPr lang="ru-RU" dirty="0" err="1" smtClean="0"/>
              <a:t>аристофоне</a:t>
            </a:r>
            <a:r>
              <a:rPr lang="ru-RU" dirty="0" smtClean="0"/>
              <a:t>, механическом тапёре, одном из телеграфов </a:t>
            </a:r>
            <a:r>
              <a:rPr lang="ru-RU" dirty="0" err="1" smtClean="0"/>
              <a:t>Уитстона</a:t>
            </a:r>
            <a:r>
              <a:rPr lang="ru-RU" dirty="0" smtClean="0"/>
              <a:t> и тому подобных.</a:t>
            </a:r>
          </a:p>
          <a:p>
            <a:endParaRPr lang="ru-RU" dirty="0"/>
          </a:p>
        </p:txBody>
      </p:sp>
      <p:pic>
        <p:nvPicPr>
          <p:cNvPr id="3074" name="Picture 2" descr="C:\Users\Admin\Pictures\Joseph_Marie_Jacquard.png"/>
          <p:cNvPicPr>
            <a:picLocks noChangeAspect="1" noChangeArrowheads="1"/>
          </p:cNvPicPr>
          <p:nvPr/>
        </p:nvPicPr>
        <p:blipFill>
          <a:blip r:embed="rId2"/>
          <a:srcRect/>
          <a:stretch>
            <a:fillRect/>
          </a:stretch>
        </p:blipFill>
        <p:spPr bwMode="auto">
          <a:xfrm>
            <a:off x="886691" y="1600200"/>
            <a:ext cx="3352800" cy="4525963"/>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ru-RU" dirty="0" err="1" smtClean="0"/>
              <a:t>Зеновия</a:t>
            </a:r>
            <a:r>
              <a:rPr lang="ru-RU" dirty="0" smtClean="0"/>
              <a:t> </a:t>
            </a:r>
            <a:endParaRPr lang="ru-RU" dirty="0"/>
          </a:p>
        </p:txBody>
      </p:sp>
      <p:sp>
        <p:nvSpPr>
          <p:cNvPr id="3" name="Содержимое 2"/>
          <p:cNvSpPr>
            <a:spLocks noGrp="1"/>
          </p:cNvSpPr>
          <p:nvPr>
            <p:ph sz="half" idx="1"/>
          </p:nvPr>
        </p:nvSpPr>
        <p:spPr/>
        <p:txBody>
          <a:bodyPr>
            <a:normAutofit fontScale="62500" lnSpcReduction="20000"/>
          </a:bodyPr>
          <a:lstStyle/>
          <a:p>
            <a:endParaRPr lang="ru-RU"/>
          </a:p>
        </p:txBody>
      </p:sp>
      <p:sp>
        <p:nvSpPr>
          <p:cNvPr id="4" name="Содержимое 3"/>
          <p:cNvSpPr>
            <a:spLocks noGrp="1"/>
          </p:cNvSpPr>
          <p:nvPr>
            <p:ph sz="half" idx="2"/>
          </p:nvPr>
        </p:nvSpPr>
        <p:spPr>
          <a:xfrm>
            <a:off x="4869873" y="1787237"/>
            <a:ext cx="4038600" cy="4726854"/>
          </a:xfrm>
        </p:spPr>
        <p:style>
          <a:lnRef idx="2">
            <a:schemeClr val="accent3">
              <a:shade val="50000"/>
            </a:schemeClr>
          </a:lnRef>
          <a:fillRef idx="1">
            <a:schemeClr val="accent3"/>
          </a:fillRef>
          <a:effectRef idx="0">
            <a:schemeClr val="accent3"/>
          </a:effectRef>
          <a:fontRef idx="minor">
            <a:schemeClr val="lt1"/>
          </a:fontRef>
        </p:style>
        <p:txBody>
          <a:bodyPr>
            <a:normAutofit fontScale="62500" lnSpcReduction="20000"/>
          </a:bodyPr>
          <a:lstStyle/>
          <a:p>
            <a:r>
              <a:rPr lang="ru-RU" dirty="0" err="1" smtClean="0"/>
              <a:t>Зено́вия</a:t>
            </a:r>
            <a:r>
              <a:rPr lang="ru-RU" dirty="0" smtClean="0"/>
              <a:t> (лат. </a:t>
            </a:r>
            <a:r>
              <a:rPr lang="ru-RU" dirty="0" err="1" smtClean="0"/>
              <a:t>Zenóbia</a:t>
            </a:r>
            <a:r>
              <a:rPr lang="ru-RU" dirty="0" smtClean="0"/>
              <a:t>) — род североамериканских древесных цветковых растений семейства Вересковые (</a:t>
            </a:r>
            <a:r>
              <a:rPr lang="ru-RU" dirty="0" err="1" smtClean="0"/>
              <a:t>Ericaceae</a:t>
            </a:r>
            <a:r>
              <a:rPr lang="ru-RU" dirty="0" smtClean="0"/>
              <a:t>). Иногда этот род рассматривают как монотипный, сводя все описанные виды в синонимику </a:t>
            </a:r>
            <a:r>
              <a:rPr lang="ru-RU" dirty="0" err="1" smtClean="0"/>
              <a:t>Зеновии</a:t>
            </a:r>
            <a:r>
              <a:rPr lang="ru-RU" dirty="0" smtClean="0"/>
              <a:t> припудренной (</a:t>
            </a:r>
            <a:r>
              <a:rPr lang="ru-RU" dirty="0" err="1" smtClean="0"/>
              <a:t>Zenobia</a:t>
            </a:r>
            <a:r>
              <a:rPr lang="ru-RU" dirty="0" smtClean="0"/>
              <a:t> </a:t>
            </a:r>
            <a:r>
              <a:rPr lang="ru-RU" dirty="0" err="1" smtClean="0"/>
              <a:t>pulverulenta</a:t>
            </a:r>
            <a:r>
              <a:rPr lang="ru-RU" dirty="0" smtClean="0"/>
              <a:t>). Другие источники признают в качестве самостоятельных ещё два вида[⇨].</a:t>
            </a:r>
          </a:p>
          <a:p>
            <a:endParaRPr lang="ru-RU" dirty="0" smtClean="0"/>
          </a:p>
          <a:p>
            <a:r>
              <a:rPr lang="ru-RU" dirty="0" err="1" smtClean="0"/>
              <a:t>Зеновия</a:t>
            </a:r>
            <a:r>
              <a:rPr lang="ru-RU" dirty="0" smtClean="0"/>
              <a:t> припудренная распространена на юго-востока США; используется во всему миру в садоводстве, культивируется как декоративное красивоцветущее растение.</a:t>
            </a:r>
            <a:endParaRPr lang="ru-RU" dirty="0"/>
          </a:p>
        </p:txBody>
      </p:sp>
      <p:pic>
        <p:nvPicPr>
          <p:cNvPr id="4098" name="Picture 2" descr="C:\Users\Admin\Pictures\зеновия.jpg"/>
          <p:cNvPicPr>
            <a:picLocks noChangeAspect="1" noChangeArrowheads="1"/>
          </p:cNvPicPr>
          <p:nvPr/>
        </p:nvPicPr>
        <p:blipFill>
          <a:blip r:embed="rId2"/>
          <a:srcRect/>
          <a:stretch>
            <a:fillRect/>
          </a:stretch>
        </p:blipFill>
        <p:spPr bwMode="auto">
          <a:xfrm>
            <a:off x="277573" y="1787236"/>
            <a:ext cx="4218227" cy="4726853"/>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Открытие </a:t>
            </a:r>
            <a:r>
              <a:rPr lang="ru-RU" dirty="0" err="1" smtClean="0"/>
              <a:t>Зеновии</a:t>
            </a:r>
            <a:r>
              <a:rPr lang="ru-RU" dirty="0" smtClean="0"/>
              <a:t> </a:t>
            </a:r>
            <a:endParaRPr lang="ru-RU" dirty="0"/>
          </a:p>
        </p:txBody>
      </p:sp>
      <p:sp>
        <p:nvSpPr>
          <p:cNvPr id="3" name="Содержимое 2"/>
          <p:cNvSpPr>
            <a:spLocks noGrp="1"/>
          </p:cNvSpPr>
          <p:nvPr>
            <p:ph sz="half" idx="1"/>
          </p:nvPr>
        </p:nvSpPr>
        <p:spPr/>
        <p:txBody>
          <a:bodyPr>
            <a:normAutofit fontScale="40000" lnSpcReduction="20000"/>
          </a:bodyPr>
          <a:lstStyle/>
          <a:p>
            <a:endParaRPr lang="ru-RU"/>
          </a:p>
        </p:txBody>
      </p:sp>
      <p:sp>
        <p:nvSpPr>
          <p:cNvPr id="4" name="Содержимое 3"/>
          <p:cNvSpPr>
            <a:spLocks noGrp="1"/>
          </p:cNvSpPr>
          <p:nvPr>
            <p:ph sz="half" idx="2"/>
          </p:nvPr>
        </p:nvSpPr>
        <p:spPr/>
        <p:style>
          <a:lnRef idx="2">
            <a:schemeClr val="accent3">
              <a:shade val="50000"/>
            </a:schemeClr>
          </a:lnRef>
          <a:fillRef idx="1">
            <a:schemeClr val="accent3"/>
          </a:fillRef>
          <a:effectRef idx="0">
            <a:schemeClr val="accent3"/>
          </a:effectRef>
          <a:fontRef idx="minor">
            <a:schemeClr val="lt1"/>
          </a:fontRef>
        </p:style>
        <p:txBody>
          <a:bodyPr>
            <a:normAutofit fontScale="40000" lnSpcReduction="20000"/>
          </a:bodyPr>
          <a:lstStyle/>
          <a:p>
            <a:r>
              <a:rPr lang="ru-RU" dirty="0" err="1" smtClean="0"/>
              <a:t>Зеновия</a:t>
            </a:r>
            <a:r>
              <a:rPr lang="ru-RU" dirty="0" smtClean="0"/>
              <a:t> припудренная — полувечнозелёный (то есть остающийся без живых листьев на очень короткий промежуток времени) либо листопадный кустарник. Высота взрослого растения — от 0,5 до 2 м, ширина куста колеблется также в этих пределах.</a:t>
            </a:r>
          </a:p>
          <a:p>
            <a:endParaRPr lang="ru-RU" dirty="0" smtClean="0"/>
          </a:p>
          <a:p>
            <a:r>
              <a:rPr lang="ru-RU" dirty="0" smtClean="0"/>
              <a:t>Ветви тонкие, слегка дуговидно изогнутые, покрыты голубовато-серым налётом.</a:t>
            </a:r>
          </a:p>
          <a:p>
            <a:endParaRPr lang="ru-RU" dirty="0" smtClean="0"/>
          </a:p>
          <a:p>
            <a:r>
              <a:rPr lang="ru-RU" dirty="0" smtClean="0"/>
              <a:t>Листья глянцевые, по форме от овальных до продолговато-овальных, супротивные, по краям слегка зубчатые (зубцы тупые), длиной от 2,5 до 8 см, шириной — от 1 до 2,5 см. Цвет листьев — тускло-зелёный; осенью — жёлто-оранжевый с пурпурным оттенком. Молодые листья, подобно ветвям, снизу покрыты беловатым (голубовато-серым) налётом, похожим на пудру[3].</a:t>
            </a:r>
          </a:p>
          <a:p>
            <a:endParaRPr lang="ru-RU" dirty="0" smtClean="0"/>
          </a:p>
          <a:p>
            <a:r>
              <a:rPr lang="ru-RU" dirty="0" smtClean="0"/>
              <a:t>Цветки мелкие, колокольчатые, на цветоножках, </a:t>
            </a:r>
            <a:r>
              <a:rPr lang="ru-RU" dirty="0" err="1" smtClean="0"/>
              <a:t>повислые</a:t>
            </a:r>
            <a:r>
              <a:rPr lang="ru-RU" dirty="0" smtClean="0"/>
              <a:t>, с запахом аниса или лимона, до 10 мм в диаметре и до 12 мм в длину. Собраны в кисти длиной до 20 см с числом цветков около 20 штук (иногда больше)[3]. Цветёт растение в мае-июне.</a:t>
            </a:r>
          </a:p>
          <a:p>
            <a:endParaRPr lang="ru-RU" dirty="0" smtClean="0"/>
          </a:p>
          <a:p>
            <a:r>
              <a:rPr lang="ru-RU" dirty="0" smtClean="0"/>
              <a:t>Плод — сухая </a:t>
            </a:r>
            <a:r>
              <a:rPr lang="ru-RU" dirty="0" err="1" smtClean="0"/>
              <a:t>пятигнёздная</a:t>
            </a:r>
            <a:r>
              <a:rPr lang="ru-RU" dirty="0" smtClean="0"/>
              <a:t> коробочка коричневого цвета.</a:t>
            </a:r>
          </a:p>
          <a:p>
            <a:endParaRPr lang="ru-RU" dirty="0" smtClean="0"/>
          </a:p>
          <a:p>
            <a:r>
              <a:rPr lang="ru-RU" dirty="0" smtClean="0"/>
              <a:t>В природе растение размножается семенами и вегетативно.</a:t>
            </a:r>
            <a:endParaRPr lang="ru-RU" dirty="0"/>
          </a:p>
        </p:txBody>
      </p:sp>
      <p:pic>
        <p:nvPicPr>
          <p:cNvPr id="5122" name="Picture 2" descr="C:\Users\Admin\Pictures\Zenobia_pulverulenta_05.jpg"/>
          <p:cNvPicPr>
            <a:picLocks noChangeAspect="1" noChangeArrowheads="1"/>
          </p:cNvPicPr>
          <p:nvPr/>
        </p:nvPicPr>
        <p:blipFill>
          <a:blip r:embed="rId2"/>
          <a:srcRect/>
          <a:stretch>
            <a:fillRect/>
          </a:stretch>
        </p:blipFill>
        <p:spPr bwMode="auto">
          <a:xfrm>
            <a:off x="678873" y="1600200"/>
            <a:ext cx="3539835" cy="4525963"/>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Царица </a:t>
            </a:r>
            <a:r>
              <a:rPr lang="ru-RU" dirty="0" err="1" smtClean="0"/>
              <a:t>Зенобия</a:t>
            </a:r>
            <a:r>
              <a:rPr lang="ru-RU" dirty="0" smtClean="0"/>
              <a:t> </a:t>
            </a:r>
            <a:endParaRPr lang="ru-RU" dirty="0"/>
          </a:p>
        </p:txBody>
      </p:sp>
      <p:sp>
        <p:nvSpPr>
          <p:cNvPr id="3" name="Содержимое 2"/>
          <p:cNvSpPr>
            <a:spLocks noGrp="1"/>
          </p:cNvSpPr>
          <p:nvPr>
            <p:ph sz="half" idx="1"/>
          </p:nvPr>
        </p:nvSpPr>
        <p:spPr/>
        <p:txBody>
          <a:bodyPr>
            <a:normAutofit/>
          </a:bodyPr>
          <a:lstStyle/>
          <a:p>
            <a:endParaRPr lang="ru-RU"/>
          </a:p>
        </p:txBody>
      </p:sp>
      <p:sp>
        <p:nvSpPr>
          <p:cNvPr id="4" name="Содержимое 3"/>
          <p:cNvSpPr>
            <a:spLocks noGrp="1"/>
          </p:cNvSpPr>
          <p:nvPr>
            <p:ph sz="half" idx="2"/>
          </p:nvPr>
        </p:nvSpPr>
        <p:spPr/>
        <p:txBody>
          <a:bodyPr vert="horz" anchor="t">
            <a:noAutofit/>
          </a:bodyPr>
          <a:lstStyle/>
          <a:p>
            <a:pPr>
              <a:buNone/>
            </a:pPr>
            <a:endParaRPr lang="ru-RU" sz="2000" dirty="0" smtClean="0"/>
          </a:p>
          <a:p>
            <a:pPr>
              <a:buNone/>
            </a:pPr>
            <a:r>
              <a:rPr lang="ru-RU" sz="2000" dirty="0" err="1" smtClean="0"/>
              <a:t>Зенобия</a:t>
            </a:r>
            <a:r>
              <a:rPr lang="ru-RU" sz="2000" dirty="0" smtClean="0"/>
              <a:t> </a:t>
            </a:r>
            <a:r>
              <a:rPr lang="ru-RU" sz="2000" dirty="0" err="1" smtClean="0"/>
              <a:t>Септимия</a:t>
            </a:r>
            <a:r>
              <a:rPr lang="ru-RU" sz="2000" dirty="0" smtClean="0"/>
              <a:t>, также </a:t>
            </a:r>
            <a:r>
              <a:rPr lang="ru-RU" sz="2000" dirty="0" err="1" smtClean="0"/>
              <a:t>Зеновия</a:t>
            </a:r>
            <a:r>
              <a:rPr lang="ru-RU" sz="2000" dirty="0" smtClean="0"/>
              <a:t> </a:t>
            </a:r>
            <a:r>
              <a:rPr lang="ru-RU" sz="2000" dirty="0" err="1" smtClean="0"/>
              <a:t>Септимия</a:t>
            </a:r>
            <a:r>
              <a:rPr lang="ru-RU" sz="2000" dirty="0" smtClean="0"/>
              <a:t>[1][2] (лат. </a:t>
            </a:r>
            <a:r>
              <a:rPr lang="ru-RU" sz="2000" dirty="0" err="1" smtClean="0"/>
              <a:t>Zenobia</a:t>
            </a:r>
            <a:r>
              <a:rPr lang="ru-RU" sz="2000" dirty="0" smtClean="0"/>
              <a:t> </a:t>
            </a:r>
            <a:r>
              <a:rPr lang="ru-RU" sz="2000" dirty="0" err="1" smtClean="0"/>
              <a:t>Septimia</a:t>
            </a:r>
            <a:r>
              <a:rPr lang="ru-RU" sz="2000" dirty="0" smtClean="0"/>
              <a:t>) (240—после 274) — царица Пальмиры. Объявила о независимости от Рима, однако вскоре её войска были разбиты, а сама она пленена.</a:t>
            </a:r>
          </a:p>
        </p:txBody>
      </p:sp>
      <p:pic>
        <p:nvPicPr>
          <p:cNvPr id="6146" name="Picture 2" descr="C:\Users\Admin\Pictures\zen8.jpg"/>
          <p:cNvPicPr>
            <a:picLocks noChangeAspect="1" noChangeArrowheads="1"/>
          </p:cNvPicPr>
          <p:nvPr/>
        </p:nvPicPr>
        <p:blipFill>
          <a:blip r:embed="rId2"/>
          <a:srcRect/>
          <a:stretch>
            <a:fillRect/>
          </a:stretch>
        </p:blipFill>
        <p:spPr bwMode="auto">
          <a:xfrm>
            <a:off x="799812" y="1600200"/>
            <a:ext cx="3381375" cy="4799013"/>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dirty="0" smtClean="0"/>
              <a:t>Римский сенат </a:t>
            </a:r>
            <a:endParaRPr lang="ru-RU" dirty="0"/>
          </a:p>
        </p:txBody>
      </p:sp>
      <p:sp>
        <p:nvSpPr>
          <p:cNvPr id="4" name="Содержимое 3"/>
          <p:cNvSpPr>
            <a:spLocks noGrp="1"/>
          </p:cNvSpPr>
          <p:nvPr>
            <p:ph sz="half" idx="2"/>
          </p:nvPr>
        </p:nvSpPr>
        <p:spPr>
          <a:xfrm>
            <a:off x="304056" y="5294993"/>
            <a:ext cx="8839944" cy="1359525"/>
          </a:xfrm>
        </p:spPr>
        <p:txBody>
          <a:bodyPr>
            <a:normAutofit lnSpcReduction="10000"/>
          </a:bodyPr>
          <a:lstStyle/>
          <a:p>
            <a:pPr marL="0" indent="0">
              <a:buNone/>
            </a:pPr>
            <a:r>
              <a:rPr lang="ru-RU" b="1" dirty="0"/>
              <a:t>Сенат</a:t>
            </a:r>
            <a:r>
              <a:rPr lang="ru-RU" dirty="0"/>
              <a:t> (лат. </a:t>
            </a:r>
            <a:r>
              <a:rPr lang="ru-RU" i="1" dirty="0"/>
              <a:t>senatus</a:t>
            </a:r>
            <a:r>
              <a:rPr lang="ru-RU" dirty="0"/>
              <a:t>, от </a:t>
            </a:r>
            <a:r>
              <a:rPr lang="ru-RU" i="1" dirty="0"/>
              <a:t>senex</a:t>
            </a:r>
            <a:r>
              <a:rPr lang="ru-RU" dirty="0"/>
              <a:t> — старик, совет старейшин) — один из высших </a:t>
            </a:r>
            <a:r>
              <a:rPr lang="ru-RU" dirty="0" smtClean="0"/>
              <a:t>государственных органов власти в Древнем </a:t>
            </a:r>
            <a:r>
              <a:rPr lang="ru-RU" dirty="0" err="1" smtClean="0"/>
              <a:t>риме</a:t>
            </a:r>
            <a:r>
              <a:rPr lang="en-US" smtClean="0"/>
              <a:t>.</a:t>
            </a:r>
            <a:endParaRPr lang="ru-RU" smtClean="0"/>
          </a:p>
        </p:txBody>
      </p:sp>
      <p:pic>
        <p:nvPicPr>
          <p:cNvPr id="7" name="Содержимое 6" descr="Maccari-Cicero.jpg"/>
          <p:cNvPicPr>
            <a:picLocks noGrp="1" noChangeAspect="1"/>
          </p:cNvPicPr>
          <p:nvPr>
            <p:ph sz="half" idx="1"/>
          </p:nvPr>
        </p:nvPicPr>
        <p:blipFill>
          <a:blip r:embed="rId2">
            <a:extLst>
              <a:ext uri="{28A0092B-C50C-407E-A947-70E740481C1C}">
                <a14:useLocalDpi xmlns:a14="http://schemas.microsoft.com/office/drawing/2010/main" xmlns="" val="0"/>
              </a:ext>
            </a:extLst>
          </a:blip>
          <a:srcRect t="18513" b="18513"/>
          <a:stretch>
            <a:fillRect/>
          </a:stretch>
        </p:blipFill>
        <p:spPr>
          <a:xfrm>
            <a:off x="178856" y="1270000"/>
            <a:ext cx="8839200" cy="3470275"/>
          </a:xfrm>
        </p:spPr>
      </p:pic>
    </p:spTree>
    <p:extLst>
      <p:ext uri="{BB962C8B-B14F-4D97-AF65-F5344CB8AC3E}">
        <p14:creationId xmlns:p14="http://schemas.microsoft.com/office/powerpoint/2010/main" xmlns="" val="11203197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ru-RU" dirty="0" smtClean="0"/>
              <a:t>Иммельман </a:t>
            </a:r>
            <a:endParaRPr lang="ru-RU" dirty="0"/>
          </a:p>
        </p:txBody>
      </p:sp>
      <p:sp>
        <p:nvSpPr>
          <p:cNvPr id="3" name="Содержимое 2"/>
          <p:cNvSpPr>
            <a:spLocks noGrp="1"/>
          </p:cNvSpPr>
          <p:nvPr>
            <p:ph sz="half" idx="1"/>
          </p:nvPr>
        </p:nvSpPr>
        <p:spPr/>
        <p:txBody>
          <a:bodyPr>
            <a:normAutofit fontScale="77500" lnSpcReduction="20000"/>
          </a:bodyPr>
          <a:lstStyle/>
          <a:p>
            <a:endParaRPr lang="ru-RU"/>
          </a:p>
        </p:txBody>
      </p:sp>
      <p:sp>
        <p:nvSpPr>
          <p:cNvPr id="4" name="Содержимое 3"/>
          <p:cNvSpPr>
            <a:spLocks noGrp="1"/>
          </p:cNvSpPr>
          <p:nvPr>
            <p:ph sz="half" idx="2"/>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77500" lnSpcReduction="20000"/>
          </a:bodyPr>
          <a:lstStyle/>
          <a:p>
            <a:endParaRPr lang="ru-RU" dirty="0" smtClean="0"/>
          </a:p>
          <a:p>
            <a:r>
              <a:rPr lang="ru-RU" dirty="0" smtClean="0"/>
              <a:t>Переворот Иммельмана или Петля Иммельмана — фигура сложного пилотажа, </a:t>
            </a:r>
            <a:r>
              <a:rPr lang="ru-RU" dirty="0" err="1" smtClean="0"/>
              <a:t>полупетля</a:t>
            </a:r>
            <a:r>
              <a:rPr lang="ru-RU" dirty="0" smtClean="0"/>
              <a:t> с полубочкой.</a:t>
            </a:r>
          </a:p>
          <a:p>
            <a:endParaRPr lang="ru-RU" dirty="0" smtClean="0"/>
          </a:p>
          <a:p>
            <a:r>
              <a:rPr lang="ru-RU" dirty="0" smtClean="0"/>
              <a:t>Представляет собой половину восходящей петли, которая завершается в верхней точке переворотом на 180 градусов для выхода в обычный горизонтальный полёт.</a:t>
            </a:r>
            <a:endParaRPr lang="ru-RU" dirty="0"/>
          </a:p>
        </p:txBody>
      </p:sp>
      <p:pic>
        <p:nvPicPr>
          <p:cNvPr id="7170" name="Picture 2" descr="C:\Users\Admin\Pictures\Сплит.gif"/>
          <p:cNvPicPr>
            <a:picLocks noChangeAspect="1" noChangeArrowheads="1"/>
          </p:cNvPicPr>
          <p:nvPr/>
        </p:nvPicPr>
        <p:blipFill>
          <a:blip r:embed="rId2"/>
          <a:srcRect/>
          <a:stretch>
            <a:fillRect/>
          </a:stretch>
        </p:blipFill>
        <p:spPr bwMode="auto">
          <a:xfrm>
            <a:off x="277091" y="1985818"/>
            <a:ext cx="4218709" cy="3781425"/>
          </a:xfrm>
          <a:prstGeom prst="rect">
            <a:avLst/>
          </a:prstGeom>
        </p:spPr>
        <p:style>
          <a:lnRef idx="2">
            <a:schemeClr val="accent1">
              <a:shade val="50000"/>
            </a:schemeClr>
          </a:lnRef>
          <a:fillRef idx="1">
            <a:schemeClr val="accent1"/>
          </a:fillRef>
          <a:effectRef idx="0">
            <a:schemeClr val="accent1"/>
          </a:effectRef>
          <a:fontRef idx="minor">
            <a:schemeClr val="lt1"/>
          </a:fontRef>
        </p:style>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ru-RU" dirty="0" smtClean="0"/>
              <a:t>О Максе Иммельмане </a:t>
            </a:r>
            <a:endParaRPr lang="ru-RU" dirty="0"/>
          </a:p>
        </p:txBody>
      </p:sp>
      <p:sp>
        <p:nvSpPr>
          <p:cNvPr id="3" name="Содержимое 2"/>
          <p:cNvSpPr>
            <a:spLocks noGrp="1"/>
          </p:cNvSpPr>
          <p:nvPr>
            <p:ph sz="half" idx="1"/>
          </p:nvPr>
        </p:nvSpPr>
        <p:spPr/>
        <p:txBody>
          <a:bodyPr/>
          <a:lstStyle/>
          <a:p>
            <a:endParaRPr lang="ru-RU"/>
          </a:p>
        </p:txBody>
      </p:sp>
      <p:sp>
        <p:nvSpPr>
          <p:cNvPr id="4" name="Содержимое 3"/>
          <p:cNvSpPr>
            <a:spLocks noGrp="1"/>
          </p:cNvSpPr>
          <p:nvPr>
            <p:ph sz="half" idx="2"/>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ru-RU" dirty="0" smtClean="0"/>
              <a:t>Макс Иммельман (нем. </a:t>
            </a:r>
            <a:r>
              <a:rPr lang="ru-RU" dirty="0" err="1" smtClean="0"/>
              <a:t>Max</a:t>
            </a:r>
            <a:r>
              <a:rPr lang="ru-RU" dirty="0" smtClean="0"/>
              <a:t> </a:t>
            </a:r>
            <a:r>
              <a:rPr lang="ru-RU" dirty="0" err="1" smtClean="0"/>
              <a:t>Immelmann</a:t>
            </a:r>
            <a:r>
              <a:rPr lang="ru-RU" dirty="0" smtClean="0"/>
              <a:t>; 21 сентября 1890, Дрезден — 18 июня 1916) — немецкий военный летчик, один из основоположников высшего пилотажа и воздушного боя.</a:t>
            </a:r>
          </a:p>
          <a:p>
            <a:endParaRPr lang="ru-RU" dirty="0"/>
          </a:p>
        </p:txBody>
      </p:sp>
      <p:pic>
        <p:nvPicPr>
          <p:cNvPr id="8194" name="Picture 2" descr="C:\Users\Admin\Pictures\250px-Max_Immelmann.jpg"/>
          <p:cNvPicPr>
            <a:picLocks noChangeAspect="1" noChangeArrowheads="1"/>
          </p:cNvPicPr>
          <p:nvPr/>
        </p:nvPicPr>
        <p:blipFill>
          <a:blip r:embed="rId2"/>
          <a:srcRect/>
          <a:stretch>
            <a:fillRect/>
          </a:stretch>
        </p:blipFill>
        <p:spPr bwMode="auto">
          <a:xfrm>
            <a:off x="1011383" y="1773382"/>
            <a:ext cx="2992582" cy="4128654"/>
          </a:xfrm>
          <a:prstGeom prst="rect">
            <a:avLst/>
          </a:prstGeom>
        </p:spPr>
        <p:style>
          <a:lnRef idx="2">
            <a:schemeClr val="accent1">
              <a:shade val="50000"/>
            </a:schemeClr>
          </a:lnRef>
          <a:fillRef idx="1">
            <a:schemeClr val="accent1"/>
          </a:fillRef>
          <a:effectRef idx="0">
            <a:schemeClr val="accent1"/>
          </a:effectRef>
          <a:fontRef idx="minor">
            <a:schemeClr val="lt1"/>
          </a:fontRef>
        </p:style>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r>
              <a:rPr lang="ru-RU" dirty="0" smtClean="0"/>
              <a:t>Макс Иммельман </a:t>
            </a:r>
            <a:endParaRPr lang="ru-RU" dirty="0"/>
          </a:p>
        </p:txBody>
      </p:sp>
      <p:sp>
        <p:nvSpPr>
          <p:cNvPr id="3" name="Содержимое 2"/>
          <p:cNvSpPr>
            <a:spLocks noGrp="1"/>
          </p:cNvSpPr>
          <p:nvPr>
            <p:ph sz="half" idx="1"/>
          </p:nvPr>
        </p:nvSpPr>
        <p:spPr/>
        <p:txBody>
          <a:bodyPr/>
          <a:lstStyle/>
          <a:p>
            <a:endParaRPr lang="ru-RU" dirty="0"/>
          </a:p>
        </p:txBody>
      </p:sp>
      <p:sp>
        <p:nvSpPr>
          <p:cNvPr id="4" name="Содержимое 3"/>
          <p:cNvSpPr>
            <a:spLocks noGrp="1"/>
          </p:cNvSpPr>
          <p:nvPr>
            <p:ph sz="half" idx="2"/>
          </p:nvPr>
        </p:nvSpPr>
        <p:spPr/>
        <p:style>
          <a:lnRef idx="1">
            <a:schemeClr val="dk1"/>
          </a:lnRef>
          <a:fillRef idx="2">
            <a:schemeClr val="dk1"/>
          </a:fillRef>
          <a:effectRef idx="1">
            <a:schemeClr val="dk1"/>
          </a:effectRef>
          <a:fontRef idx="minor">
            <a:schemeClr val="dk1"/>
          </a:fontRef>
        </p:style>
        <p:txBody>
          <a:bodyPr/>
          <a:lstStyle/>
          <a:p>
            <a:r>
              <a:rPr lang="ru-RU" dirty="0" smtClean="0"/>
              <a:t>Макс Иммельман (нем. </a:t>
            </a:r>
            <a:r>
              <a:rPr lang="ru-RU" dirty="0" err="1" smtClean="0"/>
              <a:t>Max</a:t>
            </a:r>
            <a:r>
              <a:rPr lang="ru-RU" dirty="0" smtClean="0"/>
              <a:t> </a:t>
            </a:r>
            <a:r>
              <a:rPr lang="ru-RU" dirty="0" err="1" smtClean="0"/>
              <a:t>Immelmann</a:t>
            </a:r>
            <a:r>
              <a:rPr lang="ru-RU" dirty="0" smtClean="0"/>
              <a:t>; 21 сентября 1890, Дрезден — 18 июня 1916) — немецкий военный летчик, один из основоположников высшего пилотажа и воздушного боя.</a:t>
            </a:r>
          </a:p>
          <a:p>
            <a:endParaRPr lang="ru-RU" dirty="0"/>
          </a:p>
        </p:txBody>
      </p:sp>
      <p:pic>
        <p:nvPicPr>
          <p:cNvPr id="9219" name="Picture 3" descr="C:\Users\Admin\Pictures\01.jpg"/>
          <p:cNvPicPr>
            <a:picLocks noChangeAspect="1" noChangeArrowheads="1"/>
          </p:cNvPicPr>
          <p:nvPr/>
        </p:nvPicPr>
        <p:blipFill>
          <a:blip r:embed="rId2"/>
          <a:srcRect/>
          <a:stretch>
            <a:fillRect/>
          </a:stretch>
        </p:blipFill>
        <p:spPr bwMode="auto">
          <a:xfrm>
            <a:off x="1122218" y="1898073"/>
            <a:ext cx="2618509" cy="3976254"/>
          </a:xfrm>
          <a:prstGeom prst="rect">
            <a:avLst/>
          </a:prstGeom>
        </p:spPr>
        <p:style>
          <a:lnRef idx="1">
            <a:schemeClr val="dk1"/>
          </a:lnRef>
          <a:fillRef idx="2">
            <a:schemeClr val="dk1"/>
          </a:fillRef>
          <a:effectRef idx="1">
            <a:schemeClr val="dk1"/>
          </a:effectRef>
          <a:fontRef idx="minor">
            <a:schemeClr val="dk1"/>
          </a:fontRef>
        </p:style>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r>
              <a:rPr lang="ru-RU" dirty="0" smtClean="0"/>
              <a:t>Кашемир </a:t>
            </a:r>
            <a:endParaRPr lang="ru-RU" dirty="0"/>
          </a:p>
        </p:txBody>
      </p:sp>
      <p:sp>
        <p:nvSpPr>
          <p:cNvPr id="3" name="Содержимое 2"/>
          <p:cNvSpPr>
            <a:spLocks noGrp="1"/>
          </p:cNvSpPr>
          <p:nvPr>
            <p:ph sz="half" idx="1"/>
          </p:nvPr>
        </p:nvSpPr>
        <p:spPr/>
        <p:txBody>
          <a:bodyPr>
            <a:normAutofit fontScale="92500" lnSpcReduction="20000"/>
          </a:bodyPr>
          <a:lstStyle/>
          <a:p>
            <a:pPr>
              <a:buNone/>
            </a:pPr>
            <a:endParaRPr lang="ru-RU" dirty="0"/>
          </a:p>
        </p:txBody>
      </p:sp>
      <p:sp>
        <p:nvSpPr>
          <p:cNvPr id="4" name="Содержимое 3"/>
          <p:cNvSpPr>
            <a:spLocks noGrp="1"/>
          </p:cNvSpPr>
          <p:nvPr>
            <p:ph sz="half" idx="2"/>
          </p:nvPr>
        </p:nvSpPr>
        <p:spPr/>
        <p:style>
          <a:lnRef idx="2">
            <a:schemeClr val="accent6">
              <a:shade val="50000"/>
            </a:schemeClr>
          </a:lnRef>
          <a:fillRef idx="1">
            <a:schemeClr val="accent6"/>
          </a:fillRef>
          <a:effectRef idx="0">
            <a:schemeClr val="accent6"/>
          </a:effectRef>
          <a:fontRef idx="minor">
            <a:schemeClr val="lt1"/>
          </a:fontRef>
        </p:style>
        <p:txBody>
          <a:bodyPr>
            <a:normAutofit fontScale="92500" lnSpcReduction="20000"/>
          </a:bodyPr>
          <a:lstStyle/>
          <a:p>
            <a:r>
              <a:rPr lang="ru-RU" dirty="0" err="1" smtClean="0"/>
              <a:t>Kaschmir</a:t>
            </a:r>
            <a:r>
              <a:rPr lang="ru-RU" dirty="0" smtClean="0"/>
              <a:t>, англ. </a:t>
            </a:r>
            <a:r>
              <a:rPr lang="ru-RU" dirty="0" err="1" smtClean="0"/>
              <a:t>cashmere</a:t>
            </a:r>
            <a:r>
              <a:rPr lang="ru-RU" dirty="0" smtClean="0"/>
              <a:t>) — очень тонкая, мягкая и тёплая материя саржевого переплетения; ткётся из гребенной пряжи, сработанной из пуха (подшёрстка) кашемировых горных коз, обитающих в северных регионах Индии, Китая, Непала, Пакистана.</a:t>
            </a:r>
            <a:endParaRPr lang="ru-RU" dirty="0"/>
          </a:p>
        </p:txBody>
      </p:sp>
      <p:pic>
        <p:nvPicPr>
          <p:cNvPr id="6146" name="Picture 2" descr="C:\Users\Admin\Pictures\images (1).jpg"/>
          <p:cNvPicPr>
            <a:picLocks noChangeAspect="1" noChangeArrowheads="1"/>
          </p:cNvPicPr>
          <p:nvPr/>
        </p:nvPicPr>
        <p:blipFill>
          <a:blip r:embed="rId2"/>
          <a:srcRect/>
          <a:stretch>
            <a:fillRect/>
          </a:stretch>
        </p:blipFill>
        <p:spPr bwMode="auto">
          <a:xfrm>
            <a:off x="457200" y="1866900"/>
            <a:ext cx="4038600" cy="4259263"/>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57151"/>
            <a:ext cx="8229600" cy="800099"/>
          </a:xfrm>
        </p:spPr>
        <p:style>
          <a:lnRef idx="3">
            <a:schemeClr val="lt1"/>
          </a:lnRef>
          <a:fillRef idx="1">
            <a:schemeClr val="accent6"/>
          </a:fillRef>
          <a:effectRef idx="1">
            <a:schemeClr val="accent6"/>
          </a:effectRef>
          <a:fontRef idx="minor">
            <a:schemeClr val="lt1"/>
          </a:fontRef>
        </p:style>
        <p:txBody>
          <a:bodyPr/>
          <a:lstStyle/>
          <a:p>
            <a:r>
              <a:rPr lang="ru-RU" dirty="0" smtClean="0"/>
              <a:t>О </a:t>
            </a:r>
            <a:r>
              <a:rPr lang="ru-RU" dirty="0" err="1" smtClean="0"/>
              <a:t>Кашимире</a:t>
            </a:r>
            <a:r>
              <a:rPr lang="ru-RU" dirty="0" smtClean="0"/>
              <a:t> </a:t>
            </a:r>
            <a:endParaRPr lang="ru-RU" dirty="0"/>
          </a:p>
        </p:txBody>
      </p:sp>
      <p:sp>
        <p:nvSpPr>
          <p:cNvPr id="3" name="Содержимое 2"/>
          <p:cNvSpPr>
            <a:spLocks noGrp="1"/>
          </p:cNvSpPr>
          <p:nvPr>
            <p:ph sz="half" idx="1"/>
          </p:nvPr>
        </p:nvSpPr>
        <p:spPr/>
        <p:txBody>
          <a:bodyPr>
            <a:normAutofit fontScale="62500" lnSpcReduction="20000"/>
          </a:bodyPr>
          <a:lstStyle/>
          <a:p>
            <a:endParaRPr lang="ru-RU"/>
          </a:p>
        </p:txBody>
      </p:sp>
      <p:sp>
        <p:nvSpPr>
          <p:cNvPr id="4" name="Содержимое 3"/>
          <p:cNvSpPr>
            <a:spLocks noGrp="1"/>
          </p:cNvSpPr>
          <p:nvPr>
            <p:ph sz="half" idx="2"/>
          </p:nvPr>
        </p:nvSpPr>
        <p:spPr>
          <a:xfrm>
            <a:off x="4895850" y="857250"/>
            <a:ext cx="4248150" cy="6000750"/>
          </a:xfrm>
        </p:spPr>
        <p:style>
          <a:lnRef idx="1">
            <a:schemeClr val="accent6"/>
          </a:lnRef>
          <a:fillRef idx="2">
            <a:schemeClr val="accent6"/>
          </a:fillRef>
          <a:effectRef idx="1">
            <a:schemeClr val="accent6"/>
          </a:effectRef>
          <a:fontRef idx="minor">
            <a:schemeClr val="dk1"/>
          </a:fontRef>
        </p:style>
        <p:txBody>
          <a:bodyPr>
            <a:normAutofit fontScale="62500" lnSpcReduction="20000"/>
          </a:bodyPr>
          <a:lstStyle/>
          <a:p>
            <a:r>
              <a:rPr lang="ru-RU" dirty="0" err="1" smtClean="0"/>
              <a:t>Кашеми́р</a:t>
            </a:r>
            <a:r>
              <a:rPr lang="ru-RU" dirty="0" smtClean="0"/>
              <a:t> (фр. </a:t>
            </a:r>
            <a:r>
              <a:rPr lang="ru-RU" dirty="0" err="1" smtClean="0"/>
              <a:t>cachemir</a:t>
            </a:r>
            <a:r>
              <a:rPr lang="ru-RU" dirty="0" smtClean="0"/>
              <a:t>, нем. </a:t>
            </a:r>
            <a:r>
              <a:rPr lang="ru-RU" dirty="0" err="1" smtClean="0"/>
              <a:t>Kaschmir</a:t>
            </a:r>
            <a:r>
              <a:rPr lang="ru-RU" dirty="0" smtClean="0"/>
              <a:t>, англ. </a:t>
            </a:r>
            <a:r>
              <a:rPr lang="ru-RU" dirty="0" err="1" smtClean="0"/>
              <a:t>cashmere</a:t>
            </a:r>
            <a:r>
              <a:rPr lang="ru-RU" dirty="0" smtClean="0"/>
              <a:t>) — очень тонкая, мягкая и тёплая материя саржевого переплетения; ткётся из гребенной пряжи, сработанной из пуха (подшёрстка) кашемировых горных коз, обитающих в северных регионах Индии, Китая, Непала, Пакистана. Согласно действующему законодательству ТН ВЭД СНГ (Товарной номенклатуре внешнеэкономической деятельности Содружества Независимых Государств) кашемир — это волос кашмирских коз, состоящий из шерсти и подшерстка (пуха).</a:t>
            </a:r>
          </a:p>
          <a:p>
            <a:endParaRPr lang="ru-RU" dirty="0" smtClean="0"/>
          </a:p>
          <a:p>
            <a:r>
              <a:rPr lang="ru-RU" dirty="0" smtClean="0"/>
              <a:t>Термин «кашемир» происходит от названия области Кашмир на северо-западе полуострова Индостан — исторически бывшее княжество в Гималаях, в настоящее время спорная область на границе Индии и Пакистана, расположенная в высокогорье передних Гималаев.</a:t>
            </a:r>
            <a:endParaRPr lang="ru-RU" dirty="0"/>
          </a:p>
        </p:txBody>
      </p:sp>
      <p:pic>
        <p:nvPicPr>
          <p:cNvPr id="7170" name="Picture 2" descr="C:\Users\Admin\Pictures\images (2).jpg"/>
          <p:cNvPicPr>
            <a:picLocks noChangeAspect="1" noChangeArrowheads="1"/>
          </p:cNvPicPr>
          <p:nvPr/>
        </p:nvPicPr>
        <p:blipFill>
          <a:blip r:embed="rId2"/>
          <a:srcRect/>
          <a:stretch>
            <a:fillRect/>
          </a:stretch>
        </p:blipFill>
        <p:spPr bwMode="auto">
          <a:xfrm>
            <a:off x="381000" y="1085850"/>
            <a:ext cx="4114800" cy="550545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ru-RU" dirty="0" smtClean="0"/>
              <a:t>Штат Кашмир в Индии </a:t>
            </a:r>
            <a:endParaRPr lang="ru-RU" dirty="0"/>
          </a:p>
        </p:txBody>
      </p:sp>
      <p:sp>
        <p:nvSpPr>
          <p:cNvPr id="3" name="Содержимое 2"/>
          <p:cNvSpPr>
            <a:spLocks noGrp="1"/>
          </p:cNvSpPr>
          <p:nvPr>
            <p:ph sz="half" idx="1"/>
          </p:nvPr>
        </p:nvSpPr>
        <p:spPr/>
        <p:txBody>
          <a:bodyPr>
            <a:normAutofit fontScale="62500" lnSpcReduction="20000"/>
          </a:bodyPr>
          <a:lstStyle/>
          <a:p>
            <a:endParaRPr lang="ru-RU" dirty="0"/>
          </a:p>
        </p:txBody>
      </p:sp>
      <p:sp>
        <p:nvSpPr>
          <p:cNvPr id="4" name="Содержимое 3"/>
          <p:cNvSpPr>
            <a:spLocks noGrp="1"/>
          </p:cNvSpPr>
          <p:nvPr>
            <p:ph sz="half" idx="2"/>
          </p:nvPr>
        </p:nvSpPr>
        <p:spPr>
          <a:xfrm>
            <a:off x="4648200" y="1600200"/>
            <a:ext cx="4495800" cy="5257800"/>
          </a:xfrm>
        </p:spPr>
        <p:style>
          <a:lnRef idx="1">
            <a:schemeClr val="accent6"/>
          </a:lnRef>
          <a:fillRef idx="2">
            <a:schemeClr val="accent6"/>
          </a:fillRef>
          <a:effectRef idx="1">
            <a:schemeClr val="accent6"/>
          </a:effectRef>
          <a:fontRef idx="minor">
            <a:schemeClr val="dk1"/>
          </a:fontRef>
        </p:style>
        <p:txBody>
          <a:bodyPr>
            <a:normAutofit fontScale="62500" lnSpcReduction="20000"/>
          </a:bodyPr>
          <a:lstStyle/>
          <a:p>
            <a:r>
              <a:rPr lang="vi-VN" dirty="0" smtClean="0"/>
              <a:t>Кашми́р (кашмири: </a:t>
            </a:r>
            <a:r>
              <a:rPr lang="hi-IN" dirty="0" smtClean="0"/>
              <a:t>कॅशीर, </a:t>
            </a:r>
            <a:r>
              <a:rPr lang="ar-AE" dirty="0" smtClean="0"/>
              <a:t>کٔشِیر; </a:t>
            </a:r>
            <a:r>
              <a:rPr lang="vi-VN" dirty="0" smtClean="0"/>
              <a:t>догри: </a:t>
            </a:r>
            <a:r>
              <a:rPr lang="hi-IN" dirty="0" smtClean="0"/>
              <a:t>कश्मीर; </a:t>
            </a:r>
            <a:r>
              <a:rPr lang="vi-VN" dirty="0" smtClean="0"/>
              <a:t>ладакхи: </a:t>
            </a:r>
            <a:r>
              <a:rPr lang="bo-CN" dirty="0" smtClean="0"/>
              <a:t>ཀཤམིར; </a:t>
            </a:r>
            <a:r>
              <a:rPr lang="vi-VN" dirty="0" smtClean="0"/>
              <a:t>балти: </a:t>
            </a:r>
            <a:r>
              <a:rPr lang="ar-AE" dirty="0" smtClean="0"/>
              <a:t>کشمیر; </a:t>
            </a:r>
            <a:r>
              <a:rPr lang="vi-VN" dirty="0" smtClean="0"/>
              <a:t>годжри: </a:t>
            </a:r>
            <a:r>
              <a:rPr lang="ar-AE" dirty="0" smtClean="0"/>
              <a:t>کشمیر; </a:t>
            </a:r>
            <a:r>
              <a:rPr lang="vi-VN" dirty="0" smtClean="0"/>
              <a:t>пунчи/чибхали: </a:t>
            </a:r>
            <a:r>
              <a:rPr lang="ar-AE" dirty="0" smtClean="0"/>
              <a:t>کشمیر; </a:t>
            </a:r>
            <a:r>
              <a:rPr lang="vi-VN" dirty="0" smtClean="0"/>
              <a:t>Шина: </a:t>
            </a:r>
            <a:r>
              <a:rPr lang="ar-AE" dirty="0" smtClean="0"/>
              <a:t>کشمیر; </a:t>
            </a:r>
            <a:r>
              <a:rPr lang="vi-VN" dirty="0" smtClean="0"/>
              <a:t>уйгурский язык: </a:t>
            </a:r>
            <a:r>
              <a:rPr lang="ar-AE" dirty="0" smtClean="0"/>
              <a:t>كەشمىر ; </a:t>
            </a:r>
            <a:r>
              <a:rPr lang="vi-VN" dirty="0" smtClean="0"/>
              <a:t>деванагари: </a:t>
            </a:r>
            <a:r>
              <a:rPr lang="hi-IN" dirty="0" smtClean="0"/>
              <a:t>कश्मीर) — </a:t>
            </a:r>
            <a:r>
              <a:rPr lang="vi-VN" dirty="0" smtClean="0"/>
              <a:t>спорная область на северо-западе полуострова Индостан, исторически бывшее княжество в Гималаях. Раздел Кашмира не закреплён официальными соглашениями о границах, а сам регион является очагом напряжения между занимающими его странами, прежде всего Индией и Пакистаном.</a:t>
            </a:r>
          </a:p>
          <a:p>
            <a:endParaRPr lang="vi-VN" dirty="0" smtClean="0"/>
          </a:p>
          <a:p>
            <a:r>
              <a:rPr lang="vi-VN" dirty="0" smtClean="0"/>
              <a:t>Кашмир граничит с Афганистаном на севере, Синьцзян-Уйгурским и Тибетским автономными районами Китая на востоке, штатами Индии Химачал-Прадеш и Пенджаб на юге и Пакистаном на западе.</a:t>
            </a:r>
            <a:endParaRPr lang="ru-RU" dirty="0"/>
          </a:p>
        </p:txBody>
      </p:sp>
      <p:pic>
        <p:nvPicPr>
          <p:cNvPr id="1026" name="Picture 2" descr="C:\Users\Admin\Pictures\Без названия (4).jpg"/>
          <p:cNvPicPr>
            <a:picLocks noChangeAspect="1" noChangeArrowheads="1"/>
          </p:cNvPicPr>
          <p:nvPr/>
        </p:nvPicPr>
        <p:blipFill>
          <a:blip r:embed="rId2"/>
          <a:srcRect/>
          <a:stretch>
            <a:fillRect/>
          </a:stretch>
        </p:blipFill>
        <p:spPr bwMode="auto">
          <a:xfrm>
            <a:off x="457200" y="1600200"/>
            <a:ext cx="4038600" cy="52578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Кольт </a:t>
            </a:r>
            <a:endParaRPr lang="ru-RU" dirty="0"/>
          </a:p>
        </p:txBody>
      </p:sp>
      <p:sp>
        <p:nvSpPr>
          <p:cNvPr id="3" name="Содержимое 2"/>
          <p:cNvSpPr>
            <a:spLocks noGrp="1"/>
          </p:cNvSpPr>
          <p:nvPr>
            <p:ph sz="half" idx="1"/>
          </p:nvPr>
        </p:nvSpPr>
        <p:spPr/>
        <p:txBody>
          <a:bodyPr>
            <a:normAutofit fontScale="92500" lnSpcReduction="20000"/>
          </a:bodyPr>
          <a:lstStyle/>
          <a:p>
            <a:endParaRPr lang="ru-RU"/>
          </a:p>
        </p:txBody>
      </p:sp>
      <p:sp>
        <p:nvSpPr>
          <p:cNvPr id="4" name="Содержимое 3"/>
          <p:cNvSpPr>
            <a:spLocks noGrp="1"/>
          </p:cNvSpPr>
          <p:nvPr>
            <p:ph sz="half" idx="2"/>
          </p:nvPr>
        </p:nvSpPr>
        <p:spPr/>
        <p:style>
          <a:lnRef idx="1">
            <a:schemeClr val="dk1"/>
          </a:lnRef>
          <a:fillRef idx="3">
            <a:schemeClr val="dk1"/>
          </a:fillRef>
          <a:effectRef idx="2">
            <a:schemeClr val="dk1"/>
          </a:effectRef>
          <a:fontRef idx="minor">
            <a:schemeClr val="lt1"/>
          </a:fontRef>
        </p:style>
        <p:txBody>
          <a:bodyPr>
            <a:normAutofit fontScale="92500" lnSpcReduction="20000"/>
          </a:bodyPr>
          <a:lstStyle/>
          <a:p>
            <a:r>
              <a:rPr lang="ru-RU" dirty="0" smtClean="0"/>
              <a:t>Кольт — объединённое название популярных с середины XIX века американских револьверов, а впоследствии также автоматических пистолетов и пулемётов, производимых на заводах </a:t>
            </a:r>
            <a:r>
              <a:rPr lang="ru-RU" dirty="0" err="1" smtClean="0"/>
              <a:t>Сэмюэля</a:t>
            </a:r>
            <a:r>
              <a:rPr lang="ru-RU" dirty="0" smtClean="0"/>
              <a:t> Кольта, позднее — компанией </a:t>
            </a:r>
            <a:r>
              <a:rPr lang="ru-RU" dirty="0" err="1" smtClean="0"/>
              <a:t>Colt’s</a:t>
            </a:r>
            <a:r>
              <a:rPr lang="ru-RU" dirty="0" smtClean="0"/>
              <a:t> </a:t>
            </a:r>
            <a:r>
              <a:rPr lang="ru-RU" dirty="0" err="1" smtClean="0"/>
              <a:t>Manufacturing</a:t>
            </a:r>
            <a:r>
              <a:rPr lang="ru-RU" dirty="0" smtClean="0"/>
              <a:t> </a:t>
            </a:r>
            <a:r>
              <a:rPr lang="ru-RU" dirty="0" err="1" smtClean="0"/>
              <a:t>Company</a:t>
            </a:r>
            <a:r>
              <a:rPr lang="ru-RU" dirty="0" smtClean="0"/>
              <a:t>.</a:t>
            </a:r>
            <a:endParaRPr lang="ru-RU" dirty="0"/>
          </a:p>
        </p:txBody>
      </p:sp>
      <p:pic>
        <p:nvPicPr>
          <p:cNvPr id="1026" name="Picture 2" descr="C:\Users\Admin\Pictures\Gletcher_colt_1911_clt1911-_enl.jpg"/>
          <p:cNvPicPr>
            <a:picLocks noChangeAspect="1" noChangeArrowheads="1"/>
          </p:cNvPicPr>
          <p:nvPr/>
        </p:nvPicPr>
        <p:blipFill>
          <a:blip r:embed="rId2"/>
          <a:srcRect/>
          <a:stretch>
            <a:fillRect/>
          </a:stretch>
        </p:blipFill>
        <p:spPr bwMode="auto">
          <a:xfrm>
            <a:off x="457200" y="1925782"/>
            <a:ext cx="4038600" cy="2812474"/>
          </a:xfrm>
          <a:prstGeom prst="rect">
            <a:avLst/>
          </a:prstGeom>
        </p:spPr>
        <p:style>
          <a:lnRef idx="1">
            <a:schemeClr val="dk1"/>
          </a:lnRef>
          <a:fillRef idx="3">
            <a:schemeClr val="dk1"/>
          </a:fillRef>
          <a:effectRef idx="2">
            <a:schemeClr val="dk1"/>
          </a:effectRef>
          <a:fontRef idx="minor">
            <a:schemeClr val="lt1"/>
          </a:fontRef>
        </p:style>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ru-RU" dirty="0" smtClean="0"/>
              <a:t>Первый Револьвер </a:t>
            </a:r>
            <a:endParaRPr lang="ru-RU" dirty="0"/>
          </a:p>
        </p:txBody>
      </p:sp>
      <p:sp>
        <p:nvSpPr>
          <p:cNvPr id="3" name="Содержимое 2"/>
          <p:cNvSpPr>
            <a:spLocks noGrp="1"/>
          </p:cNvSpPr>
          <p:nvPr>
            <p:ph sz="half" idx="1"/>
          </p:nvPr>
        </p:nvSpPr>
        <p:spPr/>
        <p:txBody>
          <a:bodyPr>
            <a:normAutofit fontScale="55000" lnSpcReduction="20000"/>
          </a:bodyPr>
          <a:lstStyle/>
          <a:p>
            <a:endParaRPr lang="ru-RU" dirty="0"/>
          </a:p>
        </p:txBody>
      </p:sp>
      <p:sp>
        <p:nvSpPr>
          <p:cNvPr id="4" name="Содержимое 3"/>
          <p:cNvSpPr>
            <a:spLocks noGrp="1"/>
          </p:cNvSpPr>
          <p:nvPr>
            <p:ph sz="half" idx="2"/>
          </p:nvPr>
        </p:nvSpPr>
        <p:spPr>
          <a:xfrm>
            <a:off x="5264727" y="1600200"/>
            <a:ext cx="3588328" cy="4525963"/>
          </a:xfrm>
        </p:spPr>
        <p:style>
          <a:lnRef idx="3">
            <a:schemeClr val="lt1"/>
          </a:lnRef>
          <a:fillRef idx="1">
            <a:schemeClr val="accent1"/>
          </a:fillRef>
          <a:effectRef idx="1">
            <a:schemeClr val="accent1"/>
          </a:effectRef>
          <a:fontRef idx="minor">
            <a:schemeClr val="lt1"/>
          </a:fontRef>
        </p:style>
        <p:txBody>
          <a:bodyPr>
            <a:normAutofit fontScale="55000" lnSpcReduction="20000"/>
          </a:bodyPr>
          <a:lstStyle/>
          <a:p>
            <a:r>
              <a:rPr lang="ru-RU" dirty="0" err="1" smtClean="0"/>
              <a:t>Colt</a:t>
            </a:r>
            <a:r>
              <a:rPr lang="ru-RU" dirty="0" smtClean="0"/>
              <a:t> </a:t>
            </a:r>
            <a:r>
              <a:rPr lang="ru-RU" dirty="0" err="1" smtClean="0"/>
              <a:t>Single</a:t>
            </a:r>
            <a:r>
              <a:rPr lang="ru-RU" dirty="0" smtClean="0"/>
              <a:t> </a:t>
            </a:r>
            <a:r>
              <a:rPr lang="ru-RU" dirty="0" err="1" smtClean="0"/>
              <a:t>Action</a:t>
            </a:r>
            <a:r>
              <a:rPr lang="ru-RU" dirty="0" smtClean="0"/>
              <a:t> </a:t>
            </a:r>
            <a:r>
              <a:rPr lang="ru-RU" dirty="0" err="1" smtClean="0"/>
              <a:t>Army</a:t>
            </a:r>
            <a:r>
              <a:rPr lang="ru-RU" dirty="0" smtClean="0"/>
              <a:t> (военный [револьвер] Кольта одинарного действия) — также известен как </a:t>
            </a:r>
            <a:r>
              <a:rPr lang="ru-RU" dirty="0" err="1" smtClean="0"/>
              <a:t>Model</a:t>
            </a:r>
            <a:r>
              <a:rPr lang="ru-RU" dirty="0" smtClean="0"/>
              <a:t> P, </a:t>
            </a:r>
            <a:r>
              <a:rPr lang="ru-RU" dirty="0" err="1" smtClean="0"/>
              <a:t>Peacemaker</a:t>
            </a:r>
            <a:r>
              <a:rPr lang="ru-RU" dirty="0" smtClean="0"/>
              <a:t>, M1873, </a:t>
            </a:r>
            <a:r>
              <a:rPr lang="ru-RU" dirty="0" err="1" smtClean="0"/>
              <a:t>Single</a:t>
            </a:r>
            <a:r>
              <a:rPr lang="ru-RU" dirty="0" smtClean="0"/>
              <a:t> </a:t>
            </a:r>
            <a:r>
              <a:rPr lang="ru-RU" dirty="0" err="1" smtClean="0"/>
              <a:t>Action</a:t>
            </a:r>
            <a:r>
              <a:rPr lang="ru-RU" dirty="0" smtClean="0"/>
              <a:t> </a:t>
            </a:r>
            <a:r>
              <a:rPr lang="ru-RU" dirty="0" err="1" smtClean="0"/>
              <a:t>Army</a:t>
            </a:r>
            <a:r>
              <a:rPr lang="ru-RU" dirty="0" smtClean="0"/>
              <a:t>, SAA, и </a:t>
            </a:r>
            <a:r>
              <a:rPr lang="ru-RU" dirty="0" err="1" smtClean="0"/>
              <a:t>Colt</a:t>
            </a:r>
            <a:r>
              <a:rPr lang="ru-RU" dirty="0" smtClean="0"/>
              <a:t> .45 — револьвер под унитарные патроны центрального воспламенения под дымный порох калибра .45 </a:t>
            </a:r>
            <a:r>
              <a:rPr lang="ru-RU" dirty="0" err="1" smtClean="0"/>
              <a:t>Colt</a:t>
            </a:r>
            <a:r>
              <a:rPr lang="ru-RU" dirty="0" smtClean="0"/>
              <a:t> (не путать с пистолетным патроном .45 ACP, появившимся спустя 33 года после данного). Первый револьвер, </a:t>
            </a:r>
            <a:r>
              <a:rPr lang="ru-RU" dirty="0" err="1" smtClean="0"/>
              <a:t>принятный</a:t>
            </a:r>
            <a:r>
              <a:rPr lang="ru-RU" dirty="0" smtClean="0"/>
              <a:t> на вооружение армии США, компании </a:t>
            </a:r>
            <a:r>
              <a:rPr lang="ru-RU" dirty="0" err="1" smtClean="0"/>
              <a:t>Colt’s</a:t>
            </a:r>
            <a:r>
              <a:rPr lang="ru-RU" dirty="0" smtClean="0"/>
              <a:t> </a:t>
            </a:r>
            <a:r>
              <a:rPr lang="ru-RU" dirty="0" err="1" smtClean="0"/>
              <a:t>Manufacturing</a:t>
            </a:r>
            <a:r>
              <a:rPr lang="ru-RU" dirty="0" smtClean="0"/>
              <a:t> </a:t>
            </a:r>
            <a:r>
              <a:rPr lang="ru-RU" dirty="0" err="1" smtClean="0"/>
              <a:t>Company</a:t>
            </a:r>
            <a:r>
              <a:rPr lang="ru-RU" dirty="0" smtClean="0"/>
              <a:t>. Не является первым револьвером центрального воспламенения — раньше, в 1870 году, на вооружение Российской империи был принят 4,2-линейный револьвер системы </a:t>
            </a:r>
            <a:r>
              <a:rPr lang="ru-RU" dirty="0" err="1" smtClean="0"/>
              <a:t>Смита-Вессона</a:t>
            </a:r>
            <a:r>
              <a:rPr lang="ru-RU" dirty="0" smtClean="0"/>
              <a:t> калибра .44 </a:t>
            </a:r>
            <a:r>
              <a:rPr lang="ru-RU" dirty="0" err="1" smtClean="0"/>
              <a:t>Russian</a:t>
            </a:r>
            <a:endParaRPr lang="ru-RU" dirty="0"/>
          </a:p>
        </p:txBody>
      </p:sp>
      <p:pic>
        <p:nvPicPr>
          <p:cNvPr id="2050" name="Picture 2" descr="C:\Users\Admin\Pictures\0c0d8a2f45df93f82513934a6a0.jpg"/>
          <p:cNvPicPr>
            <a:picLocks noChangeAspect="1" noChangeArrowheads="1"/>
          </p:cNvPicPr>
          <p:nvPr/>
        </p:nvPicPr>
        <p:blipFill>
          <a:blip r:embed="rId2"/>
          <a:srcRect/>
          <a:stretch>
            <a:fillRect/>
          </a:stretch>
        </p:blipFill>
        <p:spPr bwMode="auto">
          <a:xfrm>
            <a:off x="249383" y="2532063"/>
            <a:ext cx="4779818" cy="2557462"/>
          </a:xfrm>
          <a:prstGeom prst="rect">
            <a:avLst/>
          </a:prstGeom>
        </p:spPr>
        <p:style>
          <a:lnRef idx="2">
            <a:schemeClr val="accent1">
              <a:shade val="50000"/>
            </a:schemeClr>
          </a:lnRef>
          <a:fillRef idx="1">
            <a:schemeClr val="accent1"/>
          </a:fillRef>
          <a:effectRef idx="0">
            <a:schemeClr val="accent1"/>
          </a:effectRef>
          <a:fontRef idx="minor">
            <a:schemeClr val="lt1"/>
          </a:fontRef>
        </p:style>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ru-RU" dirty="0" err="1" smtClean="0"/>
              <a:t>Сэмуэль</a:t>
            </a:r>
            <a:r>
              <a:rPr lang="ru-RU" dirty="0" smtClean="0"/>
              <a:t> Кольт </a:t>
            </a:r>
            <a:endParaRPr lang="ru-RU" dirty="0"/>
          </a:p>
        </p:txBody>
      </p:sp>
      <p:sp>
        <p:nvSpPr>
          <p:cNvPr id="3" name="Содержимое 2"/>
          <p:cNvSpPr>
            <a:spLocks noGrp="1"/>
          </p:cNvSpPr>
          <p:nvPr>
            <p:ph sz="half" idx="1"/>
          </p:nvPr>
        </p:nvSpPr>
        <p:spPr/>
        <p:txBody>
          <a:bodyPr>
            <a:normAutofit fontScale="70000" lnSpcReduction="20000"/>
          </a:bodyPr>
          <a:lstStyle/>
          <a:p>
            <a:endParaRPr lang="ru-RU"/>
          </a:p>
        </p:txBody>
      </p:sp>
      <p:sp>
        <p:nvSpPr>
          <p:cNvPr id="4" name="Содержимое 3"/>
          <p:cNvSpPr>
            <a:spLocks noGrp="1"/>
          </p:cNvSpPr>
          <p:nvPr>
            <p:ph sz="half" idx="2"/>
          </p:nvPr>
        </p:nvSpPr>
        <p:spPr/>
        <p:style>
          <a:lnRef idx="1">
            <a:schemeClr val="accent1"/>
          </a:lnRef>
          <a:fillRef idx="2">
            <a:schemeClr val="accent1"/>
          </a:fillRef>
          <a:effectRef idx="1">
            <a:schemeClr val="accent1"/>
          </a:effectRef>
          <a:fontRef idx="minor">
            <a:schemeClr val="dk1"/>
          </a:fontRef>
        </p:style>
        <p:txBody>
          <a:bodyPr>
            <a:normAutofit fontScale="70000" lnSpcReduction="20000"/>
          </a:bodyPr>
          <a:lstStyle/>
          <a:p>
            <a:r>
              <a:rPr lang="ru-RU" dirty="0" err="1" smtClean="0"/>
              <a:t>Сэ́мюэл</a:t>
            </a:r>
            <a:r>
              <a:rPr lang="ru-RU" dirty="0" smtClean="0"/>
              <a:t> Кольт (</a:t>
            </a:r>
            <a:r>
              <a:rPr lang="ru-RU" dirty="0" err="1" smtClean="0"/>
              <a:t>Самуи́л</a:t>
            </a:r>
            <a:r>
              <a:rPr lang="ru-RU" dirty="0" smtClean="0"/>
              <a:t> Кольт, англ. </a:t>
            </a:r>
            <a:r>
              <a:rPr lang="ru-RU" dirty="0" err="1" smtClean="0"/>
              <a:t>Samuel</a:t>
            </a:r>
            <a:r>
              <a:rPr lang="ru-RU" dirty="0" smtClean="0"/>
              <a:t> </a:t>
            </a:r>
            <a:r>
              <a:rPr lang="ru-RU" dirty="0" err="1" smtClean="0"/>
              <a:t>Colt</a:t>
            </a:r>
            <a:r>
              <a:rPr lang="ru-RU" dirty="0" smtClean="0"/>
              <a:t>; 19 июля 1814 </a:t>
            </a:r>
            <a:r>
              <a:rPr lang="ru-RU" dirty="0" err="1" smtClean="0"/>
              <a:t>Хартфорд</a:t>
            </a:r>
            <a:r>
              <a:rPr lang="ru-RU" dirty="0" smtClean="0"/>
              <a:t>, штат Коннектикут — 10 января 1862, там же) — американский оружейник, изобретатель и промышленник. Наибольшей известностью пользуется как реформатор револьверного оружия: в 1835 г. изобрёл капсюльный револьвер, который быстро потеснил другие системы и дал толчок для создания револьверов под унитарный металлический патрон.</a:t>
            </a:r>
          </a:p>
          <a:p>
            <a:endParaRPr lang="ru-RU" dirty="0"/>
          </a:p>
        </p:txBody>
      </p:sp>
      <p:pic>
        <p:nvPicPr>
          <p:cNvPr id="3074" name="Picture 2" descr="C:\Users\Admin\Pictures\images.jpg"/>
          <p:cNvPicPr>
            <a:picLocks noChangeAspect="1" noChangeArrowheads="1"/>
          </p:cNvPicPr>
          <p:nvPr/>
        </p:nvPicPr>
        <p:blipFill>
          <a:blip r:embed="rId2"/>
          <a:srcRect/>
          <a:stretch>
            <a:fillRect/>
          </a:stretch>
        </p:blipFill>
        <p:spPr bwMode="auto">
          <a:xfrm>
            <a:off x="1108364" y="1600199"/>
            <a:ext cx="2867891" cy="4525963"/>
          </a:xfrm>
          <a:prstGeom prst="rect">
            <a:avLst/>
          </a:prstGeom>
        </p:spPr>
        <p:style>
          <a:lnRef idx="2">
            <a:schemeClr val="accent1">
              <a:shade val="50000"/>
            </a:schemeClr>
          </a:lnRef>
          <a:fillRef idx="1">
            <a:schemeClr val="accent1"/>
          </a:fillRef>
          <a:effectRef idx="0">
            <a:schemeClr val="accent1"/>
          </a:effectRef>
          <a:fontRef idx="minor">
            <a:schemeClr val="lt1"/>
          </a:fontRef>
        </p:style>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ru-RU" dirty="0" err="1" smtClean="0"/>
              <a:t>Лабрадор-Ретривер</a:t>
            </a:r>
            <a:endParaRPr lang="ru-RU" dirty="0"/>
          </a:p>
        </p:txBody>
      </p:sp>
      <p:sp>
        <p:nvSpPr>
          <p:cNvPr id="3" name="Содержимое 2"/>
          <p:cNvSpPr>
            <a:spLocks noGrp="1"/>
          </p:cNvSpPr>
          <p:nvPr>
            <p:ph sz="half" idx="1"/>
          </p:nvPr>
        </p:nvSpPr>
        <p:spPr/>
        <p:txBody>
          <a:bodyPr>
            <a:normAutofit fontScale="77500" lnSpcReduction="20000"/>
          </a:bodyPr>
          <a:lstStyle/>
          <a:p>
            <a:endParaRPr lang="ru-RU"/>
          </a:p>
        </p:txBody>
      </p:sp>
      <p:sp>
        <p:nvSpPr>
          <p:cNvPr id="4" name="Содержимое 3"/>
          <p:cNvSpPr>
            <a:spLocks noGrp="1"/>
          </p:cNvSpPr>
          <p:nvPr>
            <p:ph sz="half" idx="2"/>
          </p:nvPr>
        </p:nvSpPr>
        <p:spPr>
          <a:xfrm>
            <a:off x="5140035" y="1649556"/>
            <a:ext cx="3837709" cy="4525963"/>
          </a:xfrm>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r>
              <a:rPr lang="ru-RU" dirty="0" err="1" smtClean="0"/>
              <a:t>Лабрадо́р-ретри́вер</a:t>
            </a:r>
            <a:r>
              <a:rPr lang="ru-RU" dirty="0" smtClean="0"/>
              <a:t> является одной из самых популярных пород собак. Первоначально эта порода была выведена в качестве рабочей собаки, поэтому многие лабрадоры всё ещё используются в качестве подружейных собак, собак-поводырей, собак-спасателей. Порода берёт своё начало на о. Ньюфаундленд на восточном побережье Канады.</a:t>
            </a:r>
            <a:endParaRPr lang="ru-RU" dirty="0"/>
          </a:p>
        </p:txBody>
      </p:sp>
      <p:pic>
        <p:nvPicPr>
          <p:cNvPr id="4098" name="Picture 2" descr="C:\Users\Admin\Pictures\2.jpg"/>
          <p:cNvPicPr>
            <a:picLocks noChangeAspect="1" noChangeArrowheads="1"/>
          </p:cNvPicPr>
          <p:nvPr/>
        </p:nvPicPr>
        <p:blipFill>
          <a:blip r:embed="rId2"/>
          <a:srcRect/>
          <a:stretch>
            <a:fillRect/>
          </a:stretch>
        </p:blipFill>
        <p:spPr bwMode="auto">
          <a:xfrm>
            <a:off x="249382" y="1600200"/>
            <a:ext cx="4689763" cy="4575319"/>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Октавиан</a:t>
            </a:r>
            <a:r>
              <a:rPr lang="ru-RU" dirty="0" smtClean="0"/>
              <a:t> Август </a:t>
            </a:r>
            <a:endParaRPr lang="ru-RU" dirty="0"/>
          </a:p>
        </p:txBody>
      </p:sp>
      <p:sp>
        <p:nvSpPr>
          <p:cNvPr id="4" name="Содержимое 3"/>
          <p:cNvSpPr>
            <a:spLocks noGrp="1"/>
          </p:cNvSpPr>
          <p:nvPr>
            <p:ph sz="half" idx="2"/>
          </p:nvPr>
        </p:nvSpPr>
        <p:spPr/>
        <p:txBody>
          <a:bodyPr>
            <a:normAutofit fontScale="77500" lnSpcReduction="20000"/>
          </a:bodyPr>
          <a:lstStyle/>
          <a:p>
            <a:r>
              <a:rPr lang="vi-VN" b="1" dirty="0" smtClean="0"/>
              <a:t>Октавиа́н А́вгуст</a:t>
            </a:r>
            <a:r>
              <a:rPr lang="ru-RU" dirty="0" smtClean="0"/>
              <a:t> древнеримский политический деятель, основатель Римской империи. 13 раз занимал должность консула (43 год до н. э., 33 до н. э., ежегодно с 31 до 23 до н. э., 5 до н. э., 2 до н. э.), с 12 года до н. э. — великий понтифик, с 23 года до н. э. обладал полномочиями трибуна(</a:t>
            </a:r>
            <a:r>
              <a:rPr lang="ru-RU" i="1" dirty="0" err="1" smtClean="0"/>
              <a:t>tribunicia</a:t>
            </a:r>
            <a:r>
              <a:rPr lang="ru-RU" i="1" dirty="0" smtClean="0"/>
              <a:t> </a:t>
            </a:r>
            <a:r>
              <a:rPr lang="ru-RU" i="1" dirty="0" err="1" smtClean="0"/>
              <a:t>potestas</a:t>
            </a:r>
            <a:r>
              <a:rPr lang="ru-RU" dirty="0" smtClean="0"/>
              <a:t>), во 2 году до н. э. получил почётный титул «отец отечества» (</a:t>
            </a:r>
            <a:r>
              <a:rPr lang="ru-RU" i="1" dirty="0" err="1" smtClean="0"/>
              <a:t>pater</a:t>
            </a:r>
            <a:r>
              <a:rPr lang="ru-RU" i="1" dirty="0" smtClean="0"/>
              <a:t> </a:t>
            </a:r>
            <a:r>
              <a:rPr lang="ru-RU" i="1" dirty="0" err="1" smtClean="0"/>
              <a:t>patriae</a:t>
            </a:r>
            <a:r>
              <a:rPr lang="ru-RU" dirty="0" smtClean="0"/>
              <a:t>).</a:t>
            </a:r>
            <a:endParaRPr lang="ru-RU" dirty="0"/>
          </a:p>
        </p:txBody>
      </p:sp>
      <p:pic>
        <p:nvPicPr>
          <p:cNvPr id="1026" name="Picture 2" descr="C:\Users\Admin\Desktop\0_29188_f771e26b_XL.jpg"/>
          <p:cNvPicPr>
            <a:picLocks noChangeAspect="1" noChangeArrowheads="1"/>
          </p:cNvPicPr>
          <p:nvPr/>
        </p:nvPicPr>
        <p:blipFill>
          <a:blip r:embed="rId2"/>
          <a:srcRect/>
          <a:stretch>
            <a:fillRect/>
          </a:stretch>
        </p:blipFill>
        <p:spPr bwMode="auto">
          <a:xfrm>
            <a:off x="457201" y="1600200"/>
            <a:ext cx="4495800" cy="4525963"/>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ru-RU" dirty="0" smtClean="0"/>
              <a:t>Появление Лабрадора</a:t>
            </a:r>
            <a:endParaRPr lang="ru-RU" dirty="0"/>
          </a:p>
        </p:txBody>
      </p:sp>
      <p:sp>
        <p:nvSpPr>
          <p:cNvPr id="3" name="Содержимое 2"/>
          <p:cNvSpPr>
            <a:spLocks noGrp="1"/>
          </p:cNvSpPr>
          <p:nvPr>
            <p:ph sz="half" idx="1"/>
          </p:nvPr>
        </p:nvSpPr>
        <p:spPr/>
        <p:txBody>
          <a:bodyPr>
            <a:normAutofit fontScale="47500" lnSpcReduction="20000"/>
          </a:bodyPr>
          <a:lstStyle/>
          <a:p>
            <a:endParaRPr lang="ru-RU"/>
          </a:p>
        </p:txBody>
      </p:sp>
      <p:sp>
        <p:nvSpPr>
          <p:cNvPr id="4" name="Содержимое 3"/>
          <p:cNvSpPr>
            <a:spLocks noGrp="1"/>
          </p:cNvSpPr>
          <p:nvPr>
            <p:ph sz="half" idx="2"/>
          </p:nvPr>
        </p:nvSpPr>
        <p:spPr>
          <a:xfrm>
            <a:off x="4807527" y="1600200"/>
            <a:ext cx="3879273" cy="4525963"/>
          </a:xfrm>
        </p:spPr>
        <p:style>
          <a:lnRef idx="2">
            <a:schemeClr val="accent3">
              <a:shade val="50000"/>
            </a:schemeClr>
          </a:lnRef>
          <a:fillRef idx="1">
            <a:schemeClr val="accent3"/>
          </a:fillRef>
          <a:effectRef idx="0">
            <a:schemeClr val="accent3"/>
          </a:effectRef>
          <a:fontRef idx="minor">
            <a:schemeClr val="lt1"/>
          </a:fontRef>
        </p:style>
        <p:txBody>
          <a:bodyPr>
            <a:normAutofit fontScale="47500" lnSpcReduction="20000"/>
          </a:bodyPr>
          <a:lstStyle/>
          <a:p>
            <a:r>
              <a:rPr lang="ru-RU" dirty="0" smtClean="0"/>
              <a:t>История лабрадоров начинается с XIX века. В это время на острове Ньюфаундленд существовал так называемый «маленький ньюфаундленд», который был верным помощником рыбаков. Англичанин Питер </a:t>
            </a:r>
            <a:r>
              <a:rPr lang="ru-RU" dirty="0" err="1" smtClean="0"/>
              <a:t>Хокер</a:t>
            </a:r>
            <a:r>
              <a:rPr lang="ru-RU" dirty="0" smtClean="0"/>
              <a:t> завёз в Великобританию несколько таких особей, которых называл «</a:t>
            </a:r>
            <a:r>
              <a:rPr lang="ru-RU" dirty="0" err="1" smtClean="0"/>
              <a:t>St</a:t>
            </a:r>
            <a:r>
              <a:rPr lang="ru-RU" dirty="0" smtClean="0"/>
              <a:t>. </a:t>
            </a:r>
            <a:r>
              <a:rPr lang="ru-RU" dirty="0" err="1" smtClean="0"/>
              <a:t>John’s</a:t>
            </a:r>
            <a:r>
              <a:rPr lang="ru-RU" dirty="0" smtClean="0"/>
              <a:t> </a:t>
            </a:r>
            <a:r>
              <a:rPr lang="ru-RU" dirty="0" err="1" smtClean="0"/>
              <a:t>Breed</a:t>
            </a:r>
            <a:r>
              <a:rPr lang="ru-RU" dirty="0" smtClean="0"/>
              <a:t> </a:t>
            </a:r>
            <a:r>
              <a:rPr lang="ru-RU" dirty="0" err="1" smtClean="0"/>
              <a:t>of</a:t>
            </a:r>
            <a:r>
              <a:rPr lang="ru-RU" dirty="0" smtClean="0"/>
              <a:t> </a:t>
            </a:r>
            <a:r>
              <a:rPr lang="ru-RU" dirty="0" err="1" smtClean="0"/>
              <a:t>Newfoundland</a:t>
            </a:r>
            <a:r>
              <a:rPr lang="ru-RU" dirty="0" smtClean="0"/>
              <a:t>». От скрещивания этих собак с </a:t>
            </a:r>
            <a:r>
              <a:rPr lang="ru-RU" dirty="0" err="1" smtClean="0"/>
              <a:t>курчавошёрстным</a:t>
            </a:r>
            <a:r>
              <a:rPr lang="ru-RU" dirty="0" smtClean="0"/>
              <a:t> </a:t>
            </a:r>
            <a:r>
              <a:rPr lang="ru-RU" dirty="0" err="1" smtClean="0"/>
              <a:t>ретривером</a:t>
            </a:r>
            <a:r>
              <a:rPr lang="ru-RU" dirty="0" smtClean="0"/>
              <a:t> и, возможно, английским </a:t>
            </a:r>
            <a:r>
              <a:rPr lang="ru-RU" dirty="0" err="1" smtClean="0"/>
              <a:t>фоксхаундом</a:t>
            </a:r>
            <a:r>
              <a:rPr lang="ru-RU" dirty="0" smtClean="0"/>
              <a:t> и сеттером, появился лабрадор.</a:t>
            </a:r>
          </a:p>
          <a:p>
            <a:endParaRPr lang="ru-RU" dirty="0" smtClean="0"/>
          </a:p>
          <a:p>
            <a:r>
              <a:rPr lang="ru-RU" dirty="0" smtClean="0"/>
              <a:t>Первый стандарт породы установлен в 1887 году. В 1903 году британским </a:t>
            </a:r>
            <a:r>
              <a:rPr lang="ru-RU" dirty="0" err="1" smtClean="0"/>
              <a:t>Kennel</a:t>
            </a:r>
            <a:r>
              <a:rPr lang="ru-RU" dirty="0" smtClean="0"/>
              <a:t> </a:t>
            </a:r>
            <a:r>
              <a:rPr lang="ru-RU" dirty="0" err="1" smtClean="0"/>
              <a:t>Club</a:t>
            </a:r>
            <a:r>
              <a:rPr lang="ru-RU" dirty="0" smtClean="0"/>
              <a:t> были признаны только чёрные лабрадоры, однако в конце XX века ещё одним допустимым окрасом стал палевый, а ещё позже — шоколадный..[2][3]</a:t>
            </a:r>
          </a:p>
          <a:p>
            <a:endParaRPr lang="ru-RU" dirty="0" smtClean="0"/>
          </a:p>
          <a:p>
            <a:r>
              <a:rPr lang="ru-RU" dirty="0" smtClean="0"/>
              <a:t>В России первые лабрадоры появились в конце 60-х — начале 70-х гг.</a:t>
            </a:r>
            <a:endParaRPr lang="ru-RU" dirty="0"/>
          </a:p>
        </p:txBody>
      </p:sp>
      <p:pic>
        <p:nvPicPr>
          <p:cNvPr id="5122" name="Picture 2" descr="C:\Users\Admin\Pictures\1262990600_labr.jpg"/>
          <p:cNvPicPr>
            <a:picLocks noChangeAspect="1" noChangeArrowheads="1"/>
          </p:cNvPicPr>
          <p:nvPr/>
        </p:nvPicPr>
        <p:blipFill>
          <a:blip r:embed="rId2"/>
          <a:srcRect/>
          <a:stretch>
            <a:fillRect/>
          </a:stretch>
        </p:blipFill>
        <p:spPr bwMode="auto">
          <a:xfrm>
            <a:off x="193965" y="1960563"/>
            <a:ext cx="4301836" cy="35814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ru-RU" dirty="0" smtClean="0"/>
              <a:t>Остров Ньюфаундленд </a:t>
            </a:r>
            <a:endParaRPr lang="ru-RU" dirty="0"/>
          </a:p>
        </p:txBody>
      </p:sp>
      <p:sp>
        <p:nvSpPr>
          <p:cNvPr id="3" name="Содержимое 2"/>
          <p:cNvSpPr>
            <a:spLocks noGrp="1"/>
          </p:cNvSpPr>
          <p:nvPr>
            <p:ph sz="half" idx="1"/>
          </p:nvPr>
        </p:nvSpPr>
        <p:spPr/>
        <p:txBody>
          <a:bodyPr>
            <a:normAutofit fontScale="62500" lnSpcReduction="20000"/>
          </a:bodyPr>
          <a:lstStyle/>
          <a:p>
            <a:endParaRPr lang="ru-RU"/>
          </a:p>
        </p:txBody>
      </p:sp>
      <p:sp>
        <p:nvSpPr>
          <p:cNvPr id="4" name="Содержимое 3"/>
          <p:cNvSpPr>
            <a:spLocks noGrp="1"/>
          </p:cNvSpPr>
          <p:nvPr>
            <p:ph sz="half" idx="2"/>
          </p:nvPr>
        </p:nvSpPr>
        <p:spPr>
          <a:xfrm>
            <a:off x="5043056" y="1600200"/>
            <a:ext cx="4038600" cy="4525963"/>
          </a:xfrm>
        </p:spPr>
        <p:style>
          <a:lnRef idx="2">
            <a:schemeClr val="accent1">
              <a:shade val="50000"/>
            </a:schemeClr>
          </a:lnRef>
          <a:fillRef idx="1">
            <a:schemeClr val="accent1"/>
          </a:fillRef>
          <a:effectRef idx="0">
            <a:schemeClr val="accent1"/>
          </a:effectRef>
          <a:fontRef idx="minor">
            <a:schemeClr val="lt1"/>
          </a:fontRef>
        </p:style>
        <p:txBody>
          <a:bodyPr>
            <a:normAutofit fontScale="62500" lnSpcReduction="20000"/>
          </a:bodyPr>
          <a:lstStyle/>
          <a:p>
            <a:r>
              <a:rPr lang="ru-RU" dirty="0" err="1" smtClean="0"/>
              <a:t>Ньюфа́ундленд</a:t>
            </a:r>
            <a:r>
              <a:rPr lang="ru-RU" dirty="0" smtClean="0"/>
              <a:t> (англ. </a:t>
            </a:r>
            <a:r>
              <a:rPr lang="ru-RU" dirty="0" err="1" smtClean="0"/>
              <a:t>Newfoundland</a:t>
            </a:r>
            <a:r>
              <a:rPr lang="ru-RU" dirty="0" smtClean="0"/>
              <a:t> с англ. "новая найденная земля« МФА: </a:t>
            </a:r>
            <a:r>
              <a:rPr lang="ru-RU" dirty="0" err="1" smtClean="0"/>
              <a:t>[nju:fənˈlænd</a:t>
            </a:r>
            <a:r>
              <a:rPr lang="ru-RU" dirty="0" smtClean="0"/>
              <a:t>] </a:t>
            </a:r>
            <a:r>
              <a:rPr lang="ru-RU" dirty="0" err="1" smtClean="0"/>
              <a:t>Ньюфанлэ́нд</a:t>
            </a:r>
            <a:r>
              <a:rPr lang="ru-RU" dirty="0" smtClean="0"/>
              <a:t>) — остров у северо-восточных берегов Северной Америки, часть канадской провинции Ньюфаундленд и Лабрадор. Отделяет залив Святого Лаврентия от Атлантического океана.</a:t>
            </a:r>
          </a:p>
          <a:p>
            <a:r>
              <a:rPr lang="ru-RU" dirty="0" smtClean="0"/>
              <a:t>Население — 479 105 чел. (2006), крупнейший город — </a:t>
            </a:r>
            <a:r>
              <a:rPr lang="ru-RU" dirty="0" err="1" smtClean="0"/>
              <a:t>Сент-Джонс</a:t>
            </a:r>
            <a:r>
              <a:rPr lang="ru-RU" dirty="0" smtClean="0"/>
              <a:t> (100 646).</a:t>
            </a:r>
          </a:p>
          <a:p>
            <a:r>
              <a:rPr lang="ru-RU" dirty="0" smtClean="0"/>
              <a:t>Название «Ньюфаундленд» («</a:t>
            </a:r>
            <a:r>
              <a:rPr lang="ru-RU" dirty="0" err="1" smtClean="0"/>
              <a:t>Newfoundland</a:t>
            </a:r>
            <a:r>
              <a:rPr lang="ru-RU" dirty="0" smtClean="0"/>
              <a:t>») означает «</a:t>
            </a:r>
            <a:r>
              <a:rPr lang="ru-RU" dirty="0" err="1" smtClean="0"/>
              <a:t>New</a:t>
            </a:r>
            <a:r>
              <a:rPr lang="ru-RU" dirty="0" smtClean="0"/>
              <a:t> </a:t>
            </a:r>
            <a:r>
              <a:rPr lang="ru-RU" dirty="0" err="1" smtClean="0"/>
              <a:t>found</a:t>
            </a:r>
            <a:r>
              <a:rPr lang="ru-RU" dirty="0" smtClean="0"/>
              <a:t> </a:t>
            </a:r>
            <a:r>
              <a:rPr lang="ru-RU" dirty="0" err="1" smtClean="0"/>
              <a:t>land</a:t>
            </a:r>
            <a:r>
              <a:rPr lang="ru-RU" dirty="0" smtClean="0"/>
              <a:t>», то есть буквально «Новооткрытая земля», хотя на самом деле это самая первая открытая англичанами земля.</a:t>
            </a:r>
            <a:endParaRPr lang="ru-RU" dirty="0"/>
          </a:p>
        </p:txBody>
      </p:sp>
      <p:pic>
        <p:nvPicPr>
          <p:cNvPr id="6146" name="Picture 2" descr="C:\Users\Admin\Pictures\104979667_2e34e78fb3_z.jpg"/>
          <p:cNvPicPr>
            <a:picLocks noChangeAspect="1" noChangeArrowheads="1"/>
          </p:cNvPicPr>
          <p:nvPr/>
        </p:nvPicPr>
        <p:blipFill>
          <a:blip r:embed="rId2"/>
          <a:srcRect/>
          <a:stretch>
            <a:fillRect/>
          </a:stretch>
        </p:blipFill>
        <p:spPr bwMode="auto">
          <a:xfrm>
            <a:off x="235527" y="1986829"/>
            <a:ext cx="4488873" cy="3626716"/>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ru-RU" dirty="0" smtClean="0"/>
              <a:t>Медуза Горгона </a:t>
            </a:r>
            <a:endParaRPr lang="ru-RU" dirty="0"/>
          </a:p>
        </p:txBody>
      </p:sp>
      <p:sp>
        <p:nvSpPr>
          <p:cNvPr id="3" name="Содержимое 2"/>
          <p:cNvSpPr>
            <a:spLocks noGrp="1"/>
          </p:cNvSpPr>
          <p:nvPr>
            <p:ph idx="1"/>
          </p:nvPr>
        </p:nvSpPr>
        <p:spPr/>
        <p:style>
          <a:lnRef idx="1">
            <a:schemeClr val="accent6"/>
          </a:lnRef>
          <a:fillRef idx="3">
            <a:schemeClr val="accent6"/>
          </a:fillRef>
          <a:effectRef idx="2">
            <a:schemeClr val="accent6"/>
          </a:effectRef>
          <a:fontRef idx="minor">
            <a:schemeClr val="lt1"/>
          </a:fontRef>
        </p:style>
        <p:txBody>
          <a:bodyPr/>
          <a:lstStyle/>
          <a:p>
            <a:r>
              <a:rPr lang="ru-RU" dirty="0" err="1" smtClean="0"/>
              <a:t>Горго́на</a:t>
            </a:r>
            <a:r>
              <a:rPr lang="ru-RU" dirty="0" smtClean="0"/>
              <a:t> </a:t>
            </a:r>
            <a:r>
              <a:rPr lang="ru-RU" dirty="0" err="1" smtClean="0"/>
              <a:t>Меду́за</a:t>
            </a:r>
            <a:r>
              <a:rPr lang="ru-RU" dirty="0" smtClean="0"/>
              <a:t> — наиболее известная из трех сестёр горгон, чудовище с женским лицом и змеями вместо волос. Её взгляд обращал человека в камень. Была убита Персеем. Упомянута в «Одиссее». Написание: «горгона Медуза», где «горгона» — вид чудовища, а «Медуза» — имя собственное. ...</a:t>
            </a:r>
            <a:endParaRPr lang="ru-RU"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06462"/>
          </a:xfrm>
        </p:spPr>
        <p:style>
          <a:lnRef idx="2">
            <a:schemeClr val="accent6">
              <a:shade val="50000"/>
            </a:schemeClr>
          </a:lnRef>
          <a:fillRef idx="1">
            <a:schemeClr val="accent6"/>
          </a:fillRef>
          <a:effectRef idx="0">
            <a:schemeClr val="accent6"/>
          </a:effectRef>
          <a:fontRef idx="minor">
            <a:schemeClr val="lt1"/>
          </a:fontRef>
        </p:style>
        <p:txBody>
          <a:bodyPr/>
          <a:lstStyle/>
          <a:p>
            <a:r>
              <a:rPr lang="ru-RU" dirty="0" smtClean="0"/>
              <a:t>Кто такая медуза горгона ?</a:t>
            </a:r>
            <a:endParaRPr lang="ru-RU" dirty="0"/>
          </a:p>
        </p:txBody>
      </p:sp>
      <p:sp>
        <p:nvSpPr>
          <p:cNvPr id="3" name="Содержимое 2"/>
          <p:cNvSpPr>
            <a:spLocks noGrp="1"/>
          </p:cNvSpPr>
          <p:nvPr>
            <p:ph sz="half" idx="1"/>
          </p:nvPr>
        </p:nvSpPr>
        <p:spPr/>
        <p:txBody>
          <a:bodyPr>
            <a:normAutofit fontScale="70000" lnSpcReduction="20000"/>
          </a:bodyPr>
          <a:lstStyle/>
          <a:p>
            <a:endParaRPr lang="ru-RU" dirty="0"/>
          </a:p>
        </p:txBody>
      </p:sp>
      <p:sp>
        <p:nvSpPr>
          <p:cNvPr id="4" name="Содержимое 3"/>
          <p:cNvSpPr>
            <a:spLocks noGrp="1"/>
          </p:cNvSpPr>
          <p:nvPr>
            <p:ph sz="half" idx="2"/>
          </p:nvPr>
        </p:nvSpPr>
        <p:spPr>
          <a:xfrm>
            <a:off x="4648200" y="1390650"/>
            <a:ext cx="4038600" cy="5364162"/>
          </a:xfrm>
        </p:spPr>
        <p:style>
          <a:lnRef idx="2">
            <a:schemeClr val="accent6">
              <a:shade val="50000"/>
            </a:schemeClr>
          </a:lnRef>
          <a:fillRef idx="1">
            <a:schemeClr val="accent6"/>
          </a:fillRef>
          <a:effectRef idx="0">
            <a:schemeClr val="accent6"/>
          </a:effectRef>
          <a:fontRef idx="minor">
            <a:schemeClr val="lt1"/>
          </a:fontRef>
        </p:style>
        <p:txBody>
          <a:bodyPr>
            <a:normAutofit fontScale="70000" lnSpcReduction="20000"/>
          </a:bodyPr>
          <a:lstStyle/>
          <a:p>
            <a:r>
              <a:rPr lang="ru-RU" dirty="0" smtClean="0"/>
              <a:t>Младшая дочь морского старца </a:t>
            </a:r>
            <a:r>
              <a:rPr lang="ru-RU" dirty="0" err="1" smtClean="0"/>
              <a:t>Форка</a:t>
            </a:r>
            <a:r>
              <a:rPr lang="ru-RU" dirty="0" smtClean="0"/>
              <a:t> и </a:t>
            </a:r>
            <a:r>
              <a:rPr lang="ru-RU" dirty="0" err="1" smtClean="0"/>
              <a:t>Кето</a:t>
            </a:r>
            <a:r>
              <a:rPr lang="ru-RU" dirty="0" smtClean="0"/>
              <a:t> (по другой версии, дочь Горгона). Единственная смертная из горгон.</a:t>
            </a:r>
          </a:p>
          <a:p>
            <a:endParaRPr lang="ru-RU" dirty="0" smtClean="0"/>
          </a:p>
          <a:p>
            <a:r>
              <a:rPr lang="ru-RU" dirty="0" smtClean="0"/>
              <a:t>По поздней версии мифа, изложенной Овидием в «Метаморфозах», Медуза была девушкой с красивыми волосами. Бог Посейдон, превратившись в птицу[3], овладел Медузой в храме Афины, куда Медуза бросилась в поисках защиты от преследования Посейдона. Афина не только не помогла ей, но и превратила её волосы в гидр.</a:t>
            </a:r>
          </a:p>
          <a:p>
            <a:endParaRPr lang="ru-RU" dirty="0" smtClean="0"/>
          </a:p>
          <a:p>
            <a:r>
              <a:rPr lang="ru-RU" dirty="0" smtClean="0"/>
              <a:t>Смерть Медузы.</a:t>
            </a:r>
          </a:p>
          <a:p>
            <a:endParaRPr lang="ru-RU" dirty="0"/>
          </a:p>
        </p:txBody>
      </p:sp>
      <p:pic>
        <p:nvPicPr>
          <p:cNvPr id="1026" name="Picture 2" descr="C:\Users\Admin\Pictures\meduzag.jpg"/>
          <p:cNvPicPr>
            <a:picLocks noChangeAspect="1" noChangeArrowheads="1"/>
          </p:cNvPicPr>
          <p:nvPr/>
        </p:nvPicPr>
        <p:blipFill>
          <a:blip r:embed="rId2"/>
          <a:srcRect/>
          <a:stretch>
            <a:fillRect/>
          </a:stretch>
        </p:blipFill>
        <p:spPr bwMode="auto">
          <a:xfrm>
            <a:off x="209549" y="1390650"/>
            <a:ext cx="4286251" cy="5364162"/>
          </a:xfrm>
          <a:prstGeom prst="rect">
            <a:avLst/>
          </a:prstGeom>
        </p:spPr>
        <p:style>
          <a:lnRef idx="2">
            <a:schemeClr val="accent6">
              <a:shade val="50000"/>
            </a:schemeClr>
          </a:lnRef>
          <a:fillRef idx="1">
            <a:schemeClr val="accent6"/>
          </a:fillRef>
          <a:effectRef idx="0">
            <a:schemeClr val="accent6"/>
          </a:effectRef>
          <a:fontRef idx="minor">
            <a:schemeClr val="lt1"/>
          </a:fontRef>
        </p:style>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lstStyle/>
          <a:p>
            <a:r>
              <a:rPr lang="ru-RU" dirty="0" smtClean="0"/>
              <a:t>Медуза обыкновенная.</a:t>
            </a:r>
            <a:endParaRPr lang="ru-RU" dirty="0"/>
          </a:p>
        </p:txBody>
      </p:sp>
      <p:sp>
        <p:nvSpPr>
          <p:cNvPr id="3" name="Содержимое 2"/>
          <p:cNvSpPr>
            <a:spLocks noGrp="1"/>
          </p:cNvSpPr>
          <p:nvPr>
            <p:ph sz="half" idx="1"/>
          </p:nvPr>
        </p:nvSpPr>
        <p:spPr/>
        <p:txBody>
          <a:bodyPr>
            <a:normAutofit fontScale="62500" lnSpcReduction="20000"/>
          </a:bodyPr>
          <a:lstStyle/>
          <a:p>
            <a:endParaRPr lang="ru-RU"/>
          </a:p>
        </p:txBody>
      </p:sp>
      <p:sp>
        <p:nvSpPr>
          <p:cNvPr id="4" name="Содержимое 3"/>
          <p:cNvSpPr>
            <a:spLocks noGrp="1"/>
          </p:cNvSpPr>
          <p:nvPr>
            <p:ph sz="half" idx="2"/>
          </p:nvPr>
        </p:nvSpPr>
        <p:spPr>
          <a:xfrm>
            <a:off x="4648200" y="1600200"/>
            <a:ext cx="4038600" cy="5257800"/>
          </a:xfrm>
        </p:spPr>
        <p:style>
          <a:lnRef idx="2">
            <a:schemeClr val="accent4">
              <a:shade val="50000"/>
            </a:schemeClr>
          </a:lnRef>
          <a:fillRef idx="1">
            <a:schemeClr val="accent4"/>
          </a:fillRef>
          <a:effectRef idx="0">
            <a:schemeClr val="accent4"/>
          </a:effectRef>
          <a:fontRef idx="minor">
            <a:schemeClr val="lt1"/>
          </a:fontRef>
        </p:style>
        <p:txBody>
          <a:bodyPr>
            <a:normAutofit fontScale="62500" lnSpcReduction="20000"/>
          </a:bodyPr>
          <a:lstStyle/>
          <a:p>
            <a:r>
              <a:rPr lang="ru-RU" dirty="0" err="1" smtClean="0"/>
              <a:t>Меду́за</a:t>
            </a:r>
            <a:r>
              <a:rPr lang="ru-RU" dirty="0" smtClean="0"/>
              <a:t>, или </a:t>
            </a:r>
            <a:r>
              <a:rPr lang="ru-RU" dirty="0" err="1" smtClean="0"/>
              <a:t>медузоидное</a:t>
            </a:r>
            <a:r>
              <a:rPr lang="ru-RU" dirty="0" smtClean="0"/>
              <a:t> </a:t>
            </a:r>
            <a:r>
              <a:rPr lang="ru-RU" dirty="0" err="1" smtClean="0"/>
              <a:t>поколе́ние</a:t>
            </a:r>
            <a:r>
              <a:rPr lang="ru-RU" dirty="0" smtClean="0"/>
              <a:t> (греч. </a:t>
            </a:r>
            <a:r>
              <a:rPr lang="ru-RU" dirty="0" err="1" smtClean="0"/>
              <a:t>μέδουσα</a:t>
            </a:r>
            <a:r>
              <a:rPr lang="ru-RU" dirty="0" smtClean="0"/>
              <a:t>) — фаза жизненного цикла стрекающих из подтипа </a:t>
            </a:r>
            <a:r>
              <a:rPr lang="ru-RU" dirty="0" err="1" smtClean="0"/>
              <a:t>Medusozoa</a:t>
            </a:r>
            <a:r>
              <a:rPr lang="ru-RU" dirty="0" smtClean="0"/>
              <a:t>: гидроидных (</a:t>
            </a:r>
            <a:r>
              <a:rPr lang="ru-RU" dirty="0" err="1" smtClean="0"/>
              <a:t>Hydrozoa</a:t>
            </a:r>
            <a:r>
              <a:rPr lang="ru-RU" dirty="0" smtClean="0"/>
              <a:t>), сцифоидных (</a:t>
            </a:r>
            <a:r>
              <a:rPr lang="ru-RU" dirty="0" err="1" smtClean="0"/>
              <a:t>Scyphozoa</a:t>
            </a:r>
            <a:r>
              <a:rPr lang="ru-RU" dirty="0" smtClean="0"/>
              <a:t>) и </a:t>
            </a:r>
            <a:r>
              <a:rPr lang="ru-RU" dirty="0" err="1" smtClean="0"/>
              <a:t>кубомедуз</a:t>
            </a:r>
            <a:r>
              <a:rPr lang="ru-RU" dirty="0" smtClean="0"/>
              <a:t> (</a:t>
            </a:r>
            <a:r>
              <a:rPr lang="ru-RU" dirty="0" err="1" smtClean="0"/>
              <a:t>Cubozoa</a:t>
            </a:r>
            <a:r>
              <a:rPr lang="ru-RU" dirty="0" smtClean="0"/>
              <a:t>). Тело медуз в значительной части состоит из обводнённой соединительной ткани — мезоглеи — и по форме напоминает колокол или зонтик. Такое строение обеспечивает способность к реактивному движению путём сокращения мышц стенки колокола. Тело медузы на 98 % состоит из воды. Даже самые крупные медузы, чьи линейные размеры превышают метр, а масса доходит до нескольких центнеров, не способны противостоять морским течениям, поэтому рассматриваются в составе планктона.</a:t>
            </a:r>
            <a:endParaRPr lang="ru-RU" dirty="0"/>
          </a:p>
        </p:txBody>
      </p:sp>
      <p:pic>
        <p:nvPicPr>
          <p:cNvPr id="2050" name="Picture 2" descr="C:\Users\Admin\Pictures\fakty-o-meduzakh-01.jpg"/>
          <p:cNvPicPr>
            <a:picLocks noChangeAspect="1" noChangeArrowheads="1"/>
          </p:cNvPicPr>
          <p:nvPr/>
        </p:nvPicPr>
        <p:blipFill>
          <a:blip r:embed="rId2"/>
          <a:srcRect/>
          <a:stretch>
            <a:fillRect/>
          </a:stretch>
        </p:blipFill>
        <p:spPr bwMode="auto">
          <a:xfrm>
            <a:off x="723900" y="1600200"/>
            <a:ext cx="3771900" cy="5010149"/>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style>
          <a:lnRef idx="2">
            <a:schemeClr val="accent5">
              <a:shade val="50000"/>
            </a:schemeClr>
          </a:lnRef>
          <a:fillRef idx="1">
            <a:schemeClr val="accent5"/>
          </a:fillRef>
          <a:effectRef idx="0">
            <a:schemeClr val="accent5"/>
          </a:effectRef>
          <a:fontRef idx="minor">
            <a:schemeClr val="lt1"/>
          </a:fontRef>
        </p:style>
        <p:txBody>
          <a:bodyPr>
            <a:normAutofit lnSpcReduction="10000"/>
          </a:bodyPr>
          <a:lstStyle/>
          <a:p>
            <a:r>
              <a:rPr lang="ru-RU" b="1" dirty="0" smtClean="0"/>
              <a:t>Мартини — производится из смеси джина и вермута. Чем больше джина и меньше вермута, тем суше считается мартини. (Кулинарный словарь)</a:t>
            </a:r>
          </a:p>
          <a:p>
            <a:pPr>
              <a:buNone/>
            </a:pPr>
            <a:endParaRPr lang="ru-RU" dirty="0" smtClean="0"/>
          </a:p>
          <a:p>
            <a:r>
              <a:rPr lang="ru-RU" b="1" dirty="0" smtClean="0"/>
              <a:t>МАРТИНИ — (англ. </a:t>
            </a:r>
            <a:r>
              <a:rPr lang="ru-RU" b="1" dirty="0" err="1" smtClean="0"/>
              <a:t>martini</a:t>
            </a:r>
            <a:r>
              <a:rPr lang="ru-RU" b="1" dirty="0" smtClean="0"/>
              <a:t>), коктейль из сухого белого вермута и джина или водки с лимонной цедрой и оливками … Энциклопедический словарь</a:t>
            </a:r>
          </a:p>
          <a:p>
            <a:pPr>
              <a:buNone/>
            </a:pPr>
            <a:endParaRPr lang="ru-RU" dirty="0" smtClean="0"/>
          </a:p>
          <a:p>
            <a:pPr>
              <a:buNone/>
            </a:pPr>
            <a:endParaRPr lang="ru-RU" dirty="0"/>
          </a:p>
        </p:txBody>
      </p:sp>
      <p:sp>
        <p:nvSpPr>
          <p:cNvPr id="3" name="Заголовок 2"/>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pPr algn="ctr"/>
            <a:r>
              <a:rPr lang="ru-RU" dirty="0" smtClean="0"/>
              <a:t>Мартини</a:t>
            </a:r>
            <a:endParaRPr lang="ru-RU" dirty="0"/>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14282" y="1285860"/>
            <a:ext cx="8643998" cy="5286412"/>
          </a:xfrm>
        </p:spPr>
        <p:style>
          <a:lnRef idx="3">
            <a:schemeClr val="lt1"/>
          </a:lnRef>
          <a:fillRef idx="1">
            <a:schemeClr val="accent5"/>
          </a:fillRef>
          <a:effectRef idx="1">
            <a:schemeClr val="accent5"/>
          </a:effectRef>
          <a:fontRef idx="minor">
            <a:schemeClr val="lt1"/>
          </a:fontRef>
        </p:style>
        <p:txBody>
          <a:bodyPr>
            <a:normAutofit fontScale="77500" lnSpcReduction="20000"/>
          </a:bodyPr>
          <a:lstStyle/>
          <a:p>
            <a:pPr>
              <a:buNone/>
            </a:pPr>
            <a:r>
              <a:rPr lang="ru-RU" sz="2900" b="1" dirty="0" smtClean="0"/>
              <a:t>Считается, что этот сорт чая назван в честь графа (эрла, англ. </a:t>
            </a:r>
            <a:r>
              <a:rPr lang="ru-RU" sz="2900" b="1" dirty="0" err="1" smtClean="0"/>
              <a:t>Earl</a:t>
            </a:r>
            <a:r>
              <a:rPr lang="ru-RU" sz="2900" b="1" dirty="0" smtClean="0"/>
              <a:t>) Чарльза Грея (1764—1845), который являлся премьер-министром Великобритании в 1830—1834 годах. Согласно известной версии, один китайский мандарин выслал Грею образцы этого чая за то, что британские моряки спасли его сына после кораблекрушения. Достоверность этой истории вызывает сомнения ввиду того, что в Китае больше в употреблении зелёный чай[источник не указан 1031 день], а «Эрл Грей» первоначально изготавливался из чёрного чая, выращенного на Цейлоне и в Индии. Кроме того, в Китае бергамот практически не растёт, вследствие чего сомнительно, что китайцы вообще имели возможность ароматизировать им чай. Наконец, Чарльз Грей известен в Англии, как инициатор общего сокращения торговых отношений с Китаем, в том числе и торговли чаем[2]. Впрочем, существует «</a:t>
            </a:r>
            <a:r>
              <a:rPr lang="ru-RU" sz="2900" b="1" dirty="0" err="1" smtClean="0"/>
              <a:t>индифицированный</a:t>
            </a:r>
            <a:r>
              <a:rPr lang="ru-RU" sz="2900" b="1" dirty="0" smtClean="0"/>
              <a:t>» вариант этой версии, по которой секрет чая открыл Грею некий индийский раджа, чьего сына британцы спасли от нападения тигра.</a:t>
            </a:r>
            <a:endParaRPr lang="ru-RU" sz="2900" dirty="0" smtClean="0"/>
          </a:p>
        </p:txBody>
      </p:sp>
      <p:sp>
        <p:nvSpPr>
          <p:cNvPr id="3" name="Заголовок 2"/>
          <p:cNvSpPr>
            <a:spLocks noGrp="1"/>
          </p:cNvSpPr>
          <p:nvPr>
            <p:ph type="title"/>
          </p:nvPr>
        </p:nvSpPr>
        <p:spPr>
          <a:xfrm>
            <a:off x="457200" y="274638"/>
            <a:ext cx="7943850" cy="754062"/>
          </a:xfrm>
        </p:spPr>
        <p:style>
          <a:lnRef idx="3">
            <a:schemeClr val="lt1"/>
          </a:lnRef>
          <a:fillRef idx="1">
            <a:schemeClr val="accent5"/>
          </a:fillRef>
          <a:effectRef idx="1">
            <a:schemeClr val="accent5"/>
          </a:effectRef>
          <a:fontRef idx="minor">
            <a:schemeClr val="lt1"/>
          </a:fontRef>
        </p:style>
        <p:txBody>
          <a:bodyPr>
            <a:normAutofit fontScale="90000"/>
          </a:bodyPr>
          <a:lstStyle/>
          <a:p>
            <a:r>
              <a:rPr lang="ru-RU" dirty="0" smtClean="0"/>
              <a:t>История </a:t>
            </a:r>
            <a:r>
              <a:rPr lang="ru-RU" dirty="0" smtClean="0"/>
              <a:t>создания</a:t>
            </a:r>
            <a:endParaRPr lang="ru-RU" sz="2400" dirty="0"/>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885950"/>
            <a:ext cx="8229600" cy="4525963"/>
          </a:xfrm>
        </p:spPr>
        <p:style>
          <a:lnRef idx="2">
            <a:schemeClr val="accent5">
              <a:shade val="50000"/>
            </a:schemeClr>
          </a:lnRef>
          <a:fillRef idx="1">
            <a:schemeClr val="accent5"/>
          </a:fillRef>
          <a:effectRef idx="0">
            <a:schemeClr val="accent5"/>
          </a:effectRef>
          <a:fontRef idx="minor">
            <a:schemeClr val="lt1"/>
          </a:fontRef>
        </p:style>
        <p:txBody>
          <a:bodyPr>
            <a:normAutofit fontScale="92500" lnSpcReduction="20000"/>
          </a:bodyPr>
          <a:lstStyle/>
          <a:p>
            <a:r>
              <a:rPr lang="ru-RU" b="1" dirty="0" smtClean="0"/>
              <a:t>итальянский бизнесмен, основатель одной из самых известных в мире компаний по производству вермута. В 1830 г. он приобрел небольшую компанию по производству вина неподалеку от Турина. В 1847 г. несколько итальянских производителей организовали в Турине изготовление вина, крепких напитков и вермутов. Несколькими годами позже эту компанию возглавил А. Мартини. Его компаньонами были </a:t>
            </a:r>
            <a:r>
              <a:rPr lang="ru-RU" b="1" dirty="0" err="1" smtClean="0"/>
              <a:t>Луиджи</a:t>
            </a:r>
            <a:r>
              <a:rPr lang="ru-RU" b="1" dirty="0" smtClean="0"/>
              <a:t> Росси (изобретатель вермута) и </a:t>
            </a:r>
            <a:r>
              <a:rPr lang="ru-RU" b="1" dirty="0" err="1" smtClean="0"/>
              <a:t>Теофилио</a:t>
            </a:r>
            <a:r>
              <a:rPr lang="ru-RU" b="1" dirty="0" smtClean="0"/>
              <a:t> </a:t>
            </a:r>
            <a:r>
              <a:rPr lang="ru-RU" b="1" dirty="0" err="1" smtClean="0"/>
              <a:t>Сола</a:t>
            </a:r>
            <a:r>
              <a:rPr lang="ru-RU" b="1" dirty="0" smtClean="0"/>
              <a:t>. </a:t>
            </a:r>
            <a:endParaRPr lang="ru-RU" dirty="0"/>
          </a:p>
        </p:txBody>
      </p:sp>
      <p:sp>
        <p:nvSpPr>
          <p:cNvPr id="3" name="Заголовок 2"/>
          <p:cNvSpPr>
            <a:spLocks noGrp="1"/>
          </p:cNvSpPr>
          <p:nvPr>
            <p:ph type="title"/>
          </p:nvPr>
        </p:nvSpPr>
        <p:spPr>
          <a:xfrm>
            <a:off x="457200" y="152400"/>
            <a:ext cx="8686800" cy="1219200"/>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ru-RU" b="1" dirty="0" err="1" smtClean="0"/>
              <a:t>Alessandro</a:t>
            </a:r>
            <a:r>
              <a:rPr lang="ru-RU" b="1" dirty="0" smtClean="0"/>
              <a:t> </a:t>
            </a:r>
            <a:r>
              <a:rPr lang="ru-RU" b="1" dirty="0" err="1" smtClean="0"/>
              <a:t>Martini</a:t>
            </a:r>
            <a:endParaRPr lang="ru-RU" dirty="0"/>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ru-RU" dirty="0" smtClean="0"/>
              <a:t>Макинтош </a:t>
            </a:r>
            <a:endParaRPr lang="ru-RU" dirty="0"/>
          </a:p>
        </p:txBody>
      </p:sp>
      <p:sp>
        <p:nvSpPr>
          <p:cNvPr id="3" name="Содержимое 2"/>
          <p:cNvSpPr>
            <a:spLocks noGrp="1"/>
          </p:cNvSpPr>
          <p:nvPr>
            <p:ph sz="half" idx="1"/>
          </p:nvPr>
        </p:nvSpPr>
        <p:spPr/>
        <p:txBody>
          <a:bodyPr>
            <a:normAutofit fontScale="55000" lnSpcReduction="20000"/>
          </a:bodyPr>
          <a:lstStyle/>
          <a:p>
            <a:endParaRPr lang="ru-RU"/>
          </a:p>
        </p:txBody>
      </p:sp>
      <p:sp>
        <p:nvSpPr>
          <p:cNvPr id="4" name="Содержимое 3"/>
          <p:cNvSpPr>
            <a:spLocks noGrp="1"/>
          </p:cNvSpPr>
          <p:nvPr>
            <p:ph sz="half" idx="2"/>
          </p:nvPr>
        </p:nvSpPr>
        <p:spPr>
          <a:xfrm>
            <a:off x="4946072" y="1600200"/>
            <a:ext cx="3740727" cy="4525963"/>
          </a:xfrm>
        </p:spPr>
        <p:style>
          <a:lnRef idx="2">
            <a:schemeClr val="accent6">
              <a:shade val="50000"/>
            </a:schemeClr>
          </a:lnRef>
          <a:fillRef idx="1">
            <a:schemeClr val="accent6"/>
          </a:fillRef>
          <a:effectRef idx="0">
            <a:schemeClr val="accent6"/>
          </a:effectRef>
          <a:fontRef idx="minor">
            <a:schemeClr val="lt1"/>
          </a:fontRef>
        </p:style>
        <p:txBody>
          <a:bodyPr>
            <a:normAutofit fontScale="55000" lnSpcReduction="20000"/>
          </a:bodyPr>
          <a:lstStyle/>
          <a:p>
            <a:r>
              <a:rPr lang="ru-RU" dirty="0" err="1" smtClean="0"/>
              <a:t>Макинто́ш</a:t>
            </a:r>
            <a:r>
              <a:rPr lang="ru-RU" dirty="0" smtClean="0"/>
              <a:t> (англ. </a:t>
            </a:r>
            <a:r>
              <a:rPr lang="ru-RU" dirty="0" err="1" smtClean="0"/>
              <a:t>mackintosh</a:t>
            </a:r>
            <a:r>
              <a:rPr lang="ru-RU" dirty="0" smtClean="0"/>
              <a:t>) — плащ </a:t>
            </a:r>
            <a:r>
              <a:rPr lang="ru-RU" dirty="0" err="1" smtClean="0"/>
              <a:t>епромокаемой</a:t>
            </a:r>
            <a:r>
              <a:rPr lang="ru-RU" dirty="0" smtClean="0"/>
              <a:t> прорезиненной </a:t>
            </a:r>
            <a:r>
              <a:rPr lang="ru-RU" dirty="0" err="1" smtClean="0"/>
              <a:t>тканиз</a:t>
            </a:r>
            <a:r>
              <a:rPr lang="ru-RU" dirty="0" smtClean="0"/>
              <a:t> ни, а также летнее (обычно габардиновое) мужское пальто по типу такого плаща, которое было в моде в середине XIX века.</a:t>
            </a:r>
          </a:p>
          <a:p>
            <a:endParaRPr lang="ru-RU" dirty="0" smtClean="0"/>
          </a:p>
          <a:p>
            <a:r>
              <a:rPr lang="ru-RU" dirty="0" smtClean="0"/>
              <a:t>Название происходит от фамилии шотландца Чарльза Макинтоша.</a:t>
            </a:r>
          </a:p>
          <a:p>
            <a:endParaRPr lang="ru-RU" dirty="0" smtClean="0"/>
          </a:p>
          <a:p>
            <a:r>
              <a:rPr lang="ru-RU" dirty="0" smtClean="0"/>
              <a:t>В 1823 году шотландский химик Чарльз Макинтош, проводя очередной опыт, измазал рукав пиджака раствором каучука и спустя некоторое время заметил, что рукав пиджака не промокает. Он запатентовал это изобретение и основал компанию </a:t>
            </a:r>
            <a:r>
              <a:rPr lang="ru-RU" dirty="0" err="1" smtClean="0"/>
              <a:t>Charles</a:t>
            </a:r>
            <a:r>
              <a:rPr lang="ru-RU" dirty="0" smtClean="0"/>
              <a:t> </a:t>
            </a:r>
            <a:r>
              <a:rPr lang="ru-RU" dirty="0" err="1" smtClean="0"/>
              <a:t>Macintosh</a:t>
            </a:r>
            <a:r>
              <a:rPr lang="ru-RU" dirty="0" smtClean="0"/>
              <a:t> </a:t>
            </a:r>
            <a:r>
              <a:rPr lang="ru-RU" dirty="0" err="1" smtClean="0"/>
              <a:t>and</a:t>
            </a:r>
            <a:r>
              <a:rPr lang="ru-RU" dirty="0" smtClean="0"/>
              <a:t> </a:t>
            </a:r>
            <a:r>
              <a:rPr lang="ru-RU" dirty="0" err="1" smtClean="0"/>
              <a:t>Co</a:t>
            </a:r>
            <a:r>
              <a:rPr lang="ru-RU" dirty="0" smtClean="0"/>
              <a:t>. по производству непромокаемых изделий — макинтошей. Фрэнк Синатра, Дин Мартин и прочие очень уважали этот предмет гардероба.</a:t>
            </a:r>
            <a:endParaRPr lang="ru-RU" dirty="0"/>
          </a:p>
        </p:txBody>
      </p:sp>
      <p:pic>
        <p:nvPicPr>
          <p:cNvPr id="7170" name="Picture 2" descr="C:\Users\Admin\Pictures\oXGt54lsYVEoht_xS1tfDQ-article.jpg"/>
          <p:cNvPicPr>
            <a:picLocks noChangeAspect="1" noChangeArrowheads="1"/>
          </p:cNvPicPr>
          <p:nvPr/>
        </p:nvPicPr>
        <p:blipFill>
          <a:blip r:embed="rId2"/>
          <a:srcRect/>
          <a:stretch>
            <a:fillRect/>
          </a:stretch>
        </p:blipFill>
        <p:spPr bwMode="auto">
          <a:xfrm>
            <a:off x="457199" y="1971675"/>
            <a:ext cx="4191001" cy="3933825"/>
          </a:xfrm>
          <a:prstGeom prst="rect">
            <a:avLst/>
          </a:prstGeom>
        </p:spPr>
        <p:style>
          <a:lnRef idx="2">
            <a:schemeClr val="accent6">
              <a:shade val="50000"/>
            </a:schemeClr>
          </a:lnRef>
          <a:fillRef idx="1">
            <a:schemeClr val="accent6"/>
          </a:fillRef>
          <a:effectRef idx="0">
            <a:schemeClr val="accent6"/>
          </a:effectRef>
          <a:fontRef idx="minor">
            <a:schemeClr val="lt1"/>
          </a:fontRef>
        </p:style>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Создание макинтош</a:t>
            </a:r>
            <a:endParaRPr lang="ru-RU" dirty="0"/>
          </a:p>
        </p:txBody>
      </p:sp>
      <p:sp>
        <p:nvSpPr>
          <p:cNvPr id="3" name="Содержимое 2"/>
          <p:cNvSpPr>
            <a:spLocks noGrp="1"/>
          </p:cNvSpPr>
          <p:nvPr>
            <p:ph sz="half" idx="1"/>
          </p:nvPr>
        </p:nvSpPr>
        <p:spPr/>
        <p:txBody>
          <a:bodyPr>
            <a:normAutofit fontScale="55000" lnSpcReduction="20000"/>
          </a:bodyPr>
          <a:lstStyle/>
          <a:p>
            <a:endParaRPr lang="ru-RU"/>
          </a:p>
        </p:txBody>
      </p:sp>
      <p:sp>
        <p:nvSpPr>
          <p:cNvPr id="4" name="Содержимое 3"/>
          <p:cNvSpPr>
            <a:spLocks noGrp="1"/>
          </p:cNvSpPr>
          <p:nvPr>
            <p:ph sz="half" idx="2"/>
          </p:nvPr>
        </p:nvSpPr>
        <p:spPr/>
        <p:style>
          <a:lnRef idx="1">
            <a:schemeClr val="accent6"/>
          </a:lnRef>
          <a:fillRef idx="3">
            <a:schemeClr val="accent6"/>
          </a:fillRef>
          <a:effectRef idx="2">
            <a:schemeClr val="accent6"/>
          </a:effectRef>
          <a:fontRef idx="minor">
            <a:schemeClr val="lt1"/>
          </a:fontRef>
        </p:style>
        <p:txBody>
          <a:bodyPr>
            <a:normAutofit fontScale="55000" lnSpcReduction="20000"/>
          </a:bodyPr>
          <a:lstStyle/>
          <a:p>
            <a:r>
              <a:rPr lang="ru-RU" dirty="0" err="1" smtClean="0"/>
              <a:t>Макинто́ш</a:t>
            </a:r>
            <a:r>
              <a:rPr lang="ru-RU" dirty="0" smtClean="0"/>
              <a:t> (англ. </a:t>
            </a:r>
            <a:r>
              <a:rPr lang="ru-RU" dirty="0" err="1" smtClean="0"/>
              <a:t>mackintosh</a:t>
            </a:r>
            <a:r>
              <a:rPr lang="ru-RU" dirty="0" smtClean="0"/>
              <a:t>) — плащ из непромокаемой прорезиненной ткани, а также летнее (обычно габардиновое) мужское пальто по типу такого плаща, которое было в моде в середине XIX века.</a:t>
            </a:r>
          </a:p>
          <a:p>
            <a:endParaRPr lang="ru-RU" dirty="0" smtClean="0"/>
          </a:p>
          <a:p>
            <a:r>
              <a:rPr lang="ru-RU" dirty="0" smtClean="0"/>
              <a:t>Название происходит от фамилии шотландца Чарльза Макинтоша.</a:t>
            </a:r>
          </a:p>
          <a:p>
            <a:endParaRPr lang="ru-RU" dirty="0" smtClean="0"/>
          </a:p>
          <a:p>
            <a:r>
              <a:rPr lang="ru-RU" dirty="0" smtClean="0"/>
              <a:t>В 1823 году шотландский химик Чарльз Макинтош, проводя очередной опыт, измазал рукав пиджака раствором каучука и спустя некоторое время заметил, что рукав пиджака не промокает. Он запатентовал это изобретение и основал компанию </a:t>
            </a:r>
            <a:r>
              <a:rPr lang="ru-RU" dirty="0" err="1" smtClean="0"/>
              <a:t>Charles</a:t>
            </a:r>
            <a:r>
              <a:rPr lang="ru-RU" dirty="0" smtClean="0"/>
              <a:t> </a:t>
            </a:r>
            <a:r>
              <a:rPr lang="ru-RU" dirty="0" err="1" smtClean="0"/>
              <a:t>Macintosh</a:t>
            </a:r>
            <a:r>
              <a:rPr lang="ru-RU" dirty="0" smtClean="0"/>
              <a:t> </a:t>
            </a:r>
            <a:r>
              <a:rPr lang="ru-RU" dirty="0" err="1" smtClean="0"/>
              <a:t>and</a:t>
            </a:r>
            <a:r>
              <a:rPr lang="ru-RU" dirty="0" smtClean="0"/>
              <a:t> </a:t>
            </a:r>
            <a:r>
              <a:rPr lang="ru-RU" dirty="0" err="1" smtClean="0"/>
              <a:t>Co</a:t>
            </a:r>
            <a:r>
              <a:rPr lang="ru-RU" dirty="0" smtClean="0"/>
              <a:t>. по производству непромокаемых изделий — макинтошей. Фрэнк Синатра, Дин Мартин и прочие очень уважали этот предмет гардероба.</a:t>
            </a:r>
            <a:endParaRPr lang="ru-RU" dirty="0"/>
          </a:p>
        </p:txBody>
      </p:sp>
      <p:pic>
        <p:nvPicPr>
          <p:cNvPr id="8194" name="Picture 2" descr="C:\Users\Admin\Pictures\Без названия.jpg"/>
          <p:cNvPicPr>
            <a:picLocks noChangeAspect="1" noChangeArrowheads="1"/>
          </p:cNvPicPr>
          <p:nvPr/>
        </p:nvPicPr>
        <p:blipFill>
          <a:blip r:embed="rId2"/>
          <a:srcRect/>
          <a:stretch>
            <a:fillRect/>
          </a:stretch>
        </p:blipFill>
        <p:spPr bwMode="auto">
          <a:xfrm>
            <a:off x="637309" y="1828800"/>
            <a:ext cx="3858491" cy="4017818"/>
          </a:xfrm>
          <a:prstGeom prst="rect">
            <a:avLst/>
          </a:prstGeom>
        </p:spPr>
        <p:style>
          <a:lnRef idx="1">
            <a:schemeClr val="accent6"/>
          </a:lnRef>
          <a:fillRef idx="3">
            <a:schemeClr val="accent6"/>
          </a:fillRef>
          <a:effectRef idx="2">
            <a:schemeClr val="accent6"/>
          </a:effectRef>
          <a:fontRef idx="minor">
            <a:schemeClr val="lt1"/>
          </a:fontRef>
        </p:style>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ru-RU" dirty="0" smtClean="0"/>
              <a:t>Апрель </a:t>
            </a:r>
            <a:endParaRPr lang="ru-RU" dirty="0"/>
          </a:p>
        </p:txBody>
      </p:sp>
      <p:sp>
        <p:nvSpPr>
          <p:cNvPr id="3" name="Содержимое 2"/>
          <p:cNvSpPr>
            <a:spLocks noGrp="1"/>
          </p:cNvSpPr>
          <p:nvPr>
            <p:ph sz="half" idx="1"/>
          </p:nvPr>
        </p:nvSpPr>
        <p:spPr/>
        <p:txBody>
          <a:bodyPr>
            <a:normAutofit fontScale="70000" lnSpcReduction="20000"/>
          </a:bodyPr>
          <a:lstStyle/>
          <a:p>
            <a:endParaRPr lang="ru-RU" dirty="0"/>
          </a:p>
        </p:txBody>
      </p:sp>
      <p:sp>
        <p:nvSpPr>
          <p:cNvPr id="4" name="Содержимое 3"/>
          <p:cNvSpPr>
            <a:spLocks noGrp="1"/>
          </p:cNvSpPr>
          <p:nvPr>
            <p:ph sz="half" idx="2"/>
          </p:nvPr>
        </p:nvSpPr>
        <p:spPr>
          <a:xfrm>
            <a:off x="4876800" y="1600200"/>
            <a:ext cx="4038600" cy="5257800"/>
          </a:xfrm>
        </p:spPr>
        <p:style>
          <a:lnRef idx="1">
            <a:schemeClr val="accent5"/>
          </a:lnRef>
          <a:fillRef idx="2">
            <a:schemeClr val="accent5"/>
          </a:fillRef>
          <a:effectRef idx="1">
            <a:schemeClr val="accent5"/>
          </a:effectRef>
          <a:fontRef idx="minor">
            <a:schemeClr val="dk1"/>
          </a:fontRef>
        </p:style>
        <p:txBody>
          <a:bodyPr>
            <a:normAutofit fontScale="70000" lnSpcReduction="20000"/>
          </a:bodyPr>
          <a:lstStyle/>
          <a:p>
            <a:r>
              <a:rPr lang="ru-RU" dirty="0" err="1" smtClean="0"/>
              <a:t>Апре́ль</a:t>
            </a:r>
            <a:r>
              <a:rPr lang="ru-RU" dirty="0" smtClean="0"/>
              <a:t> (лат. </a:t>
            </a:r>
            <a:r>
              <a:rPr lang="ru-RU" dirty="0" err="1" smtClean="0"/>
              <a:t>Aprīlis</a:t>
            </a:r>
            <a:r>
              <a:rPr lang="ru-RU" dirty="0" smtClean="0"/>
              <a:t> — варианты: «открывающий», «согреваемый солнцем», «месяц Афродиты») — четвёртый месяц года в юлианском и григорианском календарях, второй месяц </a:t>
            </a:r>
            <a:r>
              <a:rPr lang="ru-RU" dirty="0" err="1" smtClean="0"/>
              <a:t>староримского</a:t>
            </a:r>
            <a:r>
              <a:rPr lang="ru-RU" dirty="0" smtClean="0"/>
              <a:t> года, начинавшегося до реформы Цезаря с марта. Один из четырёх месяцев длиной в 30 дней. В Северном полушарии Земли является вторым месяцем весны, в Южном — вторым месяцем осени.</a:t>
            </a:r>
          </a:p>
          <a:p>
            <a:endParaRPr lang="ru-RU" dirty="0" smtClean="0"/>
          </a:p>
          <a:p>
            <a:r>
              <a:rPr lang="ru-RU" dirty="0" smtClean="0"/>
              <a:t>В современную эпоху до 18 апреля по григорианскому календарю солнце стоит в созвездии Рыб, с 18 апреля — в созвездии Овна</a:t>
            </a:r>
            <a:endParaRPr lang="ru-RU" dirty="0"/>
          </a:p>
        </p:txBody>
      </p:sp>
      <p:pic>
        <p:nvPicPr>
          <p:cNvPr id="3074" name="Picture 2" descr="C:\Users\Admin\Pictures\Без названия (3).jpg"/>
          <p:cNvPicPr>
            <a:picLocks noChangeAspect="1" noChangeArrowheads="1"/>
          </p:cNvPicPr>
          <p:nvPr/>
        </p:nvPicPr>
        <p:blipFill>
          <a:blip r:embed="rId2"/>
          <a:srcRect/>
          <a:stretch>
            <a:fillRect/>
          </a:stretch>
        </p:blipFill>
        <p:spPr bwMode="auto">
          <a:xfrm>
            <a:off x="457200" y="1600200"/>
            <a:ext cx="4191000" cy="4800601"/>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Чарльз Макинтош </a:t>
            </a:r>
            <a:endParaRPr lang="ru-RU" dirty="0"/>
          </a:p>
        </p:txBody>
      </p:sp>
      <p:sp>
        <p:nvSpPr>
          <p:cNvPr id="3" name="Содержимое 2"/>
          <p:cNvSpPr>
            <a:spLocks noGrp="1"/>
          </p:cNvSpPr>
          <p:nvPr>
            <p:ph sz="half" idx="1"/>
          </p:nvPr>
        </p:nvSpPr>
        <p:spPr/>
        <p:txBody>
          <a:bodyPr>
            <a:normAutofit fontScale="47500" lnSpcReduction="20000"/>
          </a:bodyPr>
          <a:lstStyle/>
          <a:p>
            <a:endParaRPr lang="ru-RU" dirty="0"/>
          </a:p>
        </p:txBody>
      </p:sp>
      <p:sp>
        <p:nvSpPr>
          <p:cNvPr id="4" name="Содержимое 3"/>
          <p:cNvSpPr>
            <a:spLocks noGrp="1"/>
          </p:cNvSpPr>
          <p:nvPr>
            <p:ph sz="half" idx="2"/>
          </p:nvPr>
        </p:nvSpPr>
        <p:spPr>
          <a:xfrm>
            <a:off x="4648200" y="1600200"/>
            <a:ext cx="4038600" cy="4525963"/>
          </a:xfrm>
        </p:spPr>
        <p:style>
          <a:lnRef idx="1">
            <a:schemeClr val="dk1"/>
          </a:lnRef>
          <a:fillRef idx="3">
            <a:schemeClr val="dk1"/>
          </a:fillRef>
          <a:effectRef idx="2">
            <a:schemeClr val="dk1"/>
          </a:effectRef>
          <a:fontRef idx="minor">
            <a:schemeClr val="lt1"/>
          </a:fontRef>
        </p:style>
        <p:txBody>
          <a:bodyPr>
            <a:normAutofit fontScale="47500" lnSpcReduction="20000"/>
          </a:bodyPr>
          <a:lstStyle/>
          <a:p>
            <a:r>
              <a:rPr lang="ru-RU" dirty="0" smtClean="0"/>
              <a:t>Чарльз Макинтош родился в Глазго в семье известного красильщика. Рано заинтересовался наукой. В 1786 году начал работу на химической фабрике, а в 1797 году открыл собственное производство, первую в Шотландии фабрику квасцов. Вместе с Чарльзом </a:t>
            </a:r>
            <a:r>
              <a:rPr lang="ru-RU" dirty="0" err="1" smtClean="0"/>
              <a:t>Теннантом</a:t>
            </a:r>
            <a:r>
              <a:rPr lang="ru-RU" dirty="0" smtClean="0"/>
              <a:t> изобрёл отбеливающее средство для тканей (хлорную известь). Также изобрёл процесс восстановления железа окисью углерода, более быстрый, чем известный в то время процесс получения стали.</a:t>
            </a:r>
          </a:p>
          <a:p>
            <a:endParaRPr lang="ru-RU" dirty="0" smtClean="0"/>
          </a:p>
          <a:p>
            <a:r>
              <a:rPr lang="ru-RU" dirty="0" smtClean="0"/>
              <a:t>Чарльз Макинтош — изобретатель водонепроницаемой одежды, благодаря которой его имя вошло в словари (плащ макинтош). Пытаясь найти применение продуктам перегонки угля, он использовал </a:t>
            </a:r>
            <a:r>
              <a:rPr lang="ru-RU" dirty="0" err="1" smtClean="0"/>
              <a:t>нафту</a:t>
            </a:r>
            <a:r>
              <a:rPr lang="ru-RU" dirty="0" smtClean="0"/>
              <a:t>, побочный продукт этой перегонки, в качестве растворителя каучука. Предложил склеивать одежду из кусков пропитанной этим составом ткани. Решив проблемы, возникавшие из-за сильного запаха резины, в 1823 году он получил патент, а в 1836 году начал производство плащей «Макинтош», пользовавшихся большим спросом.</a:t>
            </a:r>
          </a:p>
          <a:p>
            <a:endParaRPr lang="ru-RU" dirty="0" smtClean="0"/>
          </a:p>
          <a:p>
            <a:r>
              <a:rPr lang="ru-RU" dirty="0" smtClean="0"/>
              <a:t>Стал членом Королевского общества в 1823 году.</a:t>
            </a:r>
            <a:endParaRPr lang="ru-RU" dirty="0"/>
          </a:p>
        </p:txBody>
      </p:sp>
      <p:pic>
        <p:nvPicPr>
          <p:cNvPr id="9218" name="Picture 2" descr="C:\Users\Admin\Pictures\585-640-20141027_131054_snimok.jpg"/>
          <p:cNvPicPr>
            <a:picLocks noChangeAspect="1" noChangeArrowheads="1"/>
          </p:cNvPicPr>
          <p:nvPr/>
        </p:nvPicPr>
        <p:blipFill>
          <a:blip r:embed="rId2"/>
          <a:srcRect/>
          <a:stretch>
            <a:fillRect/>
          </a:stretch>
        </p:blipFill>
        <p:spPr bwMode="auto">
          <a:xfrm>
            <a:off x="457200" y="1562099"/>
            <a:ext cx="4038600" cy="4564063"/>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ru-RU" dirty="0" smtClean="0"/>
              <a:t>Салат Оливье </a:t>
            </a:r>
            <a:endParaRPr lang="ru-RU" dirty="0"/>
          </a:p>
        </p:txBody>
      </p:sp>
      <p:sp>
        <p:nvSpPr>
          <p:cNvPr id="3" name="Содержимое 2"/>
          <p:cNvSpPr>
            <a:spLocks noGrp="1"/>
          </p:cNvSpPr>
          <p:nvPr>
            <p:ph sz="half" idx="1"/>
          </p:nvPr>
        </p:nvSpPr>
        <p:spPr/>
        <p:txBody>
          <a:bodyPr>
            <a:normAutofit fontScale="70000" lnSpcReduction="20000"/>
          </a:bodyPr>
          <a:lstStyle/>
          <a:p>
            <a:endParaRPr lang="ru-RU"/>
          </a:p>
        </p:txBody>
      </p:sp>
      <p:sp>
        <p:nvSpPr>
          <p:cNvPr id="4" name="Содержимое 3"/>
          <p:cNvSpPr>
            <a:spLocks noGrp="1"/>
          </p:cNvSpPr>
          <p:nvPr>
            <p:ph sz="half" idx="2"/>
          </p:nvPr>
        </p:nvSpPr>
        <p:spPr/>
        <p:style>
          <a:lnRef idx="2">
            <a:schemeClr val="accent3">
              <a:shade val="50000"/>
            </a:schemeClr>
          </a:lnRef>
          <a:fillRef idx="1">
            <a:schemeClr val="accent3"/>
          </a:fillRef>
          <a:effectRef idx="0">
            <a:schemeClr val="accent3"/>
          </a:effectRef>
          <a:fontRef idx="minor">
            <a:schemeClr val="lt1"/>
          </a:fontRef>
        </p:style>
        <p:txBody>
          <a:bodyPr>
            <a:normAutofit fontScale="70000" lnSpcReduction="20000"/>
          </a:bodyPr>
          <a:lstStyle/>
          <a:p>
            <a:r>
              <a:rPr lang="ru-RU" dirty="0" smtClean="0"/>
              <a:t>Оливье́ — популярный в России и в странах бывшего СССР салат, считающийся праздничным и традиционным новогодним[1]. Название получил в честь своего создателя, шеф-повара Люсьена Оливье, державшего в Москве в начале 60-х годов XIX века ресторан парижской кухни «Эрмитаж». За рубежом также известен как «Русский салат» или «гусарский салат» (исп. </a:t>
            </a:r>
            <a:r>
              <a:rPr lang="ru-RU" dirty="0" err="1" smtClean="0"/>
              <a:t>Ensalada</a:t>
            </a:r>
            <a:r>
              <a:rPr lang="ru-RU" dirty="0" smtClean="0"/>
              <a:t> </a:t>
            </a:r>
            <a:r>
              <a:rPr lang="ru-RU" dirty="0" err="1" smtClean="0"/>
              <a:t>rusa</a:t>
            </a:r>
            <a:r>
              <a:rPr lang="ru-RU" dirty="0" smtClean="0"/>
              <a:t>, </a:t>
            </a:r>
            <a:r>
              <a:rPr lang="ru-RU" dirty="0" err="1" smtClean="0"/>
              <a:t>болг</a:t>
            </a:r>
            <a:r>
              <a:rPr lang="ru-RU" dirty="0" smtClean="0"/>
              <a:t>. </a:t>
            </a:r>
            <a:r>
              <a:rPr lang="ru-RU" dirty="0" err="1" smtClean="0"/>
              <a:t>Руска</a:t>
            </a:r>
            <a:r>
              <a:rPr lang="ru-RU" dirty="0" smtClean="0"/>
              <a:t> салата, тур. </a:t>
            </a:r>
            <a:r>
              <a:rPr lang="ru-RU" dirty="0" err="1" smtClean="0"/>
              <a:t>Rus</a:t>
            </a:r>
            <a:r>
              <a:rPr lang="ru-RU" dirty="0" smtClean="0"/>
              <a:t> </a:t>
            </a:r>
            <a:r>
              <a:rPr lang="ru-RU" dirty="0" err="1" smtClean="0"/>
              <a:t>salatası, </a:t>
            </a:r>
            <a:r>
              <a:rPr lang="ru-RU" dirty="0" smtClean="0"/>
              <a:t>фр.  </a:t>
            </a:r>
            <a:r>
              <a:rPr lang="ru-RU" dirty="0" err="1" smtClean="0"/>
              <a:t>salade</a:t>
            </a:r>
            <a:r>
              <a:rPr lang="ru-RU" dirty="0" smtClean="0"/>
              <a:t> </a:t>
            </a:r>
            <a:r>
              <a:rPr lang="ru-RU" dirty="0" err="1" smtClean="0"/>
              <a:t>russe</a:t>
            </a:r>
            <a:r>
              <a:rPr lang="ru-RU" dirty="0" smtClean="0"/>
              <a:t>, </a:t>
            </a:r>
            <a:r>
              <a:rPr lang="ru-RU" dirty="0" err="1" smtClean="0"/>
              <a:t>нидерл</a:t>
            </a:r>
            <a:r>
              <a:rPr lang="ru-RU" dirty="0" smtClean="0"/>
              <a:t>. </a:t>
            </a:r>
            <a:r>
              <a:rPr lang="ru-RU" dirty="0" err="1" smtClean="0"/>
              <a:t>huzarensalade</a:t>
            </a:r>
            <a:r>
              <a:rPr lang="ru-RU" dirty="0" smtClean="0"/>
              <a:t>). В России оливье также называют «мясным салатом» и «зимним салатом».</a:t>
            </a:r>
            <a:endParaRPr lang="ru-RU" dirty="0"/>
          </a:p>
        </p:txBody>
      </p:sp>
      <p:pic>
        <p:nvPicPr>
          <p:cNvPr id="10242" name="Picture 2" descr="C:\Users\Admin\Pictures\images (1).jpg"/>
          <p:cNvPicPr>
            <a:picLocks noChangeAspect="1" noChangeArrowheads="1"/>
          </p:cNvPicPr>
          <p:nvPr/>
        </p:nvPicPr>
        <p:blipFill>
          <a:blip r:embed="rId2"/>
          <a:srcRect/>
          <a:stretch>
            <a:fillRect/>
          </a:stretch>
        </p:blipFill>
        <p:spPr bwMode="auto">
          <a:xfrm>
            <a:off x="500063" y="1600201"/>
            <a:ext cx="3995737" cy="4525962"/>
          </a:xfrm>
          <a:prstGeom prst="rect">
            <a:avLst/>
          </a:prstGeom>
        </p:spPr>
        <p:style>
          <a:lnRef idx="2">
            <a:schemeClr val="accent3">
              <a:shade val="50000"/>
            </a:schemeClr>
          </a:lnRef>
          <a:fillRef idx="1">
            <a:schemeClr val="accent3"/>
          </a:fillRef>
          <a:effectRef idx="0">
            <a:schemeClr val="accent3"/>
          </a:effectRef>
          <a:fontRef idx="minor">
            <a:schemeClr val="lt1"/>
          </a:fontRef>
        </p:style>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ru-RU" dirty="0" smtClean="0"/>
              <a:t>Появление Оливье </a:t>
            </a:r>
            <a:endParaRPr lang="ru-RU" dirty="0"/>
          </a:p>
        </p:txBody>
      </p:sp>
      <p:sp>
        <p:nvSpPr>
          <p:cNvPr id="3" name="Содержимое 2"/>
          <p:cNvSpPr>
            <a:spLocks noGrp="1"/>
          </p:cNvSpPr>
          <p:nvPr>
            <p:ph sz="half" idx="1"/>
          </p:nvPr>
        </p:nvSpPr>
        <p:spPr>
          <a:xfrm>
            <a:off x="457200" y="1600200"/>
            <a:ext cx="4038600" cy="4953000"/>
          </a:xfrm>
        </p:spPr>
        <p:txBody>
          <a:bodyPr>
            <a:normAutofit/>
          </a:bodyPr>
          <a:lstStyle/>
          <a:p>
            <a:endParaRPr lang="ru-RU" dirty="0"/>
          </a:p>
        </p:txBody>
      </p:sp>
      <p:sp>
        <p:nvSpPr>
          <p:cNvPr id="4" name="Содержимое 3"/>
          <p:cNvSpPr>
            <a:spLocks noGrp="1"/>
          </p:cNvSpPr>
          <p:nvPr>
            <p:ph sz="half" idx="2"/>
          </p:nvPr>
        </p:nvSpPr>
        <p:spPr/>
        <p:style>
          <a:lnRef idx="2">
            <a:schemeClr val="accent3">
              <a:shade val="50000"/>
            </a:schemeClr>
          </a:lnRef>
          <a:fillRef idx="1">
            <a:schemeClr val="accent3"/>
          </a:fillRef>
          <a:effectRef idx="0">
            <a:schemeClr val="accent3"/>
          </a:effectRef>
          <a:fontRef idx="minor">
            <a:schemeClr val="lt1"/>
          </a:fontRef>
        </p:style>
        <p:txBody>
          <a:bodyPr>
            <a:noAutofit/>
          </a:bodyPr>
          <a:lstStyle/>
          <a:p>
            <a:r>
              <a:rPr lang="ru-RU" sz="1100" i="1" dirty="0" smtClean="0"/>
              <a:t>Самая ранняя публикация рецепта салата оливье, известная на данный момент, приведена в журнале «Наша пища» № 6 за 31 марта 1894 г.</a:t>
            </a:r>
          </a:p>
          <a:p>
            <a:endParaRPr lang="ru-RU" sz="1100" i="1" dirty="0" smtClean="0"/>
          </a:p>
          <a:p>
            <a:r>
              <a:rPr lang="ru-RU" sz="1100" i="1" dirty="0" smtClean="0"/>
              <a:t>В книге П. П. Александровой «Руководство к изучению основ кулинарного искусства» 1897 года издания указан следующий рецепт:</a:t>
            </a:r>
          </a:p>
          <a:p>
            <a:r>
              <a:rPr lang="ru-RU" sz="1100" i="1" dirty="0" smtClean="0"/>
              <a:t>По некоторым данным, первоначальный рецепт салата таков: 2 рябчика, телячий язык, четверть фунта паюсной икры, полфунта свежего салата, 25 штук отварных раков, полбанки пикулей, полбанки </a:t>
            </a:r>
            <a:r>
              <a:rPr lang="ru-RU" sz="1100" i="1" dirty="0" err="1" smtClean="0"/>
              <a:t>сои-кабуль</a:t>
            </a:r>
            <a:r>
              <a:rPr lang="ru-RU" sz="1100" i="1" dirty="0" smtClean="0"/>
              <a:t>, два свежих огурца, четверть фунта каперсов, 5 яиц вкрутую.</a:t>
            </a:r>
          </a:p>
          <a:p>
            <a:endParaRPr lang="ru-RU" sz="1100" i="1" dirty="0" smtClean="0"/>
          </a:p>
          <a:p>
            <a:r>
              <a:rPr lang="ru-RU" sz="1100" i="1" dirty="0" smtClean="0"/>
              <a:t>Для соуса: майонез провансаль должен быть приготовлен на французском уксусе из 2 яиц и 1 фунта прованского (оливкового) масла. [6]</a:t>
            </a:r>
          </a:p>
          <a:p>
            <a:endParaRPr lang="ru-RU" sz="1100" i="1" dirty="0" smtClean="0"/>
          </a:p>
          <a:p>
            <a:r>
              <a:rPr lang="ru-RU" sz="1100" i="1" dirty="0" smtClean="0"/>
              <a:t>В. А. Гиляровский в книге «Москва и москвичи» в главе «На трубе» вспоминал: «Считалось особым шиком, когда обеды готовил повар-француз Оливье, ещё тогда прославившийся изобретенным им „салатом оливье“, без которого обед не в обед и тайну которого он не открывал. Как ни старались гурманы, не выходило: то, да не то».</a:t>
            </a:r>
          </a:p>
          <a:p>
            <a:endParaRPr lang="ru-RU" sz="1100" i="1" dirty="0" smtClean="0"/>
          </a:p>
          <a:p>
            <a:r>
              <a:rPr lang="ru-RU" sz="1100" i="1" dirty="0" smtClean="0"/>
              <a:t>Советский оливье</a:t>
            </a:r>
            <a:endParaRPr lang="ru-RU" sz="1100" i="1" dirty="0"/>
          </a:p>
        </p:txBody>
      </p:sp>
      <p:pic>
        <p:nvPicPr>
          <p:cNvPr id="11266" name="Picture 2" descr="C:\Users\Admin\Pictures\images (1).jpg"/>
          <p:cNvPicPr>
            <a:picLocks noChangeAspect="1" noChangeArrowheads="1"/>
          </p:cNvPicPr>
          <p:nvPr/>
        </p:nvPicPr>
        <p:blipFill>
          <a:blip r:embed="rId2"/>
          <a:srcRect/>
          <a:stretch>
            <a:fillRect/>
          </a:stretch>
        </p:blipFill>
        <p:spPr bwMode="auto">
          <a:xfrm>
            <a:off x="457200" y="1668464"/>
            <a:ext cx="4038600" cy="4457699"/>
          </a:xfrm>
          <a:prstGeom prst="rect">
            <a:avLst/>
          </a:prstGeom>
        </p:spPr>
        <p:style>
          <a:lnRef idx="2">
            <a:schemeClr val="accent3">
              <a:shade val="50000"/>
            </a:schemeClr>
          </a:lnRef>
          <a:fillRef idx="1">
            <a:schemeClr val="accent3"/>
          </a:fillRef>
          <a:effectRef idx="0">
            <a:schemeClr val="accent3"/>
          </a:effectRef>
          <a:fontRef idx="minor">
            <a:schemeClr val="lt1"/>
          </a:fontRef>
        </p:style>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dk1"/>
          </a:lnRef>
          <a:fillRef idx="3">
            <a:schemeClr val="dk1"/>
          </a:fillRef>
          <a:effectRef idx="2">
            <a:schemeClr val="dk1"/>
          </a:effectRef>
          <a:fontRef idx="minor">
            <a:schemeClr val="lt1"/>
          </a:fontRef>
        </p:style>
        <p:txBody>
          <a:bodyPr/>
          <a:lstStyle/>
          <a:p>
            <a:r>
              <a:rPr lang="ru-RU" dirty="0" smtClean="0"/>
              <a:t>Люсьена Оливье</a:t>
            </a:r>
            <a:endParaRPr lang="ru-RU" dirty="0"/>
          </a:p>
        </p:txBody>
      </p:sp>
      <p:sp>
        <p:nvSpPr>
          <p:cNvPr id="3" name="Содержимое 2"/>
          <p:cNvSpPr>
            <a:spLocks noGrp="1"/>
          </p:cNvSpPr>
          <p:nvPr>
            <p:ph sz="half" idx="1"/>
          </p:nvPr>
        </p:nvSpPr>
        <p:spPr/>
        <p:txBody>
          <a:bodyPr>
            <a:normAutofit fontScale="47500" lnSpcReduction="20000"/>
          </a:bodyPr>
          <a:lstStyle/>
          <a:p>
            <a:endParaRPr lang="ru-RU" dirty="0"/>
          </a:p>
        </p:txBody>
      </p:sp>
      <p:sp>
        <p:nvSpPr>
          <p:cNvPr id="4" name="Содержимое 3"/>
          <p:cNvSpPr>
            <a:spLocks noGrp="1"/>
          </p:cNvSpPr>
          <p:nvPr>
            <p:ph sz="half" idx="2"/>
          </p:nvPr>
        </p:nvSpPr>
        <p:spPr>
          <a:xfrm>
            <a:off x="5105400" y="1600199"/>
            <a:ext cx="3581400" cy="4525963"/>
          </a:xfrm>
        </p:spPr>
        <p:style>
          <a:lnRef idx="1">
            <a:schemeClr val="dk1"/>
          </a:lnRef>
          <a:fillRef idx="3">
            <a:schemeClr val="dk1"/>
          </a:fillRef>
          <a:effectRef idx="2">
            <a:schemeClr val="dk1"/>
          </a:effectRef>
          <a:fontRef idx="minor">
            <a:schemeClr val="lt1"/>
          </a:fontRef>
        </p:style>
        <p:txBody>
          <a:bodyPr>
            <a:normAutofit fontScale="47500" lnSpcReduction="20000"/>
          </a:bodyPr>
          <a:lstStyle/>
          <a:p>
            <a:r>
              <a:rPr lang="ru-RU" dirty="0" err="1" smtClean="0"/>
              <a:t>Люсье́н</a:t>
            </a:r>
            <a:r>
              <a:rPr lang="ru-RU" dirty="0" smtClean="0"/>
              <a:t> Оливье́ (фр. </a:t>
            </a:r>
            <a:r>
              <a:rPr lang="ru-RU" dirty="0" err="1" smtClean="0"/>
              <a:t>Lucien</a:t>
            </a:r>
            <a:r>
              <a:rPr lang="ru-RU" dirty="0" smtClean="0"/>
              <a:t> </a:t>
            </a:r>
            <a:r>
              <a:rPr lang="ru-RU" dirty="0" err="1" smtClean="0"/>
              <a:t>Olivier</a:t>
            </a:r>
            <a:r>
              <a:rPr lang="ru-RU" dirty="0" smtClean="0"/>
              <a:t>, 1838 год, Москва — 14 ноября 1883 года, Москва) — повар французского происхождения (уроженец Москвы), державший в Москве в начале 1860-х годов ресторан «Эрмитаж»; известен как создатель рецепта известного салата, вскоре названного в честь своего создателя — «оливье». Его рецепт был тайной, которую он так и не разгласил до самой смерти.</a:t>
            </a:r>
          </a:p>
          <a:p>
            <a:endParaRPr lang="ru-RU" dirty="0" smtClean="0"/>
          </a:p>
          <a:p>
            <a:r>
              <a:rPr lang="ru-RU" dirty="0" smtClean="0"/>
              <a:t>По данным Гиляровского, Оливье держал рецепт в тайне, хотя основные ингредиенты были известны. И как ни старались гурманы того времени воспроизвести его в точности, ничего подобного у них не получалось. Это стало поводом для различного рода легенд.</a:t>
            </a:r>
          </a:p>
          <a:p>
            <a:endParaRPr lang="ru-RU" dirty="0" smtClean="0"/>
          </a:p>
          <a:p>
            <a:r>
              <a:rPr lang="ru-RU" dirty="0" smtClean="0"/>
              <a:t>В 2008 году могила Оливье была обнаружена на Введенском кладбище и восстановлена (12 </a:t>
            </a:r>
            <a:r>
              <a:rPr lang="ru-RU" dirty="0" err="1" smtClean="0"/>
              <a:t>уч</a:t>
            </a:r>
            <a:r>
              <a:rPr lang="ru-RU" dirty="0" smtClean="0"/>
              <a:t>.)</a:t>
            </a:r>
            <a:endParaRPr lang="ru-RU" dirty="0"/>
          </a:p>
        </p:txBody>
      </p:sp>
      <p:pic>
        <p:nvPicPr>
          <p:cNvPr id="12290" name="Picture 2" descr="C:\Users\Admin\Pictures\Без названия (1).jpg"/>
          <p:cNvPicPr>
            <a:picLocks noChangeAspect="1" noChangeArrowheads="1"/>
          </p:cNvPicPr>
          <p:nvPr/>
        </p:nvPicPr>
        <p:blipFill>
          <a:blip r:embed="rId2"/>
          <a:srcRect/>
          <a:stretch>
            <a:fillRect/>
          </a:stretch>
        </p:blipFill>
        <p:spPr bwMode="auto">
          <a:xfrm>
            <a:off x="457200" y="1600199"/>
            <a:ext cx="4191000" cy="4525963"/>
          </a:xfrm>
          <a:prstGeom prst="rect">
            <a:avLst/>
          </a:prstGeom>
        </p:spPr>
        <p:style>
          <a:lnRef idx="2">
            <a:schemeClr val="dk1">
              <a:shade val="50000"/>
            </a:schemeClr>
          </a:lnRef>
          <a:fillRef idx="1">
            <a:schemeClr val="dk1"/>
          </a:fillRef>
          <a:effectRef idx="0">
            <a:schemeClr val="dk1"/>
          </a:effectRef>
          <a:fontRef idx="minor">
            <a:schemeClr val="lt1"/>
          </a:fontRef>
        </p:style>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ru-RU" dirty="0" smtClean="0"/>
              <a:t>Пралине </a:t>
            </a:r>
            <a:endParaRPr lang="ru-RU" dirty="0"/>
          </a:p>
        </p:txBody>
      </p:sp>
      <p:sp>
        <p:nvSpPr>
          <p:cNvPr id="3" name="Содержимое 2"/>
          <p:cNvSpPr>
            <a:spLocks noGrp="1"/>
          </p:cNvSpPr>
          <p:nvPr>
            <p:ph sz="half" idx="1"/>
          </p:nvPr>
        </p:nvSpPr>
        <p:spPr/>
        <p:txBody>
          <a:bodyPr>
            <a:normAutofit fontScale="55000" lnSpcReduction="20000"/>
          </a:bodyPr>
          <a:lstStyle/>
          <a:p>
            <a:endParaRPr lang="ru-RU"/>
          </a:p>
        </p:txBody>
      </p:sp>
      <p:sp>
        <p:nvSpPr>
          <p:cNvPr id="4" name="Содержимое 3"/>
          <p:cNvSpPr>
            <a:spLocks noGrp="1"/>
          </p:cNvSpPr>
          <p:nvPr>
            <p:ph sz="half" idx="2"/>
          </p:nvPr>
        </p:nvSpPr>
        <p:spPr/>
        <p:style>
          <a:lnRef idx="2">
            <a:schemeClr val="accent6">
              <a:shade val="50000"/>
            </a:schemeClr>
          </a:lnRef>
          <a:fillRef idx="1">
            <a:schemeClr val="accent6"/>
          </a:fillRef>
          <a:effectRef idx="0">
            <a:schemeClr val="accent6"/>
          </a:effectRef>
          <a:fontRef idx="minor">
            <a:schemeClr val="lt1"/>
          </a:fontRef>
        </p:style>
        <p:txBody>
          <a:bodyPr>
            <a:normAutofit fontScale="55000" lnSpcReduction="20000"/>
          </a:bodyPr>
          <a:lstStyle/>
          <a:p>
            <a:r>
              <a:rPr lang="ru-RU" dirty="0" smtClean="0"/>
              <a:t>Пралине́ (фр. </a:t>
            </a:r>
            <a:r>
              <a:rPr lang="ru-RU" dirty="0" err="1" smtClean="0"/>
              <a:t>praliné</a:t>
            </a:r>
            <a:r>
              <a:rPr lang="ru-RU" dirty="0" smtClean="0"/>
              <a:t>, </a:t>
            </a:r>
            <a:r>
              <a:rPr lang="ru-RU" dirty="0" err="1" smtClean="0"/>
              <a:t>praline</a:t>
            </a:r>
            <a:r>
              <a:rPr lang="ru-RU" dirty="0" smtClean="0"/>
              <a:t>) — десертный ингредиент из молотого миндаля, обжаренного в сахаре. Пралине используют для изготовления начинок, кремов и для украшения пирожных, тортов и кексов.</a:t>
            </a:r>
          </a:p>
          <a:p>
            <a:endParaRPr lang="ru-RU" dirty="0" smtClean="0"/>
          </a:p>
          <a:p>
            <a:r>
              <a:rPr lang="ru-RU" dirty="0" smtClean="0"/>
              <a:t>По преданию, в 1671 году повар герцога </a:t>
            </a:r>
            <a:r>
              <a:rPr lang="ru-RU" dirty="0" err="1" smtClean="0"/>
              <a:t>Плесси-Пралин</a:t>
            </a:r>
            <a:r>
              <a:rPr lang="ru-RU" dirty="0" smtClean="0"/>
              <a:t>, французского посланника в Испанских Нидерландах, впервые создал сладкий десерт, который много позже назвали «пралине». Фирменный десерт содержал тёртый миндаль с другими орехами, перемешанный с засахаренным мёдом и комочками шоколада, затем начинка обливалась жжёным сахаром — подобием карамели — и так подавалась к столу.</a:t>
            </a:r>
          </a:p>
          <a:p>
            <a:endParaRPr lang="ru-RU" dirty="0" smtClean="0"/>
          </a:p>
          <a:p>
            <a:r>
              <a:rPr lang="ru-RU" dirty="0" smtClean="0"/>
              <a:t>В Чехии и Польше «</a:t>
            </a:r>
            <a:r>
              <a:rPr lang="ru-RU" dirty="0" err="1" smtClean="0"/>
              <a:t>пралина</a:t>
            </a:r>
            <a:r>
              <a:rPr lang="ru-RU" dirty="0" smtClean="0"/>
              <a:t>» — тонкая однослойная вафля большого (20—30 см) диаметра, пропитанная сладким сиропом.</a:t>
            </a:r>
            <a:endParaRPr lang="ru-RU" dirty="0"/>
          </a:p>
        </p:txBody>
      </p:sp>
      <p:pic>
        <p:nvPicPr>
          <p:cNvPr id="13314" name="Picture 2" descr="C:\Users\Admin\Pictures\btuoo2ag.jpg"/>
          <p:cNvPicPr>
            <a:picLocks noChangeAspect="1" noChangeArrowheads="1"/>
          </p:cNvPicPr>
          <p:nvPr/>
        </p:nvPicPr>
        <p:blipFill>
          <a:blip r:embed="rId2"/>
          <a:srcRect/>
          <a:stretch>
            <a:fillRect/>
          </a:stretch>
        </p:blipFill>
        <p:spPr bwMode="auto">
          <a:xfrm>
            <a:off x="723900" y="1752599"/>
            <a:ext cx="3771900" cy="4373563"/>
          </a:xfrm>
          <a:prstGeom prst="rect">
            <a:avLst/>
          </a:prstGeom>
        </p:spPr>
        <p:style>
          <a:lnRef idx="2">
            <a:schemeClr val="accent6">
              <a:shade val="50000"/>
            </a:schemeClr>
          </a:lnRef>
          <a:fillRef idx="1">
            <a:schemeClr val="accent6"/>
          </a:fillRef>
          <a:effectRef idx="0">
            <a:schemeClr val="accent6"/>
          </a:effectRef>
          <a:fontRef idx="minor">
            <a:schemeClr val="lt1"/>
          </a:fontRef>
        </p:style>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ru-RU" dirty="0" smtClean="0"/>
              <a:t>История Пралине </a:t>
            </a:r>
            <a:endParaRPr lang="ru-RU" dirty="0"/>
          </a:p>
        </p:txBody>
      </p:sp>
      <p:sp>
        <p:nvSpPr>
          <p:cNvPr id="3" name="Содержимое 2"/>
          <p:cNvSpPr>
            <a:spLocks noGrp="1"/>
          </p:cNvSpPr>
          <p:nvPr>
            <p:ph sz="half" idx="1"/>
          </p:nvPr>
        </p:nvSpPr>
        <p:spPr/>
        <p:txBody>
          <a:bodyPr>
            <a:normAutofit fontScale="55000" lnSpcReduction="20000"/>
          </a:bodyPr>
          <a:lstStyle/>
          <a:p>
            <a:endParaRPr lang="ru-RU" dirty="0"/>
          </a:p>
        </p:txBody>
      </p:sp>
      <p:sp>
        <p:nvSpPr>
          <p:cNvPr id="4" name="Содержимое 3"/>
          <p:cNvSpPr>
            <a:spLocks noGrp="1"/>
          </p:cNvSpPr>
          <p:nvPr>
            <p:ph sz="half" idx="2"/>
          </p:nvPr>
        </p:nvSpPr>
        <p:spPr/>
        <p:style>
          <a:lnRef idx="3">
            <a:schemeClr val="lt1"/>
          </a:lnRef>
          <a:fillRef idx="1">
            <a:schemeClr val="accent2"/>
          </a:fillRef>
          <a:effectRef idx="1">
            <a:schemeClr val="accent2"/>
          </a:effectRef>
          <a:fontRef idx="minor">
            <a:schemeClr val="lt1"/>
          </a:fontRef>
        </p:style>
        <p:txBody>
          <a:bodyPr>
            <a:normAutofit fontScale="55000" lnSpcReduction="20000"/>
          </a:bodyPr>
          <a:lstStyle/>
          <a:p>
            <a:r>
              <a:rPr lang="ru-RU" dirty="0" smtClean="0"/>
              <a:t>Пралине́ (фр. </a:t>
            </a:r>
            <a:r>
              <a:rPr lang="ru-RU" dirty="0" err="1" smtClean="0"/>
              <a:t>praliné</a:t>
            </a:r>
            <a:r>
              <a:rPr lang="ru-RU" dirty="0" smtClean="0"/>
              <a:t>, </a:t>
            </a:r>
            <a:r>
              <a:rPr lang="ru-RU" dirty="0" err="1" smtClean="0"/>
              <a:t>praline</a:t>
            </a:r>
            <a:r>
              <a:rPr lang="ru-RU" dirty="0" smtClean="0"/>
              <a:t>) — десертный ингредиент из молотого миндаля, обжаренного в сахаре. Пралине используют для изготовления начинок, кремов и для украшения пирожных, тортов и кексов.</a:t>
            </a:r>
          </a:p>
          <a:p>
            <a:endParaRPr lang="ru-RU" dirty="0" smtClean="0"/>
          </a:p>
          <a:p>
            <a:r>
              <a:rPr lang="ru-RU" dirty="0" smtClean="0"/>
              <a:t>По преданию, в 1671 году повар герцога </a:t>
            </a:r>
            <a:r>
              <a:rPr lang="ru-RU" dirty="0" err="1" smtClean="0"/>
              <a:t>Плесси-Пралин</a:t>
            </a:r>
            <a:r>
              <a:rPr lang="ru-RU" dirty="0" smtClean="0"/>
              <a:t>, французского посланника в Испанских Нидерландах, впервые создал сладкий десерт, который много позже назвали «пралине». Фирменный десерт содержал тёртый миндаль с другими орехами, перемешанный с засахаренным мёдом и комочками шоколада, затем начинка обливалась жжёным сахаром — подобием карамели — и так подавалась к столу.</a:t>
            </a:r>
          </a:p>
          <a:p>
            <a:endParaRPr lang="ru-RU" dirty="0" smtClean="0"/>
          </a:p>
          <a:p>
            <a:r>
              <a:rPr lang="ru-RU" dirty="0" smtClean="0"/>
              <a:t>В Чехии и Польше «</a:t>
            </a:r>
            <a:r>
              <a:rPr lang="ru-RU" dirty="0" err="1" smtClean="0"/>
              <a:t>пралина</a:t>
            </a:r>
            <a:r>
              <a:rPr lang="ru-RU" dirty="0" smtClean="0"/>
              <a:t>» — тонкая однослойная вафля большого (20—30 см) диаметра, пропитанная сладким сиропом.</a:t>
            </a:r>
            <a:endParaRPr lang="ru-RU" dirty="0"/>
          </a:p>
        </p:txBody>
      </p:sp>
      <p:pic>
        <p:nvPicPr>
          <p:cNvPr id="14338" name="Picture 2" descr="C:\Users\Admin\Pictures\praline450-267.jpg"/>
          <p:cNvPicPr>
            <a:picLocks noChangeAspect="1" noChangeArrowheads="1"/>
          </p:cNvPicPr>
          <p:nvPr/>
        </p:nvPicPr>
        <p:blipFill>
          <a:blip r:embed="rId2"/>
          <a:srcRect/>
          <a:stretch>
            <a:fillRect/>
          </a:stretch>
        </p:blipFill>
        <p:spPr bwMode="auto">
          <a:xfrm>
            <a:off x="457199" y="1600200"/>
            <a:ext cx="3771901" cy="4525963"/>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r>
              <a:rPr lang="ru-RU" dirty="0" err="1" smtClean="0"/>
              <a:t>Сезар</a:t>
            </a:r>
            <a:r>
              <a:rPr lang="ru-RU" dirty="0" smtClean="0"/>
              <a:t> де </a:t>
            </a:r>
            <a:r>
              <a:rPr lang="ru-RU" dirty="0" err="1" smtClean="0"/>
              <a:t>Шуазель</a:t>
            </a:r>
            <a:r>
              <a:rPr lang="ru-RU" dirty="0" smtClean="0"/>
              <a:t>, граф </a:t>
            </a:r>
            <a:r>
              <a:rPr lang="ru-RU" dirty="0" err="1" smtClean="0"/>
              <a:t>дю</a:t>
            </a:r>
            <a:r>
              <a:rPr lang="ru-RU" dirty="0" smtClean="0"/>
              <a:t> </a:t>
            </a:r>
            <a:r>
              <a:rPr lang="ru-RU" dirty="0" err="1" smtClean="0"/>
              <a:t>Плесси-Прален</a:t>
            </a:r>
            <a:r>
              <a:rPr lang="ru-RU" dirty="0" smtClean="0"/>
              <a:t>, виконт де Сен-Жан</a:t>
            </a:r>
            <a:endParaRPr lang="ru-RU" dirty="0"/>
          </a:p>
        </p:txBody>
      </p:sp>
      <p:sp>
        <p:nvSpPr>
          <p:cNvPr id="3" name="Содержимое 2"/>
          <p:cNvSpPr>
            <a:spLocks noGrp="1"/>
          </p:cNvSpPr>
          <p:nvPr>
            <p:ph sz="half" idx="1"/>
          </p:nvPr>
        </p:nvSpPr>
        <p:spPr/>
        <p:txBody>
          <a:bodyPr>
            <a:normAutofit fontScale="47500" lnSpcReduction="20000"/>
          </a:bodyPr>
          <a:lstStyle/>
          <a:p>
            <a:endParaRPr lang="ru-RU" dirty="0"/>
          </a:p>
        </p:txBody>
      </p:sp>
      <p:sp>
        <p:nvSpPr>
          <p:cNvPr id="4" name="Содержимое 3"/>
          <p:cNvSpPr>
            <a:spLocks noGrp="1"/>
          </p:cNvSpPr>
          <p:nvPr>
            <p:ph sz="half" idx="2"/>
          </p:nvPr>
        </p:nvSpPr>
        <p:spPr>
          <a:xfrm>
            <a:off x="4648200" y="1600200"/>
            <a:ext cx="4038600" cy="5257800"/>
          </a:xfrm>
        </p:spPr>
        <p:style>
          <a:lnRef idx="3">
            <a:schemeClr val="lt1"/>
          </a:lnRef>
          <a:fillRef idx="1">
            <a:schemeClr val="accent5"/>
          </a:fillRef>
          <a:effectRef idx="1">
            <a:schemeClr val="accent5"/>
          </a:effectRef>
          <a:fontRef idx="minor">
            <a:schemeClr val="lt1"/>
          </a:fontRef>
        </p:style>
        <p:txBody>
          <a:bodyPr>
            <a:normAutofit fontScale="47500" lnSpcReduction="20000"/>
          </a:bodyPr>
          <a:lstStyle/>
          <a:p>
            <a:r>
              <a:rPr lang="ru-RU" dirty="0" err="1" smtClean="0"/>
              <a:t>Сезар</a:t>
            </a:r>
            <a:r>
              <a:rPr lang="ru-RU" dirty="0" smtClean="0"/>
              <a:t> де </a:t>
            </a:r>
            <a:r>
              <a:rPr lang="ru-RU" dirty="0" err="1" smtClean="0"/>
              <a:t>Шуазель</a:t>
            </a:r>
            <a:r>
              <a:rPr lang="ru-RU" dirty="0" smtClean="0"/>
              <a:t>, граф </a:t>
            </a:r>
            <a:r>
              <a:rPr lang="ru-RU" dirty="0" err="1" smtClean="0"/>
              <a:t>дю</a:t>
            </a:r>
            <a:r>
              <a:rPr lang="ru-RU" dirty="0" smtClean="0"/>
              <a:t> </a:t>
            </a:r>
            <a:r>
              <a:rPr lang="ru-RU" dirty="0" err="1" smtClean="0"/>
              <a:t>Плесси-Прален</a:t>
            </a:r>
            <a:r>
              <a:rPr lang="ru-RU" dirty="0" smtClean="0"/>
              <a:t>, виконт де Сен-Жан (фр. </a:t>
            </a:r>
            <a:r>
              <a:rPr lang="ru-RU" dirty="0" err="1" smtClean="0"/>
              <a:t>César</a:t>
            </a:r>
            <a:r>
              <a:rPr lang="ru-RU" dirty="0" smtClean="0"/>
              <a:t> </a:t>
            </a:r>
            <a:r>
              <a:rPr lang="ru-RU" dirty="0" err="1" smtClean="0"/>
              <a:t>de</a:t>
            </a:r>
            <a:r>
              <a:rPr lang="ru-RU" dirty="0" smtClean="0"/>
              <a:t> </a:t>
            </a:r>
            <a:r>
              <a:rPr lang="ru-RU" dirty="0" err="1" smtClean="0"/>
              <a:t>Choiseul</a:t>
            </a:r>
            <a:r>
              <a:rPr lang="ru-RU" dirty="0" smtClean="0"/>
              <a:t>, 1er </a:t>
            </a:r>
            <a:r>
              <a:rPr lang="ru-RU" dirty="0" err="1" smtClean="0"/>
              <a:t>duc</a:t>
            </a:r>
            <a:r>
              <a:rPr lang="ru-RU" dirty="0" smtClean="0"/>
              <a:t> </a:t>
            </a:r>
            <a:r>
              <a:rPr lang="ru-RU" dirty="0" err="1" smtClean="0"/>
              <a:t>de</a:t>
            </a:r>
            <a:r>
              <a:rPr lang="ru-RU" dirty="0" smtClean="0"/>
              <a:t> </a:t>
            </a:r>
            <a:r>
              <a:rPr lang="ru-RU" dirty="0" err="1" smtClean="0"/>
              <a:t>Choiseul</a:t>
            </a:r>
            <a:r>
              <a:rPr lang="ru-RU" dirty="0" smtClean="0"/>
              <a:t>, </a:t>
            </a:r>
            <a:r>
              <a:rPr lang="ru-RU" dirty="0" err="1" smtClean="0"/>
              <a:t>comte</a:t>
            </a:r>
            <a:r>
              <a:rPr lang="ru-RU" dirty="0" smtClean="0"/>
              <a:t> </a:t>
            </a:r>
            <a:r>
              <a:rPr lang="ru-RU" dirty="0" err="1" smtClean="0"/>
              <a:t>d’Hostel</a:t>
            </a:r>
            <a:r>
              <a:rPr lang="ru-RU" dirty="0" smtClean="0"/>
              <a:t> </a:t>
            </a:r>
            <a:r>
              <a:rPr lang="ru-RU" dirty="0" err="1" smtClean="0"/>
              <a:t>pui</a:t>
            </a:r>
            <a:r>
              <a:rPr lang="ru-RU" dirty="0" smtClean="0"/>
              <a:t> </a:t>
            </a:r>
            <a:r>
              <a:rPr lang="ru-RU" dirty="0" err="1" smtClean="0"/>
              <a:t>comte</a:t>
            </a:r>
            <a:r>
              <a:rPr lang="ru-RU" dirty="0" smtClean="0"/>
              <a:t> </a:t>
            </a:r>
            <a:r>
              <a:rPr lang="ru-RU" dirty="0" err="1" smtClean="0"/>
              <a:t>du</a:t>
            </a:r>
            <a:r>
              <a:rPr lang="ru-RU" dirty="0" smtClean="0"/>
              <a:t> </a:t>
            </a:r>
            <a:r>
              <a:rPr lang="ru-RU" dirty="0" err="1" smtClean="0"/>
              <a:t>Plessis-Praslin</a:t>
            </a:r>
            <a:r>
              <a:rPr lang="ru-RU" dirty="0" smtClean="0"/>
              <a:t>, </a:t>
            </a:r>
            <a:r>
              <a:rPr lang="ru-RU" dirty="0" err="1" smtClean="0"/>
              <a:t>vicomte</a:t>
            </a:r>
            <a:r>
              <a:rPr lang="ru-RU" dirty="0" smtClean="0"/>
              <a:t> </a:t>
            </a:r>
            <a:r>
              <a:rPr lang="ru-RU" dirty="0" err="1" smtClean="0"/>
              <a:t>de</a:t>
            </a:r>
            <a:r>
              <a:rPr lang="ru-RU" dirty="0" smtClean="0"/>
              <a:t> </a:t>
            </a:r>
            <a:r>
              <a:rPr lang="ru-RU" dirty="0" err="1" smtClean="0"/>
              <a:t>Saint-Jean</a:t>
            </a:r>
            <a:r>
              <a:rPr lang="ru-RU" dirty="0" smtClean="0"/>
              <a:t>; 12 февраля 1598, Париж — 23 декабря 1675, Париж) — французский военный деятель и дипломат XVII века, маршал Франции (1645).</a:t>
            </a:r>
          </a:p>
          <a:p>
            <a:endParaRPr lang="ru-RU" dirty="0" smtClean="0"/>
          </a:p>
          <a:p>
            <a:r>
              <a:rPr lang="ru-RU" dirty="0" smtClean="0"/>
              <a:t>Пользовался доверием Ришелье, который давал ему дипломатические поручения в Италию и Каталонию. В 1633 году сделан герцогом и пэром.</a:t>
            </a:r>
          </a:p>
          <a:p>
            <a:endParaRPr lang="ru-RU" dirty="0" smtClean="0"/>
          </a:p>
          <a:p>
            <a:r>
              <a:rPr lang="ru-RU" dirty="0" smtClean="0"/>
              <a:t>Во время Фронды </a:t>
            </a:r>
            <a:r>
              <a:rPr lang="ru-RU" dirty="0" err="1" smtClean="0"/>
              <a:t>Шуазель</a:t>
            </a:r>
            <a:r>
              <a:rPr lang="ru-RU" dirty="0" smtClean="0"/>
              <a:t> был на стороне двора. Когда испанцы осадили крепость </a:t>
            </a:r>
            <a:r>
              <a:rPr lang="ru-RU" dirty="0" err="1" smtClean="0"/>
              <a:t>Гиз</a:t>
            </a:r>
            <a:r>
              <a:rPr lang="ru-RU" dirty="0" smtClean="0"/>
              <a:t>, </a:t>
            </a:r>
            <a:r>
              <a:rPr lang="ru-RU" dirty="0" err="1" smtClean="0"/>
              <a:t>Шуазель</a:t>
            </a:r>
            <a:r>
              <a:rPr lang="ru-RU" dirty="0" smtClean="0"/>
              <a:t> принудил их снять осаду (2 июля 1650 года), затем отнял у испанцев </a:t>
            </a:r>
            <a:r>
              <a:rPr lang="ru-RU" dirty="0" err="1" smtClean="0"/>
              <a:t>Ретель</a:t>
            </a:r>
            <a:r>
              <a:rPr lang="ru-RU" dirty="0" smtClean="0"/>
              <a:t> и разбил близ этого города </a:t>
            </a:r>
            <a:r>
              <a:rPr lang="ru-RU" dirty="0" err="1" smtClean="0"/>
              <a:t>Тюренна</a:t>
            </a:r>
            <a:r>
              <a:rPr lang="ru-RU" dirty="0" smtClean="0"/>
              <a:t>. Курировал укрепление </a:t>
            </a:r>
            <a:r>
              <a:rPr lang="ru-RU" dirty="0" err="1" smtClean="0"/>
              <a:t>Перпиньяна</a:t>
            </a:r>
            <a:r>
              <a:rPr lang="ru-RU" dirty="0" smtClean="0"/>
              <a:t> и франко-испанской границы.</a:t>
            </a:r>
          </a:p>
          <a:p>
            <a:endParaRPr lang="ru-RU" dirty="0" smtClean="0"/>
          </a:p>
          <a:p>
            <a:r>
              <a:rPr lang="ru-RU" dirty="0" smtClean="0"/>
              <a:t>В конце жизни перешёл на дипломатическую службу и по поручению Людовика XIV готовил тайный </a:t>
            </a:r>
            <a:r>
              <a:rPr lang="ru-RU" dirty="0" err="1" smtClean="0"/>
              <a:t>Дуврский</a:t>
            </a:r>
            <a:r>
              <a:rPr lang="ru-RU" dirty="0" smtClean="0"/>
              <a:t> договор с англичанами.</a:t>
            </a:r>
          </a:p>
          <a:p>
            <a:endParaRPr lang="ru-RU" dirty="0" smtClean="0"/>
          </a:p>
          <a:p>
            <a:r>
              <a:rPr lang="ru-RU" dirty="0" smtClean="0"/>
              <a:t>После смерти </a:t>
            </a:r>
            <a:r>
              <a:rPr lang="ru-RU" dirty="0" err="1" smtClean="0"/>
              <a:t>Шуазеля</a:t>
            </a:r>
            <a:r>
              <a:rPr lang="ru-RU" dirty="0" smtClean="0"/>
              <a:t>, в 1676 году, вышли его мемуары. Однако память о </a:t>
            </a:r>
            <a:r>
              <a:rPr lang="ru-RU" dirty="0" err="1" smtClean="0"/>
              <a:t>Пралене</a:t>
            </a:r>
            <a:r>
              <a:rPr lang="ru-RU" dirty="0" smtClean="0"/>
              <a:t> лучше сохранилась в названии сладости пралине, которую, по преданию, изобрёл личный шеф-повар герцога.</a:t>
            </a:r>
            <a:endParaRPr lang="ru-RU" dirty="0"/>
          </a:p>
        </p:txBody>
      </p:sp>
      <p:pic>
        <p:nvPicPr>
          <p:cNvPr id="15362" name="Picture 2" descr="C:\Users\Admin\Pictures\César_de_Choiseul_du_Plessis-Praslin.jpg"/>
          <p:cNvPicPr>
            <a:picLocks noChangeAspect="1" noChangeArrowheads="1"/>
          </p:cNvPicPr>
          <p:nvPr/>
        </p:nvPicPr>
        <p:blipFill>
          <a:blip r:embed="rId2"/>
          <a:srcRect/>
          <a:stretch>
            <a:fillRect/>
          </a:stretch>
        </p:blipFill>
        <p:spPr bwMode="auto">
          <a:xfrm>
            <a:off x="901700" y="1847850"/>
            <a:ext cx="3270250" cy="4699000"/>
          </a:xfrm>
          <a:prstGeom prst="rect">
            <a:avLst/>
          </a:prstGeom>
        </p:spPr>
        <p:style>
          <a:lnRef idx="1">
            <a:schemeClr val="accent5"/>
          </a:lnRef>
          <a:fillRef idx="3">
            <a:schemeClr val="accent5"/>
          </a:fillRef>
          <a:effectRef idx="2">
            <a:schemeClr val="accent5"/>
          </a:effectRef>
          <a:fontRef idx="minor">
            <a:schemeClr val="lt1"/>
          </a:fontRef>
        </p:style>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600201"/>
            <a:ext cx="8229600" cy="4140200"/>
          </a:xfrm>
        </p:spPr>
        <p:style>
          <a:lnRef idx="0">
            <a:schemeClr val="accent6"/>
          </a:lnRef>
          <a:fillRef idx="3">
            <a:schemeClr val="accent6"/>
          </a:fillRef>
          <a:effectRef idx="3">
            <a:schemeClr val="accent6"/>
          </a:effectRef>
          <a:fontRef idx="minor">
            <a:schemeClr val="lt1"/>
          </a:fontRef>
        </p:style>
        <p:txBody>
          <a:bodyPr>
            <a:normAutofit fontScale="92500" lnSpcReduction="10000"/>
          </a:bodyPr>
          <a:lstStyle/>
          <a:p>
            <a:pPr>
              <a:buNone/>
            </a:pPr>
            <a:endParaRPr lang="ru-RU" dirty="0" smtClean="0"/>
          </a:p>
          <a:p>
            <a:pPr>
              <a:buNone/>
            </a:pPr>
            <a:r>
              <a:rPr lang="ru-RU" b="1" dirty="0" smtClean="0"/>
              <a:t>    Креп </a:t>
            </a:r>
            <a:r>
              <a:rPr lang="ru-RU" b="1" dirty="0" err="1" smtClean="0"/>
              <a:t>Сюзет</a:t>
            </a:r>
            <a:r>
              <a:rPr lang="ru-RU" b="1" dirty="0" smtClean="0"/>
              <a:t> "</a:t>
            </a:r>
            <a:r>
              <a:rPr lang="ru-RU" b="1" dirty="0" err="1" smtClean="0"/>
              <a:t>Crêpe</a:t>
            </a:r>
            <a:r>
              <a:rPr lang="ru-RU" b="1" dirty="0" smtClean="0"/>
              <a:t> </a:t>
            </a:r>
            <a:r>
              <a:rPr lang="ru-RU" b="1" dirty="0" err="1" smtClean="0"/>
              <a:t>Suzette</a:t>
            </a:r>
            <a:r>
              <a:rPr lang="en-US" b="1" dirty="0" smtClean="0"/>
              <a:t>’’</a:t>
            </a:r>
            <a:endParaRPr lang="ru-RU" dirty="0" smtClean="0"/>
          </a:p>
          <a:p>
            <a:pPr>
              <a:buNone/>
            </a:pPr>
            <a:r>
              <a:rPr lang="ru-RU" b="1" dirty="0" smtClean="0"/>
              <a:t>    Традиционный, классический французский десерт, который, </a:t>
            </a:r>
            <a:r>
              <a:rPr lang="ru-RU" b="1" dirty="0" smtClean="0"/>
              <a:t>популярен </a:t>
            </a:r>
            <a:r>
              <a:rPr lang="ru-RU" b="1" dirty="0" smtClean="0"/>
              <a:t>и в Бельгии. Блюдо состоит из особых французских блинчиков (</a:t>
            </a:r>
            <a:r>
              <a:rPr lang="ru-RU" b="1" dirty="0" err="1" smtClean="0"/>
              <a:t>Crêpes</a:t>
            </a:r>
            <a:r>
              <a:rPr lang="ru-RU" b="1" dirty="0" smtClean="0"/>
              <a:t>), апельсинового соуса с карамелью и ликёра Гран </a:t>
            </a:r>
            <a:r>
              <a:rPr lang="ru-RU" b="1" dirty="0" err="1" smtClean="0"/>
              <a:t>Марнье</a:t>
            </a:r>
            <a:r>
              <a:rPr lang="ru-RU" b="1" dirty="0" smtClean="0"/>
              <a:t> (</a:t>
            </a:r>
            <a:r>
              <a:rPr lang="ru-RU" b="1" dirty="0" err="1" smtClean="0"/>
              <a:t>Grand</a:t>
            </a:r>
            <a:r>
              <a:rPr lang="ru-RU" b="1" dirty="0" smtClean="0"/>
              <a:t> </a:t>
            </a:r>
            <a:r>
              <a:rPr lang="ru-RU" b="1" dirty="0" err="1" smtClean="0"/>
              <a:t>Marnier</a:t>
            </a:r>
            <a:r>
              <a:rPr lang="ru-RU" b="1" dirty="0" smtClean="0"/>
              <a:t>), который поджигается и выливается на готовое блюдо.</a:t>
            </a:r>
          </a:p>
          <a:p>
            <a:pPr>
              <a:buNone/>
            </a:pPr>
            <a:endParaRPr lang="ru-RU" dirty="0" smtClean="0"/>
          </a:p>
          <a:p>
            <a:endParaRPr lang="ru-RU" dirty="0"/>
          </a:p>
        </p:txBody>
      </p:sp>
      <p:sp>
        <p:nvSpPr>
          <p:cNvPr id="3" name="Заголовок 2"/>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pPr algn="ctr"/>
            <a:r>
              <a:rPr lang="ru-RU" dirty="0" smtClean="0"/>
              <a:t>Креп </a:t>
            </a:r>
            <a:r>
              <a:rPr lang="ru-RU" dirty="0" err="1" smtClean="0"/>
              <a:t>Сюзет</a:t>
            </a:r>
            <a:endParaRPr lang="ru-RU" dirty="0"/>
          </a:p>
        </p:txBody>
      </p:sp>
    </p:spTree>
    <p:extLst>
      <p:ext uri="{BB962C8B-B14F-4D97-AF65-F5344CB8AC3E}">
        <p14:creationId xmlns:p14="http://schemas.microsoft.com/office/powerpoint/2010/main" xmlns="" val="196253170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style>
          <a:lnRef idx="0">
            <a:schemeClr val="accent6"/>
          </a:lnRef>
          <a:fillRef idx="3">
            <a:schemeClr val="accent6"/>
          </a:fillRef>
          <a:effectRef idx="3">
            <a:schemeClr val="accent6"/>
          </a:effectRef>
          <a:fontRef idx="minor">
            <a:schemeClr val="lt1"/>
          </a:fontRef>
        </p:style>
        <p:txBody>
          <a:bodyPr/>
          <a:lstStyle/>
          <a:p>
            <a:pPr>
              <a:buNone/>
            </a:pPr>
            <a:r>
              <a:rPr lang="ru-RU" b="1" dirty="0" smtClean="0"/>
              <a:t>   Происхождение этих блинчиков весьма спорно. По одной из версии они были изобретены известным французским шеф-поваром Огюстом </a:t>
            </a:r>
            <a:r>
              <a:rPr lang="ru-RU" b="1" dirty="0" err="1" smtClean="0"/>
              <a:t>Эскофье</a:t>
            </a:r>
            <a:r>
              <a:rPr lang="ru-RU" b="1" dirty="0" smtClean="0"/>
              <a:t> в честь известной французской актрисы (и баронессы) </a:t>
            </a:r>
            <a:r>
              <a:rPr lang="ru-RU" b="1" dirty="0" err="1" smtClean="0"/>
              <a:t>Сюзанны</a:t>
            </a:r>
            <a:r>
              <a:rPr lang="ru-RU" b="1" dirty="0" smtClean="0"/>
              <a:t> </a:t>
            </a:r>
            <a:r>
              <a:rPr lang="ru-RU" b="1" dirty="0" err="1" smtClean="0"/>
              <a:t>Райхенберг</a:t>
            </a:r>
            <a:r>
              <a:rPr lang="ru-RU" b="1" dirty="0" smtClean="0"/>
              <a:t> (1852-1924), которая работала под псевдонимом </a:t>
            </a:r>
            <a:r>
              <a:rPr lang="ru-RU" b="1" dirty="0" err="1" smtClean="0"/>
              <a:t>Suzette</a:t>
            </a:r>
            <a:r>
              <a:rPr lang="ru-RU" b="1" dirty="0" smtClean="0"/>
              <a:t>.</a:t>
            </a:r>
            <a:endParaRPr lang="ru-RU" dirty="0" smtClean="0"/>
          </a:p>
          <a:p>
            <a:endParaRPr lang="ru-RU" dirty="0"/>
          </a:p>
        </p:txBody>
      </p:sp>
      <p:sp>
        <p:nvSpPr>
          <p:cNvPr id="3" name="Заголовок 2"/>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pPr algn="ctr"/>
            <a:r>
              <a:rPr lang="ru-RU" dirty="0" smtClean="0"/>
              <a:t>  </a:t>
            </a:r>
            <a:r>
              <a:rPr dirty="0" smtClean="0"/>
              <a:t>Suzette</a:t>
            </a:r>
            <a:endParaRPr lang="ru-RU" dirty="0"/>
          </a:p>
        </p:txBody>
      </p:sp>
    </p:spTree>
    <p:extLst>
      <p:ext uri="{BB962C8B-B14F-4D97-AF65-F5344CB8AC3E}">
        <p14:creationId xmlns:p14="http://schemas.microsoft.com/office/powerpoint/2010/main" xmlns="" val="171621686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14282" y="1500174"/>
            <a:ext cx="8429684" cy="4929222"/>
          </a:xfrm>
        </p:spPr>
        <p:style>
          <a:lnRef idx="0">
            <a:schemeClr val="accent6"/>
          </a:lnRef>
          <a:fillRef idx="3">
            <a:schemeClr val="accent6"/>
          </a:fillRef>
          <a:effectRef idx="3">
            <a:schemeClr val="accent6"/>
          </a:effectRef>
          <a:fontRef idx="minor">
            <a:schemeClr val="lt1"/>
          </a:fontRef>
        </p:style>
        <p:txBody>
          <a:bodyPr>
            <a:normAutofit/>
          </a:bodyPr>
          <a:lstStyle/>
          <a:p>
            <a:pPr algn="ctr">
              <a:buNone/>
            </a:pPr>
            <a:r>
              <a:rPr lang="ru-RU" b="1" dirty="0" smtClean="0"/>
              <a:t>    </a:t>
            </a:r>
            <a:r>
              <a:rPr lang="ru-RU" sz="2200" b="1" dirty="0" smtClean="0"/>
              <a:t>В конце позапрошлого XIX века в Париже в знаменитом театре "</a:t>
            </a:r>
            <a:r>
              <a:rPr lang="ru-RU" sz="2200" b="1" dirty="0" err="1" smtClean="0"/>
              <a:t>Комеди</a:t>
            </a:r>
            <a:r>
              <a:rPr lang="ru-RU" sz="2200" b="1" dirty="0" smtClean="0"/>
              <a:t>  </a:t>
            </a:r>
            <a:r>
              <a:rPr lang="ru-RU" sz="2200" b="1" dirty="0" err="1" smtClean="0"/>
              <a:t>Франсез</a:t>
            </a:r>
            <a:r>
              <a:rPr lang="ru-RU" sz="2200" b="1" dirty="0" smtClean="0"/>
              <a:t>" шла пьеса, где любимица публики </a:t>
            </a:r>
            <a:r>
              <a:rPr lang="ru-RU" sz="2200" b="1" dirty="0" err="1" smtClean="0"/>
              <a:t>Сюзетт</a:t>
            </a:r>
            <a:r>
              <a:rPr lang="ru-RU" sz="2200" b="1" dirty="0" smtClean="0"/>
              <a:t> играла роль горничной. По сценарию ее героине приходилось с аппетитом есть блины. А поскольку пьеса шла ежедневно, скоро блины актрисе изрядно надоели.</a:t>
            </a:r>
            <a:endParaRPr lang="ru-RU" sz="2200" dirty="0" smtClean="0"/>
          </a:p>
          <a:p>
            <a:pPr algn="ctr">
              <a:buNone/>
            </a:pPr>
            <a:r>
              <a:rPr lang="ru-RU" sz="2200" b="1" dirty="0" smtClean="0"/>
              <a:t>    В числе почитателей актрисы был и шеф-повар ресторана "</a:t>
            </a:r>
            <a:r>
              <a:rPr lang="ru-RU" sz="2200" b="1" dirty="0" err="1" smtClean="0"/>
              <a:t>Мариво</a:t>
            </a:r>
            <a:r>
              <a:rPr lang="ru-RU" sz="2200" b="1" dirty="0" smtClean="0"/>
              <a:t>". Из любви и сочувствия к своему кумиру он решил изобрести особые блинчики: маленькие, легкие и вкусные. С тех пор </a:t>
            </a:r>
            <a:r>
              <a:rPr lang="ru-RU" sz="2200" b="1" dirty="0" err="1" smtClean="0"/>
              <a:t>Сюзетт</a:t>
            </a:r>
            <a:r>
              <a:rPr lang="ru-RU" sz="2200" b="1" dirty="0" smtClean="0"/>
              <a:t> ежедневно получала на сцене тарелку со свежими, аппетитными, тающими во рту блинчиками и съедала их с большим удовольствием.                                                                                                                                                       </a:t>
            </a:r>
            <a:endParaRPr lang="ru-RU" dirty="0"/>
          </a:p>
        </p:txBody>
      </p:sp>
      <p:sp>
        <p:nvSpPr>
          <p:cNvPr id="3" name="Заголовок 2"/>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pPr algn="ctr"/>
            <a:r>
              <a:rPr lang="ru-RU" dirty="0" smtClean="0"/>
              <a:t>История создания</a:t>
            </a:r>
            <a:endParaRPr lang="ru-RU" dirty="0"/>
          </a:p>
        </p:txBody>
      </p:sp>
    </p:spTree>
    <p:extLst>
      <p:ext uri="{BB962C8B-B14F-4D97-AF65-F5344CB8AC3E}">
        <p14:creationId xmlns:p14="http://schemas.microsoft.com/office/powerpoint/2010/main" xmlns="" val="93947681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87412"/>
          </a:xfrm>
        </p:spPr>
        <p:style>
          <a:lnRef idx="1">
            <a:schemeClr val="accent3"/>
          </a:lnRef>
          <a:fillRef idx="2">
            <a:schemeClr val="accent3"/>
          </a:fillRef>
          <a:effectRef idx="1">
            <a:schemeClr val="accent3"/>
          </a:effectRef>
          <a:fontRef idx="minor">
            <a:schemeClr val="dk1"/>
          </a:fontRef>
        </p:style>
        <p:txBody>
          <a:bodyPr/>
          <a:lstStyle/>
          <a:p>
            <a:r>
              <a:rPr lang="ru-RU" dirty="0" smtClean="0"/>
              <a:t>Название Апреля</a:t>
            </a:r>
            <a:endParaRPr lang="ru-RU" dirty="0"/>
          </a:p>
        </p:txBody>
      </p:sp>
      <p:sp>
        <p:nvSpPr>
          <p:cNvPr id="3" name="Содержимое 2"/>
          <p:cNvSpPr>
            <a:spLocks noGrp="1"/>
          </p:cNvSpPr>
          <p:nvPr>
            <p:ph sz="half" idx="1"/>
          </p:nvPr>
        </p:nvSpPr>
        <p:spPr/>
        <p:txBody>
          <a:bodyPr>
            <a:normAutofit fontScale="70000" lnSpcReduction="20000"/>
          </a:bodyPr>
          <a:lstStyle/>
          <a:p>
            <a:endParaRPr lang="ru-RU"/>
          </a:p>
        </p:txBody>
      </p:sp>
      <p:sp>
        <p:nvSpPr>
          <p:cNvPr id="4" name="Содержимое 3"/>
          <p:cNvSpPr>
            <a:spLocks noGrp="1"/>
          </p:cNvSpPr>
          <p:nvPr>
            <p:ph sz="half" idx="2"/>
          </p:nvPr>
        </p:nvSpPr>
        <p:spPr>
          <a:xfrm>
            <a:off x="4648200" y="1417638"/>
            <a:ext cx="4267200" cy="5440362"/>
          </a:xfrm>
        </p:spPr>
        <p:style>
          <a:lnRef idx="1">
            <a:schemeClr val="accent3"/>
          </a:lnRef>
          <a:fillRef idx="2">
            <a:schemeClr val="accent3"/>
          </a:fillRef>
          <a:effectRef idx="1">
            <a:schemeClr val="accent3"/>
          </a:effectRef>
          <a:fontRef idx="minor">
            <a:schemeClr val="dk1"/>
          </a:fontRef>
        </p:style>
        <p:txBody>
          <a:bodyPr>
            <a:normAutofit fontScale="70000" lnSpcReduction="20000"/>
          </a:bodyPr>
          <a:lstStyle/>
          <a:p>
            <a:r>
              <a:rPr lang="ru-RU" dirty="0" smtClean="0"/>
              <a:t>Название апреля, вероятно, происходит, как признавали уже и древние (например </a:t>
            </a:r>
            <a:r>
              <a:rPr lang="ru-RU" dirty="0" err="1" smtClean="0"/>
              <a:t>Макробий</a:t>
            </a:r>
            <a:r>
              <a:rPr lang="ru-RU" dirty="0" smtClean="0"/>
              <a:t> в «Сатурналиях», где в свою очередь имеются указания на более ранних авторов), от латинского глагола </a:t>
            </a:r>
            <a:r>
              <a:rPr lang="ru-RU" dirty="0" err="1" smtClean="0"/>
              <a:t>aperire</a:t>
            </a:r>
            <a:r>
              <a:rPr lang="ru-RU" dirty="0" smtClean="0"/>
              <a:t> (или </a:t>
            </a:r>
            <a:r>
              <a:rPr lang="ru-RU" dirty="0" err="1" smtClean="0"/>
              <a:t>aperio</a:t>
            </a:r>
            <a:r>
              <a:rPr lang="ru-RU" dirty="0" smtClean="0"/>
              <a:t>)— «открывать», потому что в этом месяце в Италии открывалась, начиналась весна, зацветали деревья и цветы. Эта этимология поддерживается сравнением с современным греческим использованием слова </a:t>
            </a:r>
            <a:r>
              <a:rPr lang="ru-RU" dirty="0" err="1" smtClean="0"/>
              <a:t>ἁνοιξις </a:t>
            </a:r>
            <a:r>
              <a:rPr lang="ru-RU" dirty="0" smtClean="0"/>
              <a:t>(</a:t>
            </a:r>
            <a:r>
              <a:rPr lang="ru-RU" dirty="0" err="1" smtClean="0"/>
              <a:t>anoixis</a:t>
            </a:r>
            <a:r>
              <a:rPr lang="ru-RU" dirty="0" smtClean="0"/>
              <a:t>) — «открытие» для обозначения весны. По другой версии, наименование месяца производится от латинского слова </a:t>
            </a:r>
            <a:r>
              <a:rPr lang="ru-RU" dirty="0" err="1" smtClean="0"/>
              <a:t>apricus</a:t>
            </a:r>
            <a:r>
              <a:rPr lang="ru-RU" dirty="0" smtClean="0"/>
              <a:t> — «согреваемый солнцем».</a:t>
            </a:r>
            <a:endParaRPr lang="ru-RU" dirty="0"/>
          </a:p>
        </p:txBody>
      </p:sp>
      <p:pic>
        <p:nvPicPr>
          <p:cNvPr id="4098" name="Picture 2" descr="C:\Users\Admin\Pictures\id020-01.jpg"/>
          <p:cNvPicPr>
            <a:picLocks noChangeAspect="1" noChangeArrowheads="1"/>
          </p:cNvPicPr>
          <p:nvPr/>
        </p:nvPicPr>
        <p:blipFill>
          <a:blip r:embed="rId2"/>
          <a:srcRect/>
          <a:stretch>
            <a:fillRect/>
          </a:stretch>
        </p:blipFill>
        <p:spPr bwMode="auto">
          <a:xfrm>
            <a:off x="228600" y="1600201"/>
            <a:ext cx="4267200" cy="4829174"/>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ru-RU" dirty="0" smtClean="0"/>
              <a:t>Реглан</a:t>
            </a:r>
            <a:endParaRPr lang="ru-RU" dirty="0"/>
          </a:p>
        </p:txBody>
      </p:sp>
      <p:sp>
        <p:nvSpPr>
          <p:cNvPr id="3" name="Содержимое 2"/>
          <p:cNvSpPr>
            <a:spLocks noGrp="1"/>
          </p:cNvSpPr>
          <p:nvPr>
            <p:ph sz="half" idx="1"/>
          </p:nvPr>
        </p:nvSpPr>
        <p:spPr/>
        <p:txBody>
          <a:bodyPr/>
          <a:lstStyle/>
          <a:p>
            <a:endParaRPr lang="ru-RU"/>
          </a:p>
        </p:txBody>
      </p:sp>
      <p:sp>
        <p:nvSpPr>
          <p:cNvPr id="4" name="Содержимое 3"/>
          <p:cNvSpPr>
            <a:spLocks noGrp="1"/>
          </p:cNvSpPr>
          <p:nvPr>
            <p:ph sz="half" idx="2"/>
          </p:nvPr>
        </p:nvSpPr>
        <p:spPr/>
        <p:style>
          <a:lnRef idx="1">
            <a:schemeClr val="accent5"/>
          </a:lnRef>
          <a:fillRef idx="2">
            <a:schemeClr val="accent5"/>
          </a:fillRef>
          <a:effectRef idx="1">
            <a:schemeClr val="accent5"/>
          </a:effectRef>
          <a:fontRef idx="minor">
            <a:schemeClr val="dk1"/>
          </a:fontRef>
        </p:style>
        <p:txBody>
          <a:bodyPr/>
          <a:lstStyle/>
          <a:p>
            <a:r>
              <a:rPr lang="ru-RU" dirty="0" err="1" smtClean="0"/>
              <a:t>Регла́н</a:t>
            </a:r>
            <a:r>
              <a:rPr lang="ru-RU" dirty="0" smtClean="0"/>
              <a:t> — вид покроя рукава одежды, при котором рукав выкраивается вместе с плечевой частью переда (полочки) и спинки изделия.</a:t>
            </a:r>
            <a:endParaRPr lang="ru-RU" dirty="0"/>
          </a:p>
        </p:txBody>
      </p:sp>
      <p:pic>
        <p:nvPicPr>
          <p:cNvPr id="16386" name="Picture 2" descr="C:\Users\Admin\Pictures\rukav-reglan.jpg"/>
          <p:cNvPicPr>
            <a:picLocks noChangeAspect="1" noChangeArrowheads="1"/>
          </p:cNvPicPr>
          <p:nvPr/>
        </p:nvPicPr>
        <p:blipFill>
          <a:blip r:embed="rId2"/>
          <a:srcRect/>
          <a:stretch>
            <a:fillRect/>
          </a:stretch>
        </p:blipFill>
        <p:spPr bwMode="auto">
          <a:xfrm>
            <a:off x="800100" y="1600200"/>
            <a:ext cx="3371849" cy="4525963"/>
          </a:xfrm>
          <a:prstGeom prst="rect">
            <a:avLst/>
          </a:prstGeom>
        </p:spPr>
        <p:style>
          <a:lnRef idx="2">
            <a:schemeClr val="accent5">
              <a:shade val="50000"/>
            </a:schemeClr>
          </a:lnRef>
          <a:fillRef idx="1">
            <a:schemeClr val="accent5"/>
          </a:fillRef>
          <a:effectRef idx="0">
            <a:schemeClr val="accent5"/>
          </a:effectRef>
          <a:fontRef idx="minor">
            <a:schemeClr val="lt1"/>
          </a:fontRef>
        </p:style>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lstStyle/>
          <a:p>
            <a:r>
              <a:rPr lang="ru-RU" dirty="0" smtClean="0"/>
              <a:t>История одежды Реглан </a:t>
            </a:r>
            <a:endParaRPr lang="ru-RU" dirty="0"/>
          </a:p>
        </p:txBody>
      </p:sp>
      <p:sp>
        <p:nvSpPr>
          <p:cNvPr id="3" name="Содержимое 2"/>
          <p:cNvSpPr>
            <a:spLocks noGrp="1"/>
          </p:cNvSpPr>
          <p:nvPr>
            <p:ph sz="half" idx="1"/>
          </p:nvPr>
        </p:nvSpPr>
        <p:spPr/>
        <p:txBody>
          <a:bodyPr>
            <a:normAutofit fontScale="40000" lnSpcReduction="20000"/>
          </a:bodyPr>
          <a:lstStyle/>
          <a:p>
            <a:endParaRPr lang="ru-RU"/>
          </a:p>
        </p:txBody>
      </p:sp>
      <p:sp>
        <p:nvSpPr>
          <p:cNvPr id="4" name="Содержимое 3"/>
          <p:cNvSpPr>
            <a:spLocks noGrp="1"/>
          </p:cNvSpPr>
          <p:nvPr>
            <p:ph sz="half" idx="2"/>
          </p:nvPr>
        </p:nvSpPr>
        <p:spPr>
          <a:xfrm>
            <a:off x="4648200" y="1600200"/>
            <a:ext cx="4038600" cy="5257800"/>
          </a:xfrm>
        </p:spPr>
        <p:style>
          <a:lnRef idx="3">
            <a:schemeClr val="lt1"/>
          </a:lnRef>
          <a:fillRef idx="1">
            <a:schemeClr val="accent5"/>
          </a:fillRef>
          <a:effectRef idx="1">
            <a:schemeClr val="accent5"/>
          </a:effectRef>
          <a:fontRef idx="minor">
            <a:schemeClr val="lt1"/>
          </a:fontRef>
        </p:style>
        <p:txBody>
          <a:bodyPr>
            <a:normAutofit fontScale="40000" lnSpcReduction="20000"/>
          </a:bodyPr>
          <a:lstStyle/>
          <a:p>
            <a:r>
              <a:rPr lang="ru-RU" dirty="0" smtClean="0"/>
              <a:t>Этот вид рукава назван по имени британского фельдмаршала барона Реглана, потерявшего правую руку в Битве при Ватерлоо (1815 год) и носившего одежду с таким видом рукава, чтобы немного скрыть данный недостаток. Упоминание о реглане впервые появилось в английской литературе примерно в 1862 году. Считается, что реглан изобретён англичанами во время Крымской войны 1853—1856 годов. Многочисленные дожди подтолкнули к этому изобретению — вода не проникала под одежду из-за отсутствия шва.</a:t>
            </a:r>
          </a:p>
          <a:p>
            <a:endParaRPr lang="ru-RU" dirty="0" smtClean="0"/>
          </a:p>
          <a:p>
            <a:r>
              <a:rPr lang="ru-RU" dirty="0" smtClean="0"/>
              <a:t>В то же время на одной из акварелей русского художника XIX века Фёдора Солнцева, датированной 1842 годом, есть изображение девушки из Тульской губернии в вышитой рубашке с типичным рукавом-регланом.</a:t>
            </a:r>
          </a:p>
          <a:p>
            <a:endParaRPr lang="ru-RU" dirty="0" smtClean="0"/>
          </a:p>
          <a:p>
            <a:r>
              <a:rPr lang="ru-RU" dirty="0" smtClean="0"/>
              <a:t>Виды</a:t>
            </a:r>
          </a:p>
          <a:p>
            <a:r>
              <a:rPr lang="ru-RU" dirty="0" smtClean="0"/>
              <a:t>Этот вид рукава назван по имени британского фельдмаршала барона Реглана, потерявшего правую руку в Битве при Ватерлоо (1815 год) и носившего одежду с таким видом рукава, чтобы немного скрыть данный недостаток. Упоминание о реглане впервые появилось в английской литературе примерно в 1862 году. Считается, что реглан изобретён англичанами во время Крымской войны 1853—1856 годов. Многочисленные дожди подтолкнули к этому изобретению — вода не проникала под одежду из-за отсутствия шва.</a:t>
            </a:r>
          </a:p>
          <a:p>
            <a:endParaRPr lang="ru-RU" dirty="0" smtClean="0"/>
          </a:p>
          <a:p>
            <a:r>
              <a:rPr lang="ru-RU" dirty="0" smtClean="0"/>
              <a:t>В то же время на одной из акварелей русского художника XIX века Фёдора Солнцева, датированной 1842 годом, есть изображение девушки из Тульской губернии в вышитой рубашке с типичным рукавом-регланом.</a:t>
            </a:r>
          </a:p>
          <a:p>
            <a:endParaRPr lang="ru-RU" dirty="0" smtClean="0"/>
          </a:p>
          <a:p>
            <a:r>
              <a:rPr lang="ru-RU" dirty="0" smtClean="0"/>
              <a:t>Виды</a:t>
            </a:r>
          </a:p>
          <a:p>
            <a:endParaRPr lang="ru-RU" dirty="0"/>
          </a:p>
        </p:txBody>
      </p:sp>
      <p:pic>
        <p:nvPicPr>
          <p:cNvPr id="17410" name="Picture 2" descr="C:\Users\Admin\Pictures\urok-10-kak-shit-rukav-reglan_1.jpg"/>
          <p:cNvPicPr>
            <a:picLocks noChangeAspect="1" noChangeArrowheads="1"/>
          </p:cNvPicPr>
          <p:nvPr/>
        </p:nvPicPr>
        <p:blipFill>
          <a:blip r:embed="rId2"/>
          <a:srcRect/>
          <a:stretch>
            <a:fillRect/>
          </a:stretch>
        </p:blipFill>
        <p:spPr bwMode="auto">
          <a:xfrm>
            <a:off x="457200" y="1847849"/>
            <a:ext cx="4038600" cy="4278313"/>
          </a:xfrm>
          <a:prstGeom prst="rect">
            <a:avLst/>
          </a:prstGeom>
        </p:spPr>
        <p:style>
          <a:lnRef idx="2">
            <a:schemeClr val="accent5">
              <a:shade val="50000"/>
            </a:schemeClr>
          </a:lnRef>
          <a:fillRef idx="1">
            <a:schemeClr val="accent5"/>
          </a:fillRef>
          <a:effectRef idx="0">
            <a:schemeClr val="accent5"/>
          </a:effectRef>
          <a:fontRef idx="minor">
            <a:schemeClr val="lt1"/>
          </a:fontRef>
        </p:style>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ru-RU" dirty="0" smtClean="0"/>
              <a:t>Лорд </a:t>
            </a:r>
            <a:r>
              <a:rPr lang="ru-RU" dirty="0" err="1" smtClean="0"/>
              <a:t>Фицрой</a:t>
            </a:r>
            <a:r>
              <a:rPr lang="ru-RU" dirty="0" smtClean="0"/>
              <a:t> Сомерсет</a:t>
            </a:r>
            <a:endParaRPr lang="ru-RU" dirty="0"/>
          </a:p>
        </p:txBody>
      </p:sp>
      <p:sp>
        <p:nvSpPr>
          <p:cNvPr id="3" name="Содержимое 2"/>
          <p:cNvSpPr>
            <a:spLocks noGrp="1"/>
          </p:cNvSpPr>
          <p:nvPr>
            <p:ph sz="half" idx="1"/>
          </p:nvPr>
        </p:nvSpPr>
        <p:spPr/>
        <p:txBody>
          <a:bodyPr>
            <a:normAutofit fontScale="47500" lnSpcReduction="20000"/>
          </a:bodyPr>
          <a:lstStyle/>
          <a:p>
            <a:endParaRPr lang="ru-RU"/>
          </a:p>
        </p:txBody>
      </p:sp>
      <p:sp>
        <p:nvSpPr>
          <p:cNvPr id="4" name="Содержимое 3"/>
          <p:cNvSpPr>
            <a:spLocks noGrp="1"/>
          </p:cNvSpPr>
          <p:nvPr>
            <p:ph sz="half" idx="2"/>
          </p:nvPr>
        </p:nvSpPr>
        <p:spPr/>
        <p:style>
          <a:lnRef idx="1">
            <a:schemeClr val="accent5"/>
          </a:lnRef>
          <a:fillRef idx="2">
            <a:schemeClr val="accent5"/>
          </a:fillRef>
          <a:effectRef idx="1">
            <a:schemeClr val="accent5"/>
          </a:effectRef>
          <a:fontRef idx="minor">
            <a:schemeClr val="dk1"/>
          </a:fontRef>
        </p:style>
        <p:txBody>
          <a:bodyPr>
            <a:normAutofit fontScale="47500" lnSpcReduction="20000"/>
          </a:bodyPr>
          <a:lstStyle/>
          <a:p>
            <a:r>
              <a:rPr lang="ru-RU" dirty="0" smtClean="0"/>
              <a:t>Лорд </a:t>
            </a:r>
            <a:r>
              <a:rPr lang="ru-RU" dirty="0" err="1" smtClean="0"/>
              <a:t>Фицрой</a:t>
            </a:r>
            <a:r>
              <a:rPr lang="ru-RU" dirty="0" smtClean="0"/>
              <a:t> Сомерсет был восьмым и самым младшим сыном Генри Сомерсета, 5-го герцога Бофорта, и Элизабет, дочери адмирала Эдуарда </a:t>
            </a:r>
            <a:r>
              <a:rPr lang="ru-RU" dirty="0" err="1" smtClean="0"/>
              <a:t>Боскауэна</a:t>
            </a:r>
            <a:r>
              <a:rPr lang="ru-RU" dirty="0" smtClean="0"/>
              <a:t>. Старший брат </a:t>
            </a:r>
            <a:r>
              <a:rPr lang="ru-RU" dirty="0" err="1" smtClean="0"/>
              <a:t>Фицроя</a:t>
            </a:r>
            <a:r>
              <a:rPr lang="ru-RU" dirty="0" smtClean="0"/>
              <a:t> Джеймса — генерал лорд Эдуард Сомерсет (1776—1842), отличился в сражении при Ватерлоо, командуя бригадой </a:t>
            </a:r>
            <a:r>
              <a:rPr lang="ru-RU" dirty="0" err="1" smtClean="0"/>
              <a:t>Household</a:t>
            </a:r>
            <a:r>
              <a:rPr lang="ru-RU" dirty="0" smtClean="0"/>
              <a:t> </a:t>
            </a:r>
            <a:r>
              <a:rPr lang="ru-RU" dirty="0" err="1" smtClean="0"/>
              <a:t>Cavalry</a:t>
            </a:r>
            <a:r>
              <a:rPr lang="ru-RU" dirty="0" smtClean="0"/>
              <a:t>.</a:t>
            </a:r>
          </a:p>
          <a:p>
            <a:endParaRPr lang="ru-RU" dirty="0" smtClean="0"/>
          </a:p>
          <a:p>
            <a:r>
              <a:rPr lang="ru-RU" dirty="0" smtClean="0"/>
              <a:t>Будущий фельдмаршал получил образование в </a:t>
            </a:r>
            <a:r>
              <a:rPr lang="ru-RU" dirty="0" err="1" smtClean="0"/>
              <a:t>Westminster</a:t>
            </a:r>
            <a:r>
              <a:rPr lang="ru-RU" dirty="0" smtClean="0"/>
              <a:t> </a:t>
            </a:r>
            <a:r>
              <a:rPr lang="ru-RU" dirty="0" err="1" smtClean="0"/>
              <a:t>School</a:t>
            </a:r>
            <a:r>
              <a:rPr lang="ru-RU" dirty="0" smtClean="0"/>
              <a:t>, 9 июня 1804 выпущен корнетом в 4-й легкий драгунский полк (4th </a:t>
            </a:r>
            <a:r>
              <a:rPr lang="ru-RU" dirty="0" err="1" smtClean="0"/>
              <a:t>Light</a:t>
            </a:r>
            <a:r>
              <a:rPr lang="ru-RU" dirty="0" smtClean="0"/>
              <a:t> </a:t>
            </a:r>
            <a:r>
              <a:rPr lang="ru-RU" dirty="0" err="1" smtClean="0"/>
              <a:t>Dragoons</a:t>
            </a:r>
            <a:r>
              <a:rPr lang="ru-RU" dirty="0" smtClean="0"/>
              <a:t>). 30 мая 1805 произведен в лейтенанты. В 1807 году был прикомандирован к посольству Великобритании в Константинополе (посол сэр Артур </a:t>
            </a:r>
            <a:r>
              <a:rPr lang="ru-RU" dirty="0" err="1" smtClean="0"/>
              <a:t>Пэджет</a:t>
            </a:r>
            <a:r>
              <a:rPr lang="ru-RU" dirty="0" smtClean="0"/>
              <a:t>); 5 мая 1808 купил должность командира роты в 6-м гарнизонном батальоне (6th </a:t>
            </a:r>
            <a:r>
              <a:rPr lang="ru-RU" dirty="0" err="1" smtClean="0"/>
              <a:t>garrison</a:t>
            </a:r>
            <a:r>
              <a:rPr lang="ru-RU" dirty="0" smtClean="0"/>
              <a:t> </a:t>
            </a:r>
            <a:r>
              <a:rPr lang="ru-RU" dirty="0" err="1" smtClean="0"/>
              <a:t>battalion</a:t>
            </a:r>
            <a:r>
              <a:rPr lang="ru-RU" dirty="0" smtClean="0"/>
              <a:t>), а 18 августа того же года перевелся в 43-й пехотный полк (43rd </a:t>
            </a:r>
            <a:r>
              <a:rPr lang="ru-RU" dirty="0" err="1" smtClean="0"/>
              <a:t>Foot</a:t>
            </a:r>
            <a:r>
              <a:rPr lang="ru-RU" dirty="0" smtClean="0"/>
              <a:t>). В 1808 назначен состоять в штабе сэра Артура Веллингтона во время Копенгагенской экспедиции. В следующем году Сомерсет принял участие в экспедиции в Португалию и на протяжении Войны на Пиренейском полуострове состоял адъютантом при генерале Артуре </a:t>
            </a:r>
            <a:r>
              <a:rPr lang="ru-RU" dirty="0" err="1" smtClean="0"/>
              <a:t>Уэлсли</a:t>
            </a:r>
            <a:r>
              <a:rPr lang="ru-RU" dirty="0" smtClean="0"/>
              <a:t> Веллингтоне. Участвовал в сражениях при Ролике и </a:t>
            </a:r>
            <a:r>
              <a:rPr lang="ru-RU" dirty="0" err="1" smtClean="0"/>
              <a:t>Вимейро</a:t>
            </a:r>
            <a:r>
              <a:rPr lang="ru-RU" dirty="0" smtClean="0"/>
              <a:t>.</a:t>
            </a:r>
            <a:endParaRPr lang="ru-RU" dirty="0"/>
          </a:p>
        </p:txBody>
      </p:sp>
      <p:pic>
        <p:nvPicPr>
          <p:cNvPr id="18434" name="Picture 2" descr="C:\Users\Admin\Pictures\Raglan.jpg"/>
          <p:cNvPicPr>
            <a:picLocks noChangeAspect="1" noChangeArrowheads="1"/>
          </p:cNvPicPr>
          <p:nvPr/>
        </p:nvPicPr>
        <p:blipFill>
          <a:blip r:embed="rId2"/>
          <a:srcRect/>
          <a:stretch>
            <a:fillRect/>
          </a:stretch>
        </p:blipFill>
        <p:spPr bwMode="auto">
          <a:xfrm>
            <a:off x="457200" y="1600200"/>
            <a:ext cx="3636263" cy="4840489"/>
          </a:xfrm>
          <a:prstGeom prst="rect">
            <a:avLst/>
          </a:prstGeom>
        </p:spPr>
        <p:style>
          <a:lnRef idx="2">
            <a:schemeClr val="accent5">
              <a:shade val="50000"/>
            </a:schemeClr>
          </a:lnRef>
          <a:fillRef idx="1">
            <a:schemeClr val="accent5"/>
          </a:fillRef>
          <a:effectRef idx="0">
            <a:schemeClr val="accent5"/>
          </a:effectRef>
          <a:fontRef idx="minor">
            <a:schemeClr val="lt1"/>
          </a:fontRef>
        </p:style>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fontScale="92500"/>
          </a:bodyPr>
          <a:lstStyle/>
          <a:p>
            <a:r>
              <a:rPr lang="ru-RU" dirty="0" smtClean="0"/>
              <a:t>сандвич, -а, м. бутерброд, покрытый ломтиком хлеба. с. с сыром (</a:t>
            </a:r>
            <a:r>
              <a:rPr lang="ru-RU" dirty="0" err="1" smtClean="0"/>
              <a:t>ожегова</a:t>
            </a:r>
            <a:r>
              <a:rPr lang="ru-RU" dirty="0" smtClean="0"/>
              <a:t>)</a:t>
            </a:r>
          </a:p>
          <a:p>
            <a:r>
              <a:rPr lang="ru-RU" dirty="0" smtClean="0"/>
              <a:t>сандвича, м. 1. Два сложенных вместе ломтика хлеба с какой-н. закуской между ними, тартинка. (По имени англ. лорда </a:t>
            </a:r>
            <a:r>
              <a:rPr lang="ru-RU" dirty="0" err="1" smtClean="0"/>
              <a:t>Sandwich</a:t>
            </a:r>
            <a:r>
              <a:rPr lang="ru-RU" dirty="0" smtClean="0"/>
              <a:t>, </a:t>
            </a:r>
            <a:r>
              <a:rPr lang="ru-RU" dirty="0" err="1" smtClean="0"/>
              <a:t>к-рый</a:t>
            </a:r>
            <a:r>
              <a:rPr lang="ru-RU" dirty="0" smtClean="0"/>
              <a:t>, как говорят, ввел в употребление это кушанье, чтобы не надо было отрываться для еды от карточной игры.) </a:t>
            </a:r>
            <a:r>
              <a:rPr lang="ru-RU" b="1" dirty="0" smtClean="0"/>
              <a:t>Сандвич</a:t>
            </a:r>
            <a:r>
              <a:rPr lang="ru-RU" dirty="0" smtClean="0"/>
              <a:t> с мясом, с рыбой, с сыром. (Ушаков)</a:t>
            </a:r>
          </a:p>
          <a:p>
            <a:pPr>
              <a:buNone/>
            </a:pPr>
            <a:endParaRPr lang="ru-RU" dirty="0"/>
          </a:p>
        </p:txBody>
      </p:sp>
      <p:sp>
        <p:nvSpPr>
          <p:cNvPr id="3" name="Заголовок 2"/>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pPr algn="ctr"/>
            <a:r>
              <a:rPr lang="ru-RU" dirty="0" smtClean="0"/>
              <a:t>Сэндвич</a:t>
            </a:r>
            <a:endParaRPr lang="ru-RU" dirty="0"/>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fontScale="92500" lnSpcReduction="20000"/>
          </a:bodyPr>
          <a:lstStyle/>
          <a:p>
            <a:r>
              <a:rPr lang="ru-RU" dirty="0" smtClean="0"/>
              <a:t> </a:t>
            </a:r>
            <a:r>
              <a:rPr lang="ru-RU" dirty="0" smtClean="0"/>
              <a:t>Это бутерброд, который неоднократно спасал от </a:t>
            </a:r>
            <a:r>
              <a:rPr lang="ru-RU" dirty="0" smtClean="0"/>
              <a:t>голода </a:t>
            </a:r>
            <a:r>
              <a:rPr lang="ru-RU" dirty="0" smtClean="0"/>
              <a:t>лорда Сэндвича (</a:t>
            </a:r>
            <a:r>
              <a:rPr lang="ru-RU" dirty="0" err="1" smtClean="0"/>
              <a:t>Lord</a:t>
            </a:r>
            <a:r>
              <a:rPr lang="ru-RU" dirty="0" smtClean="0"/>
              <a:t> </a:t>
            </a:r>
            <a:r>
              <a:rPr lang="ru-RU" dirty="0" err="1" smtClean="0"/>
              <a:t>Sandwich</a:t>
            </a:r>
            <a:r>
              <a:rPr lang="ru-RU" dirty="0" smtClean="0"/>
              <a:t>).Он </a:t>
            </a:r>
            <a:r>
              <a:rPr lang="ru-RU" dirty="0" smtClean="0"/>
              <a:t>был страстным </a:t>
            </a:r>
            <a:r>
              <a:rPr lang="ru-RU" dirty="0" smtClean="0"/>
              <a:t>игроком</a:t>
            </a:r>
            <a:r>
              <a:rPr lang="en-US" dirty="0" smtClean="0"/>
              <a:t>,</a:t>
            </a:r>
            <a:r>
              <a:rPr lang="ru-RU" dirty="0" smtClean="0"/>
              <a:t>то </a:t>
            </a:r>
            <a:r>
              <a:rPr lang="ru-RU" dirty="0" smtClean="0"/>
              <a:t>оторваться был не в силах. Мог играть сутками напролет, а чтобы подкреплять силы не отвлекаясь от главного, велел слугам приносить ему кусок мяса, положенный между двумя кусками хлеба. Эту конструкцию можно было есть без ножей и вилок, что оказалось очень удобным и потому сэндвичи быстро вошли в общее употребление</a:t>
            </a:r>
            <a:r>
              <a:rPr lang="en-US" dirty="0" smtClean="0"/>
              <a:t>.</a:t>
            </a:r>
            <a:endParaRPr lang="ru-RU" dirty="0" smtClean="0"/>
          </a:p>
          <a:p>
            <a:pPr>
              <a:buNone/>
            </a:pPr>
            <a:endParaRPr lang="ru-RU" dirty="0"/>
          </a:p>
        </p:txBody>
      </p:sp>
      <p:sp>
        <p:nvSpPr>
          <p:cNvPr id="3" name="Заголовок 2"/>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pPr algn="ctr"/>
            <a:r>
              <a:rPr lang="ru-RU" dirty="0" smtClean="0"/>
              <a:t>История создания</a:t>
            </a:r>
            <a:endParaRPr lang="ru-RU" dirty="0"/>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r>
              <a:rPr lang="ru-RU" dirty="0" smtClean="0"/>
              <a:t>Сенбернар</a:t>
            </a:r>
            <a:endParaRPr lang="ru-RU" dirty="0"/>
          </a:p>
        </p:txBody>
      </p:sp>
      <p:sp>
        <p:nvSpPr>
          <p:cNvPr id="3" name="Содержимое 2"/>
          <p:cNvSpPr>
            <a:spLocks noGrp="1"/>
          </p:cNvSpPr>
          <p:nvPr>
            <p:ph sz="half" idx="1"/>
          </p:nvPr>
        </p:nvSpPr>
        <p:spPr/>
        <p:txBody>
          <a:bodyPr>
            <a:normAutofit fontScale="77500" lnSpcReduction="20000"/>
          </a:bodyPr>
          <a:lstStyle/>
          <a:p>
            <a:endParaRPr lang="ru-RU"/>
          </a:p>
        </p:txBody>
      </p:sp>
      <p:sp>
        <p:nvSpPr>
          <p:cNvPr id="4" name="Содержимое 3"/>
          <p:cNvSpPr>
            <a:spLocks noGrp="1"/>
          </p:cNvSpPr>
          <p:nvPr>
            <p:ph sz="half" idx="2"/>
          </p:nvPr>
        </p:nvSpPr>
        <p:spPr/>
        <p:style>
          <a:lnRef idx="0">
            <a:schemeClr val="accent6"/>
          </a:lnRef>
          <a:fillRef idx="3">
            <a:schemeClr val="accent6"/>
          </a:fillRef>
          <a:effectRef idx="3">
            <a:schemeClr val="accent6"/>
          </a:effectRef>
          <a:fontRef idx="minor">
            <a:schemeClr val="lt1"/>
          </a:fontRef>
        </p:style>
        <p:txBody>
          <a:bodyPr>
            <a:normAutofit fontScale="77500" lnSpcReduction="20000"/>
          </a:bodyPr>
          <a:lstStyle/>
          <a:p>
            <a:r>
              <a:rPr lang="ru-RU" dirty="0" smtClean="0"/>
              <a:t>Сенбернар — порода собак. Различают две разновидности: короткошёрстную и длинношёрстную. Происходит от азиатских </a:t>
            </a:r>
            <a:r>
              <a:rPr lang="ru-RU" dirty="0" err="1" smtClean="0"/>
              <a:t>догообразных</a:t>
            </a:r>
            <a:r>
              <a:rPr lang="ru-RU" dirty="0" smtClean="0"/>
              <a:t> собак (тибетских </a:t>
            </a:r>
            <a:r>
              <a:rPr lang="ru-RU" dirty="0" err="1" smtClean="0"/>
              <a:t>мастифов</a:t>
            </a:r>
            <a:r>
              <a:rPr lang="ru-RU" dirty="0" smtClean="0"/>
              <a:t>), которых завозили в Европу и скрещивали с местными собаками. По другой версии, это римские боевые </a:t>
            </a:r>
            <a:r>
              <a:rPr lang="ru-RU" dirty="0" err="1" smtClean="0"/>
              <a:t>мастифы</a:t>
            </a:r>
            <a:r>
              <a:rPr lang="ru-RU" dirty="0" smtClean="0"/>
              <a:t>, которых римляне привели с собой в Альпы во время своих завоевательных походов[</a:t>
            </a:r>
            <a:endParaRPr lang="ru-RU" dirty="0"/>
          </a:p>
        </p:txBody>
      </p:sp>
      <p:pic>
        <p:nvPicPr>
          <p:cNvPr id="19459" name="Picture 3" descr="C:\Users\Admin\Pictures\Без названия.jpg"/>
          <p:cNvPicPr>
            <a:picLocks noChangeAspect="1" noChangeArrowheads="1"/>
          </p:cNvPicPr>
          <p:nvPr/>
        </p:nvPicPr>
        <p:blipFill>
          <a:blip r:embed="rId2"/>
          <a:srcRect/>
          <a:stretch>
            <a:fillRect/>
          </a:stretch>
        </p:blipFill>
        <p:spPr bwMode="auto">
          <a:xfrm>
            <a:off x="457200" y="1600200"/>
            <a:ext cx="4038600" cy="4525963"/>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ru-RU" dirty="0" smtClean="0"/>
              <a:t>История Сенбернаров </a:t>
            </a:r>
            <a:endParaRPr lang="ru-RU" dirty="0"/>
          </a:p>
        </p:txBody>
      </p:sp>
      <p:sp>
        <p:nvSpPr>
          <p:cNvPr id="3" name="Содержимое 2"/>
          <p:cNvSpPr>
            <a:spLocks noGrp="1"/>
          </p:cNvSpPr>
          <p:nvPr>
            <p:ph sz="half" idx="1"/>
          </p:nvPr>
        </p:nvSpPr>
        <p:spPr/>
        <p:txBody>
          <a:bodyPr>
            <a:normAutofit fontScale="40000" lnSpcReduction="20000"/>
          </a:bodyPr>
          <a:lstStyle/>
          <a:p>
            <a:endParaRPr lang="ru-RU"/>
          </a:p>
        </p:txBody>
      </p:sp>
      <p:sp>
        <p:nvSpPr>
          <p:cNvPr id="4" name="Содержимое 3"/>
          <p:cNvSpPr>
            <a:spLocks noGrp="1"/>
          </p:cNvSpPr>
          <p:nvPr>
            <p:ph sz="half" idx="2"/>
          </p:nvPr>
        </p:nvSpPr>
        <p:spPr/>
        <p:style>
          <a:lnRef idx="2">
            <a:schemeClr val="accent6">
              <a:shade val="50000"/>
            </a:schemeClr>
          </a:lnRef>
          <a:fillRef idx="1">
            <a:schemeClr val="accent6"/>
          </a:fillRef>
          <a:effectRef idx="0">
            <a:schemeClr val="accent6"/>
          </a:effectRef>
          <a:fontRef idx="minor">
            <a:schemeClr val="lt1"/>
          </a:fontRef>
        </p:style>
        <p:txBody>
          <a:bodyPr>
            <a:normAutofit fontScale="40000" lnSpcReduction="20000"/>
          </a:bodyPr>
          <a:lstStyle/>
          <a:p>
            <a:r>
              <a:rPr lang="ru-RU" dirty="0" smtClean="0"/>
              <a:t>Название Сенбернар (фр. </a:t>
            </a:r>
            <a:r>
              <a:rPr lang="ru-RU" dirty="0" err="1" smtClean="0"/>
              <a:t>Chien</a:t>
            </a:r>
            <a:r>
              <a:rPr lang="ru-RU" dirty="0" smtClean="0"/>
              <a:t> </a:t>
            </a:r>
            <a:r>
              <a:rPr lang="ru-RU" dirty="0" err="1" smtClean="0"/>
              <a:t>du</a:t>
            </a:r>
            <a:r>
              <a:rPr lang="ru-RU" dirty="0" smtClean="0"/>
              <a:t> </a:t>
            </a:r>
            <a:r>
              <a:rPr lang="ru-RU" dirty="0" err="1" smtClean="0"/>
              <a:t>Saint-Bernard</a:t>
            </a:r>
            <a:r>
              <a:rPr lang="ru-RU" dirty="0" smtClean="0"/>
              <a:t> — собака святого Бернара) — произошло от монастыря святого Бернара в Швейцарских Альпах. В XI веке монах Бернар из </a:t>
            </a:r>
            <a:r>
              <a:rPr lang="ru-RU" dirty="0" err="1" smtClean="0"/>
              <a:t>Mентона</a:t>
            </a:r>
            <a:r>
              <a:rPr lang="ru-RU" dirty="0" smtClean="0"/>
              <a:t>[1] основал приют для путешественников, который, как и тропа, был назван его именем. Это же имя было присвоено местной породе собак. Участок был расположен на перевале Большой Сен-Бернар на высоте порядка 2472 м — в одном из самых высоких в то время населенных местах Европы. Он был трудным и опасным для путешественников из-за лавин, сильных ветров, крутых горных переходов и грабителей.</a:t>
            </a:r>
          </a:p>
          <a:p>
            <a:endParaRPr lang="ru-RU" dirty="0" smtClean="0"/>
          </a:p>
          <a:p>
            <a:r>
              <a:rPr lang="ru-RU" dirty="0" smtClean="0"/>
              <a:t>В XVII веке монахи решили использовать собак для спасения людей, пострадавших от лавин. Толстая шкура надёжно защищала собак от льда и снега, а их необычайный нюх позволял находить пострадавших, погребённых под снежными лавинами. Собаки сопровождали монахов в долину, и их способность чувствовать приближение лавин часто спасала путникам жизнь.</a:t>
            </a:r>
          </a:p>
          <a:p>
            <a:endParaRPr lang="ru-RU" dirty="0" smtClean="0"/>
          </a:p>
          <a:p>
            <a:r>
              <a:rPr lang="ru-RU" dirty="0" smtClean="0"/>
              <a:t>В то время сенбернары по внешнему виду отличались от сегодняшних. Они были менее массивными и потому отличались большой подвижностью. Самым знаменитым сенбернаром был </a:t>
            </a:r>
            <a:r>
              <a:rPr lang="ru-RU" dirty="0" err="1" smtClean="0"/>
              <a:t>Барри</a:t>
            </a:r>
            <a:r>
              <a:rPr lang="ru-RU" dirty="0" smtClean="0"/>
              <a:t> (первоначально порода носила название «</a:t>
            </a:r>
            <a:r>
              <a:rPr lang="ru-RU" dirty="0" err="1" smtClean="0"/>
              <a:t>барри</a:t>
            </a:r>
            <a:r>
              <a:rPr lang="ru-RU" dirty="0" smtClean="0"/>
              <a:t>» — искаженное от немецкого </a:t>
            </a:r>
            <a:r>
              <a:rPr lang="ru-RU" dirty="0" err="1" smtClean="0"/>
              <a:t>Bären</a:t>
            </a:r>
            <a:r>
              <a:rPr lang="ru-RU" dirty="0" smtClean="0"/>
              <a:t>, «медведи»), который в период с 1800-го по 1812-й год спас жизни сорока человек. Однажды </a:t>
            </a:r>
            <a:r>
              <a:rPr lang="ru-RU" dirty="0" err="1" smtClean="0"/>
              <a:t>Барри</a:t>
            </a:r>
            <a:r>
              <a:rPr lang="ru-RU" dirty="0" smtClean="0"/>
              <a:t> спас маленького мальчика и нес его на себе в монастырь 5 километров, по глубокому снегу. Разведение чистой породы началось в конце XIX в. Сейчас используются в качестве сторожевых и сопровождающих собак.</a:t>
            </a:r>
            <a:endParaRPr lang="ru-RU" dirty="0"/>
          </a:p>
        </p:txBody>
      </p:sp>
      <p:pic>
        <p:nvPicPr>
          <p:cNvPr id="20482" name="Picture 2" descr="C:\Users\Admin\Pictures\1391252513_p_abwlipon.jpg"/>
          <p:cNvPicPr>
            <a:picLocks noChangeAspect="1" noChangeArrowheads="1"/>
          </p:cNvPicPr>
          <p:nvPr/>
        </p:nvPicPr>
        <p:blipFill>
          <a:blip r:embed="rId2"/>
          <a:srcRect/>
          <a:stretch>
            <a:fillRect/>
          </a:stretch>
        </p:blipFill>
        <p:spPr bwMode="auto">
          <a:xfrm>
            <a:off x="552450" y="1600199"/>
            <a:ext cx="3943350" cy="4525963"/>
          </a:xfrm>
          <a:prstGeom prst="rect">
            <a:avLst/>
          </a:prstGeom>
        </p:spPr>
        <p:style>
          <a:lnRef idx="2">
            <a:schemeClr val="accent6">
              <a:shade val="50000"/>
            </a:schemeClr>
          </a:lnRef>
          <a:fillRef idx="1">
            <a:schemeClr val="accent6"/>
          </a:fillRef>
          <a:effectRef idx="0">
            <a:schemeClr val="accent6"/>
          </a:effectRef>
          <a:fontRef idx="minor">
            <a:schemeClr val="lt1"/>
          </a:fontRef>
        </p:style>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49312"/>
          </a:xfrm>
        </p:spPr>
        <p:style>
          <a:lnRef idx="3">
            <a:schemeClr val="lt1"/>
          </a:lnRef>
          <a:fillRef idx="1">
            <a:schemeClr val="accent3"/>
          </a:fillRef>
          <a:effectRef idx="1">
            <a:schemeClr val="accent3"/>
          </a:effectRef>
          <a:fontRef idx="minor">
            <a:schemeClr val="lt1"/>
          </a:fontRef>
        </p:style>
        <p:txBody>
          <a:bodyPr>
            <a:normAutofit/>
          </a:bodyPr>
          <a:lstStyle/>
          <a:p>
            <a:r>
              <a:rPr lang="ru-RU" dirty="0" err="1" smtClean="0"/>
              <a:t>Большо́й</a:t>
            </a:r>
            <a:r>
              <a:rPr lang="ru-RU" dirty="0" smtClean="0"/>
              <a:t> </a:t>
            </a:r>
            <a:r>
              <a:rPr lang="ru-RU" dirty="0" err="1" smtClean="0"/>
              <a:t>Сен-Берна́р</a:t>
            </a:r>
            <a:r>
              <a:rPr lang="ru-RU" dirty="0" smtClean="0"/>
              <a:t> </a:t>
            </a:r>
            <a:endParaRPr lang="ru-RU" dirty="0"/>
          </a:p>
        </p:txBody>
      </p:sp>
      <p:sp>
        <p:nvSpPr>
          <p:cNvPr id="3" name="Содержимое 2"/>
          <p:cNvSpPr>
            <a:spLocks noGrp="1"/>
          </p:cNvSpPr>
          <p:nvPr>
            <p:ph sz="half" idx="1"/>
          </p:nvPr>
        </p:nvSpPr>
        <p:spPr/>
        <p:txBody>
          <a:bodyPr>
            <a:normAutofit fontScale="47500" lnSpcReduction="20000"/>
          </a:bodyPr>
          <a:lstStyle/>
          <a:p>
            <a:endParaRPr lang="ru-RU"/>
          </a:p>
        </p:txBody>
      </p:sp>
      <p:sp>
        <p:nvSpPr>
          <p:cNvPr id="4" name="Содержимое 3"/>
          <p:cNvSpPr>
            <a:spLocks noGrp="1"/>
          </p:cNvSpPr>
          <p:nvPr>
            <p:ph sz="half" idx="2"/>
          </p:nvPr>
        </p:nvSpPr>
        <p:spPr>
          <a:xfrm>
            <a:off x="4648200" y="1417638"/>
            <a:ext cx="4495800" cy="5440362"/>
          </a:xfrm>
        </p:spPr>
        <p:style>
          <a:lnRef idx="2">
            <a:schemeClr val="accent3">
              <a:shade val="50000"/>
            </a:schemeClr>
          </a:lnRef>
          <a:fillRef idx="1">
            <a:schemeClr val="accent3"/>
          </a:fillRef>
          <a:effectRef idx="0">
            <a:schemeClr val="accent3"/>
          </a:effectRef>
          <a:fontRef idx="minor">
            <a:schemeClr val="lt1"/>
          </a:fontRef>
        </p:style>
        <p:txBody>
          <a:bodyPr>
            <a:normAutofit fontScale="47500" lnSpcReduction="20000"/>
          </a:bodyPr>
          <a:lstStyle/>
          <a:p>
            <a:r>
              <a:rPr lang="ru-RU" dirty="0" err="1" smtClean="0"/>
              <a:t>Большо́й</a:t>
            </a:r>
            <a:r>
              <a:rPr lang="ru-RU" dirty="0" smtClean="0"/>
              <a:t> </a:t>
            </a:r>
            <a:r>
              <a:rPr lang="ru-RU" dirty="0" err="1" smtClean="0"/>
              <a:t>Сен-Берна́р</a:t>
            </a:r>
            <a:r>
              <a:rPr lang="ru-RU" dirty="0" smtClean="0"/>
              <a:t> (фр. </a:t>
            </a:r>
            <a:r>
              <a:rPr lang="ru-RU" dirty="0" err="1" smtClean="0"/>
              <a:t>Col</a:t>
            </a:r>
            <a:r>
              <a:rPr lang="ru-RU" dirty="0" smtClean="0"/>
              <a:t> </a:t>
            </a:r>
            <a:r>
              <a:rPr lang="ru-RU" dirty="0" err="1" smtClean="0"/>
              <a:t>du</a:t>
            </a:r>
            <a:r>
              <a:rPr lang="ru-RU" dirty="0" smtClean="0"/>
              <a:t> </a:t>
            </a:r>
            <a:r>
              <a:rPr lang="ru-RU" dirty="0" err="1" smtClean="0"/>
              <a:t>Grand-Saint-Bernard</a:t>
            </a:r>
            <a:r>
              <a:rPr lang="ru-RU" dirty="0" smtClean="0"/>
              <a:t>, </a:t>
            </a:r>
            <a:r>
              <a:rPr lang="ru-RU" dirty="0" err="1" smtClean="0"/>
              <a:t>итал</a:t>
            </a:r>
            <a:r>
              <a:rPr lang="ru-RU" dirty="0" smtClean="0"/>
              <a:t>. </a:t>
            </a:r>
            <a:r>
              <a:rPr lang="ru-RU" dirty="0" err="1" smtClean="0"/>
              <a:t>Colle</a:t>
            </a:r>
            <a:r>
              <a:rPr lang="ru-RU" dirty="0" smtClean="0"/>
              <a:t> </a:t>
            </a:r>
            <a:r>
              <a:rPr lang="ru-RU" dirty="0" err="1" smtClean="0"/>
              <a:t>del</a:t>
            </a:r>
            <a:r>
              <a:rPr lang="ru-RU" dirty="0" smtClean="0"/>
              <a:t> </a:t>
            </a:r>
            <a:r>
              <a:rPr lang="ru-RU" dirty="0" err="1" smtClean="0"/>
              <a:t>Gran</a:t>
            </a:r>
            <a:r>
              <a:rPr lang="ru-RU" dirty="0" smtClean="0"/>
              <a:t> </a:t>
            </a:r>
            <a:r>
              <a:rPr lang="ru-RU" dirty="0" err="1" smtClean="0"/>
              <a:t>San</a:t>
            </a:r>
            <a:r>
              <a:rPr lang="ru-RU" dirty="0" smtClean="0"/>
              <a:t> </a:t>
            </a:r>
            <a:r>
              <a:rPr lang="ru-RU" dirty="0" err="1" smtClean="0"/>
              <a:t>Bernardo</a:t>
            </a:r>
            <a:r>
              <a:rPr lang="ru-RU" dirty="0" smtClean="0"/>
              <a:t>) — перевал в Альпах, через который со времён Римской империи проходил главный путь, соединявший Север Италии с центральной Европой[1].</a:t>
            </a:r>
          </a:p>
          <a:p>
            <a:endParaRPr lang="ru-RU" dirty="0" smtClean="0"/>
          </a:p>
          <a:p>
            <a:r>
              <a:rPr lang="ru-RU" dirty="0" smtClean="0"/>
              <a:t>Высота перевала 2469 м над уровнем моря.</a:t>
            </a:r>
          </a:p>
          <a:p>
            <a:endParaRPr lang="ru-RU" dirty="0" smtClean="0"/>
          </a:p>
          <a:p>
            <a:r>
              <a:rPr lang="ru-RU" dirty="0" smtClean="0"/>
              <a:t>В 1905 году через перевал была построена дорога, которая связывает итальянскую </a:t>
            </a:r>
            <a:r>
              <a:rPr lang="ru-RU" dirty="0" err="1" smtClean="0"/>
              <a:t>Аосту</a:t>
            </a:r>
            <a:r>
              <a:rPr lang="ru-RU" dirty="0" smtClean="0"/>
              <a:t> (</a:t>
            </a:r>
            <a:r>
              <a:rPr lang="ru-RU" dirty="0" err="1" smtClean="0"/>
              <a:t>итал</a:t>
            </a:r>
            <a:r>
              <a:rPr lang="ru-RU" dirty="0" smtClean="0"/>
              <a:t>. </a:t>
            </a:r>
            <a:r>
              <a:rPr lang="ru-RU" dirty="0" err="1" smtClean="0"/>
              <a:t>Aosta</a:t>
            </a:r>
            <a:r>
              <a:rPr lang="ru-RU" dirty="0" smtClean="0"/>
              <a:t>, фр. </a:t>
            </a:r>
            <a:r>
              <a:rPr lang="ru-RU" dirty="0" err="1" smtClean="0"/>
              <a:t>Aoste</a:t>
            </a:r>
            <a:r>
              <a:rPr lang="ru-RU" dirty="0" smtClean="0"/>
              <a:t>) с швейцарским </a:t>
            </a:r>
            <a:r>
              <a:rPr lang="ru-RU" dirty="0" err="1" smtClean="0"/>
              <a:t>Мартиньи</a:t>
            </a:r>
            <a:r>
              <a:rPr lang="ru-RU" dirty="0" smtClean="0"/>
              <a:t> (фр. </a:t>
            </a:r>
            <a:r>
              <a:rPr lang="ru-RU" dirty="0" err="1" smtClean="0"/>
              <a:t>Martigny</a:t>
            </a:r>
            <a:r>
              <a:rPr lang="ru-RU" dirty="0" smtClean="0"/>
              <a:t>). В зимний период, с октября по май, дорога, как правило, закрыта[2].</a:t>
            </a:r>
          </a:p>
          <a:p>
            <a:endParaRPr lang="ru-RU" dirty="0" smtClean="0"/>
          </a:p>
          <a:p>
            <a:r>
              <a:rPr lang="ru-RU" dirty="0" smtClean="0"/>
              <a:t>Ниже перевала, на высоте 1915 м проходит тоннель одноименного названия (фр. </a:t>
            </a:r>
            <a:r>
              <a:rPr lang="ru-RU" dirty="0" err="1" smtClean="0"/>
              <a:t>Tunnel</a:t>
            </a:r>
            <a:r>
              <a:rPr lang="ru-RU" dirty="0" smtClean="0"/>
              <a:t> </a:t>
            </a:r>
            <a:r>
              <a:rPr lang="ru-RU" dirty="0" err="1" smtClean="0"/>
              <a:t>du</a:t>
            </a:r>
            <a:r>
              <a:rPr lang="ru-RU" dirty="0" smtClean="0"/>
              <a:t> </a:t>
            </a:r>
            <a:r>
              <a:rPr lang="ru-RU" dirty="0" err="1" smtClean="0"/>
              <a:t>Grand-Saint-Bernard</a:t>
            </a:r>
            <a:r>
              <a:rPr lang="ru-RU" dirty="0" smtClean="0"/>
              <a:t>), который был открыт в 1964 году.</a:t>
            </a:r>
          </a:p>
          <a:p>
            <a:endParaRPr lang="ru-RU" dirty="0" smtClean="0"/>
          </a:p>
          <a:p>
            <a:r>
              <a:rPr lang="ru-RU" dirty="0" smtClean="0"/>
              <a:t>В 1050 году Святым Бернардом из </a:t>
            </a:r>
            <a:r>
              <a:rPr lang="ru-RU" dirty="0" err="1" smtClean="0"/>
              <a:t>Ментона</a:t>
            </a:r>
            <a:r>
              <a:rPr lang="ru-RU" dirty="0" smtClean="0"/>
              <a:t> на перевале был основан монастырь, при нём горный приют, которые, как и перевал, получили его имя[3].</a:t>
            </a:r>
          </a:p>
          <a:p>
            <a:endParaRPr lang="ru-RU" dirty="0" smtClean="0"/>
          </a:p>
          <a:p>
            <a:r>
              <a:rPr lang="ru-RU" dirty="0" smtClean="0"/>
              <a:t>19 июня 1805 года, по желанию Наполеона, в часовне был похоронен французский генерал </a:t>
            </a:r>
            <a:r>
              <a:rPr lang="ru-RU" dirty="0" err="1" smtClean="0"/>
              <a:t>Дезе</a:t>
            </a:r>
            <a:r>
              <a:rPr lang="ru-RU" dirty="0" smtClean="0"/>
              <a:t>.</a:t>
            </a:r>
          </a:p>
          <a:p>
            <a:endParaRPr lang="ru-RU" dirty="0" smtClean="0"/>
          </a:p>
          <a:p>
            <a:r>
              <a:rPr lang="ru-RU" dirty="0" smtClean="0"/>
              <a:t>Здесь была выведена порода собак сенбернар, которые были обучены поиску людей в лавинах.</a:t>
            </a:r>
            <a:endParaRPr lang="ru-RU" dirty="0"/>
          </a:p>
        </p:txBody>
      </p:sp>
      <p:pic>
        <p:nvPicPr>
          <p:cNvPr id="21506" name="Picture 2" descr="C:\Users\Admin\Pictures\Grand_St-Bernard.jpg"/>
          <p:cNvPicPr>
            <a:picLocks noChangeAspect="1" noChangeArrowheads="1"/>
          </p:cNvPicPr>
          <p:nvPr/>
        </p:nvPicPr>
        <p:blipFill>
          <a:blip r:embed="rId2"/>
          <a:srcRect/>
          <a:stretch>
            <a:fillRect/>
          </a:stretch>
        </p:blipFill>
        <p:spPr bwMode="auto">
          <a:xfrm>
            <a:off x="457200" y="1600200"/>
            <a:ext cx="4038601" cy="4800600"/>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r>
              <a:rPr lang="ru-RU" dirty="0" smtClean="0"/>
              <a:t>Ткань Тюль</a:t>
            </a:r>
            <a:endParaRPr lang="ru-RU" dirty="0"/>
          </a:p>
        </p:txBody>
      </p:sp>
      <p:sp>
        <p:nvSpPr>
          <p:cNvPr id="3" name="Содержимое 2"/>
          <p:cNvSpPr>
            <a:spLocks noGrp="1"/>
          </p:cNvSpPr>
          <p:nvPr>
            <p:ph sz="half" idx="1"/>
          </p:nvPr>
        </p:nvSpPr>
        <p:spPr/>
        <p:txBody>
          <a:bodyPr>
            <a:normAutofit fontScale="62500" lnSpcReduction="20000"/>
          </a:bodyPr>
          <a:lstStyle/>
          <a:p>
            <a:endParaRPr lang="ru-RU"/>
          </a:p>
        </p:txBody>
      </p:sp>
      <p:sp>
        <p:nvSpPr>
          <p:cNvPr id="4" name="Содержимое 3"/>
          <p:cNvSpPr>
            <a:spLocks noGrp="1"/>
          </p:cNvSpPr>
          <p:nvPr>
            <p:ph sz="half" idx="2"/>
          </p:nvPr>
        </p:nvSpPr>
        <p:spPr>
          <a:xfrm>
            <a:off x="4648200" y="1600200"/>
            <a:ext cx="4038600" cy="5029200"/>
          </a:xfrm>
        </p:spPr>
        <p:style>
          <a:lnRef idx="3">
            <a:schemeClr val="lt1"/>
          </a:lnRef>
          <a:fillRef idx="1">
            <a:schemeClr val="accent6"/>
          </a:fillRef>
          <a:effectRef idx="1">
            <a:schemeClr val="accent6"/>
          </a:effectRef>
          <a:fontRef idx="minor">
            <a:schemeClr val="lt1"/>
          </a:fontRef>
        </p:style>
        <p:txBody>
          <a:bodyPr>
            <a:normAutofit fontScale="62500" lnSpcReduction="20000"/>
          </a:bodyPr>
          <a:lstStyle/>
          <a:p>
            <a:r>
              <a:rPr lang="ru-RU" dirty="0" smtClean="0"/>
              <a:t>ТЮЛЬ я, м. </a:t>
            </a:r>
            <a:r>
              <a:rPr lang="ru-RU" dirty="0" err="1" smtClean="0"/>
              <a:t>tulle</a:t>
            </a:r>
            <a:r>
              <a:rPr lang="ru-RU" dirty="0" smtClean="0"/>
              <a:t> </a:t>
            </a:r>
            <a:r>
              <a:rPr lang="ru-RU" dirty="0" err="1" smtClean="0"/>
              <a:t>m</a:t>
            </a:r>
            <a:r>
              <a:rPr lang="ru-RU" dirty="0" smtClean="0"/>
              <a:t>. Прозрачная сетчатая или с узора ткань. БАС-1. Нет ничего наряднее кружевных </a:t>
            </a:r>
            <a:r>
              <a:rPr lang="ru-RU" dirty="0" err="1" smtClean="0"/>
              <a:t>полу-вуалей</a:t>
            </a:r>
            <a:r>
              <a:rPr lang="ru-RU" dirty="0" smtClean="0"/>
              <a:t> на бархатных шляпках-капотах ( </a:t>
            </a:r>
            <a:r>
              <a:rPr lang="ru-RU" dirty="0" err="1" smtClean="0"/>
              <a:t>chapeau</a:t>
            </a:r>
            <a:r>
              <a:rPr lang="ru-RU" dirty="0" smtClean="0"/>
              <a:t> </a:t>
            </a:r>
            <a:r>
              <a:rPr lang="ru-RU" dirty="0" err="1" smtClean="0"/>
              <a:t>capotte</a:t>
            </a:r>
            <a:r>
              <a:rPr lang="ru-RU" dirty="0" smtClean="0"/>
              <a:t>) но </a:t>
            </a:r>
            <a:r>
              <a:rPr lang="ru-RU" dirty="0" err="1" smtClean="0"/>
              <a:t>оне</a:t>
            </a:r>
            <a:r>
              <a:rPr lang="ru-RU" dirty="0" smtClean="0"/>
              <a:t> удобно могут быть заменяемы другими вуалями, более простыми, именно, тюлевыми, обшитыми блондою пальца на два шириною. В </a:t>
            </a:r>
            <a:r>
              <a:rPr lang="ru-RU" dirty="0" err="1" smtClean="0"/>
              <a:t>полутуалете</a:t>
            </a:r>
            <a:r>
              <a:rPr lang="ru-RU" dirty="0" smtClean="0"/>
              <a:t>, эти вуали можно также делать из белого тюля и белой блонды на атласных шляпках. БДЧ 1834 2 7 40. Тюль изделие у нас весьма новое, оно и везде еще не старо; - тюль </a:t>
            </a:r>
            <a:r>
              <a:rPr lang="ru-RU" dirty="0" err="1" smtClean="0"/>
              <a:t>бобинет</a:t>
            </a:r>
            <a:r>
              <a:rPr lang="ru-RU" dirty="0" smtClean="0"/>
              <a:t> введен во Франции только с 1817 года. Выставка 1835 232. Тюль белый и цветной разных сортов, </a:t>
            </a:r>
            <a:r>
              <a:rPr lang="ru-RU" dirty="0" err="1" smtClean="0"/>
              <a:t>блондовый</a:t>
            </a:r>
            <a:r>
              <a:rPr lang="ru-RU" dirty="0" smtClean="0"/>
              <a:t>, филейный и кружевной. Указ. </a:t>
            </a:r>
            <a:r>
              <a:rPr lang="ru-RU" dirty="0" err="1" smtClean="0"/>
              <a:t>выст</a:t>
            </a:r>
            <a:r>
              <a:rPr lang="ru-RU" dirty="0" smtClean="0"/>
              <a:t>. 1839 167. В трюмо испаряется чашка какао, Качается тюль, ...</a:t>
            </a:r>
            <a:endParaRPr lang="ru-RU" dirty="0"/>
          </a:p>
        </p:txBody>
      </p:sp>
      <p:pic>
        <p:nvPicPr>
          <p:cNvPr id="22530" name="Picture 2" descr="C:\Users\Admin\Pictures\-products_pictures-Poluorganza_belij_enl.JPG"/>
          <p:cNvPicPr>
            <a:picLocks noChangeAspect="1" noChangeArrowheads="1"/>
          </p:cNvPicPr>
          <p:nvPr/>
        </p:nvPicPr>
        <p:blipFill>
          <a:blip r:embed="rId2"/>
          <a:srcRect/>
          <a:stretch>
            <a:fillRect/>
          </a:stretch>
        </p:blipFill>
        <p:spPr bwMode="auto">
          <a:xfrm>
            <a:off x="457200" y="1600200"/>
            <a:ext cx="4038600" cy="5029200"/>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ru-RU" dirty="0" smtClean="0"/>
              <a:t>Про Тюль </a:t>
            </a:r>
            <a:endParaRPr lang="ru-RU" dirty="0"/>
          </a:p>
        </p:txBody>
      </p:sp>
      <p:sp>
        <p:nvSpPr>
          <p:cNvPr id="3" name="Содержимое 2"/>
          <p:cNvSpPr>
            <a:spLocks noGrp="1"/>
          </p:cNvSpPr>
          <p:nvPr>
            <p:ph sz="half" idx="1"/>
          </p:nvPr>
        </p:nvSpPr>
        <p:spPr/>
        <p:txBody>
          <a:bodyPr>
            <a:normAutofit fontScale="62500" lnSpcReduction="20000"/>
          </a:bodyPr>
          <a:lstStyle/>
          <a:p>
            <a:endParaRPr lang="ru-RU"/>
          </a:p>
        </p:txBody>
      </p:sp>
      <p:sp>
        <p:nvSpPr>
          <p:cNvPr id="4" name="Содержимое 3"/>
          <p:cNvSpPr>
            <a:spLocks noGrp="1"/>
          </p:cNvSpPr>
          <p:nvPr>
            <p:ph sz="half" idx="2"/>
          </p:nvPr>
        </p:nvSpPr>
        <p:spPr/>
        <p:style>
          <a:lnRef idx="1">
            <a:schemeClr val="accent5"/>
          </a:lnRef>
          <a:fillRef idx="2">
            <a:schemeClr val="accent5"/>
          </a:fillRef>
          <a:effectRef idx="1">
            <a:schemeClr val="accent5"/>
          </a:effectRef>
          <a:fontRef idx="minor">
            <a:schemeClr val="dk1"/>
          </a:fontRef>
        </p:style>
        <p:txBody>
          <a:bodyPr>
            <a:normAutofit fontScale="62500" lnSpcReduction="20000"/>
          </a:bodyPr>
          <a:lstStyle/>
          <a:p>
            <a:r>
              <a:rPr lang="ru-RU" dirty="0" smtClean="0"/>
              <a:t>Тюль (фр. </a:t>
            </a:r>
            <a:r>
              <a:rPr lang="ru-RU" dirty="0" err="1" smtClean="0"/>
              <a:t>tulle</a:t>
            </a:r>
            <a:r>
              <a:rPr lang="ru-RU" dirty="0" smtClean="0"/>
              <a:t> от </a:t>
            </a:r>
            <a:r>
              <a:rPr lang="ru-RU" dirty="0" err="1" smtClean="0"/>
              <a:t>Tulle</a:t>
            </a:r>
            <a:r>
              <a:rPr lang="ru-RU" dirty="0" smtClean="0"/>
              <a:t> — город Тюль, Франция) — лёгкая прозрачная сетчатая гладкая или узорчатая ткань(хлопчатобумажная, полушёлковая и др.).</a:t>
            </a:r>
          </a:p>
          <a:p>
            <a:r>
              <a:rPr lang="ru-RU" dirty="0" smtClean="0"/>
              <a:t>Гладкий тюль вырабатывается из двух систем нитей на тюлевых машинах; он используется для изготовления и отделки женского платья и белья, а также штучных изделий (сеток, вышивок и т. д.).</a:t>
            </a:r>
          </a:p>
          <a:p>
            <a:r>
              <a:rPr lang="ru-RU" dirty="0" smtClean="0"/>
              <a:t>Тюль узорчатый, или гардинный, вырабатывается на гардинных или кружевных машинах (см. Кружево) и применяется для занавесей, покрывал, накидок и др.</a:t>
            </a:r>
          </a:p>
          <a:p>
            <a:endParaRPr lang="ru-RU" dirty="0"/>
          </a:p>
        </p:txBody>
      </p:sp>
      <p:pic>
        <p:nvPicPr>
          <p:cNvPr id="23554" name="Picture 2" descr="C:\Users\Admin\Pictures\Без названия (1).jpg"/>
          <p:cNvPicPr>
            <a:picLocks noChangeAspect="1" noChangeArrowheads="1"/>
          </p:cNvPicPr>
          <p:nvPr/>
        </p:nvPicPr>
        <p:blipFill>
          <a:blip r:embed="rId2"/>
          <a:srcRect/>
          <a:stretch>
            <a:fillRect/>
          </a:stretch>
        </p:blipFill>
        <p:spPr bwMode="auto">
          <a:xfrm>
            <a:off x="457201" y="1600199"/>
            <a:ext cx="4038600" cy="452596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ru-RU" dirty="0" smtClean="0"/>
              <a:t>Афродита </a:t>
            </a:r>
            <a:endParaRPr lang="ru-RU" dirty="0"/>
          </a:p>
        </p:txBody>
      </p:sp>
      <p:sp>
        <p:nvSpPr>
          <p:cNvPr id="3" name="Содержимое 2"/>
          <p:cNvSpPr>
            <a:spLocks noGrp="1"/>
          </p:cNvSpPr>
          <p:nvPr>
            <p:ph sz="half" idx="1"/>
          </p:nvPr>
        </p:nvSpPr>
        <p:spPr/>
        <p:txBody>
          <a:bodyPr>
            <a:normAutofit fontScale="70000" lnSpcReduction="20000"/>
          </a:bodyPr>
          <a:lstStyle/>
          <a:p>
            <a:endParaRPr lang="ru-RU"/>
          </a:p>
        </p:txBody>
      </p:sp>
      <p:sp>
        <p:nvSpPr>
          <p:cNvPr id="4" name="Содержимое 3"/>
          <p:cNvSpPr>
            <a:spLocks noGrp="1"/>
          </p:cNvSpPr>
          <p:nvPr>
            <p:ph sz="half" idx="2"/>
          </p:nvPr>
        </p:nvSpPr>
        <p:spPr>
          <a:xfrm>
            <a:off x="4648200" y="1600200"/>
            <a:ext cx="4495800" cy="5257800"/>
          </a:xfrm>
        </p:spPr>
        <p:style>
          <a:lnRef idx="1">
            <a:schemeClr val="accent5"/>
          </a:lnRef>
          <a:fillRef idx="2">
            <a:schemeClr val="accent5"/>
          </a:fillRef>
          <a:effectRef idx="1">
            <a:schemeClr val="accent5"/>
          </a:effectRef>
          <a:fontRef idx="minor">
            <a:schemeClr val="dk1"/>
          </a:fontRef>
        </p:style>
        <p:txBody>
          <a:bodyPr>
            <a:normAutofit fontScale="70000" lnSpcReduction="20000"/>
          </a:bodyPr>
          <a:lstStyle/>
          <a:p>
            <a:r>
              <a:rPr lang="ru-RU" dirty="0" err="1" smtClean="0"/>
              <a:t>Вене́ра</a:t>
            </a:r>
            <a:r>
              <a:rPr lang="ru-RU" dirty="0" smtClean="0"/>
              <a:t> (лат. </a:t>
            </a:r>
            <a:r>
              <a:rPr lang="ru-RU" dirty="0" err="1" smtClean="0"/>
              <a:t>venus</a:t>
            </a:r>
            <a:r>
              <a:rPr lang="ru-RU" dirty="0" smtClean="0"/>
              <a:t>, род. п. </a:t>
            </a:r>
            <a:r>
              <a:rPr lang="ru-RU" dirty="0" err="1" smtClean="0"/>
              <a:t>veneris</a:t>
            </a:r>
            <a:r>
              <a:rPr lang="ru-RU" dirty="0" smtClean="0"/>
              <a:t> «плотская любовь») — в римской мифологии богиня красоты, плотской любви, желания, плодородия и процветания.</a:t>
            </a:r>
          </a:p>
          <a:p>
            <a:endParaRPr lang="ru-RU" dirty="0" smtClean="0"/>
          </a:p>
          <a:p>
            <a:r>
              <a:rPr lang="ru-RU" dirty="0" smtClean="0"/>
              <a:t>Впоследствии её стали отождествлять с греческой Афродитой. Афродита была матерью Энея, спасшегося из осаждённой Трои и, по римской легенде, бежавшего в Италию. Считалось, что его потомки основали Рим, поэтому Венера почиталась праматерью римского народа. Символами богини были голубь и заяц (как знак плодовитости), из растений ей были посвящены мак, роза и мирт.</a:t>
            </a:r>
            <a:endParaRPr lang="ru-RU" dirty="0"/>
          </a:p>
        </p:txBody>
      </p:sp>
      <p:pic>
        <p:nvPicPr>
          <p:cNvPr id="5122" name="Picture 2" descr="C:\Users\Admin\Pictures\979371.jpg"/>
          <p:cNvPicPr>
            <a:picLocks noChangeAspect="1" noChangeArrowheads="1"/>
          </p:cNvPicPr>
          <p:nvPr/>
        </p:nvPicPr>
        <p:blipFill>
          <a:blip r:embed="rId2"/>
          <a:srcRect/>
          <a:stretch>
            <a:fillRect/>
          </a:stretch>
        </p:blipFill>
        <p:spPr bwMode="auto">
          <a:xfrm>
            <a:off x="457201" y="1600200"/>
            <a:ext cx="4038599" cy="4953000"/>
          </a:xfrm>
          <a:prstGeom prst="rect">
            <a:avLst/>
          </a:prstGeom>
          <a:noFill/>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ru-RU" dirty="0" smtClean="0"/>
              <a:t>Город Тюль </a:t>
            </a:r>
            <a:endParaRPr lang="ru-RU" dirty="0"/>
          </a:p>
        </p:txBody>
      </p:sp>
      <p:sp>
        <p:nvSpPr>
          <p:cNvPr id="3" name="Содержимое 2"/>
          <p:cNvSpPr>
            <a:spLocks noGrp="1"/>
          </p:cNvSpPr>
          <p:nvPr>
            <p:ph sz="half" idx="1"/>
          </p:nvPr>
        </p:nvSpPr>
        <p:spPr/>
        <p:txBody>
          <a:bodyPr>
            <a:normAutofit/>
          </a:bodyPr>
          <a:lstStyle/>
          <a:p>
            <a:endParaRPr lang="ru-RU"/>
          </a:p>
        </p:txBody>
      </p:sp>
      <p:sp>
        <p:nvSpPr>
          <p:cNvPr id="4" name="Содержимое 3"/>
          <p:cNvSpPr>
            <a:spLocks noGrp="1"/>
          </p:cNvSpPr>
          <p:nvPr>
            <p:ph sz="half" idx="2"/>
          </p:nvPr>
        </p:nvSpPr>
        <p:spPr>
          <a:xfrm>
            <a:off x="4648200" y="1600200"/>
            <a:ext cx="4038600" cy="4933950"/>
          </a:xfrm>
        </p:spPr>
        <p:style>
          <a:lnRef idx="1">
            <a:schemeClr val="accent5"/>
          </a:lnRef>
          <a:fillRef idx="2">
            <a:schemeClr val="accent5"/>
          </a:fillRef>
          <a:effectRef idx="1">
            <a:schemeClr val="accent5"/>
          </a:effectRef>
          <a:fontRef idx="minor">
            <a:schemeClr val="dk1"/>
          </a:fontRef>
        </p:style>
        <p:txBody>
          <a:bodyPr>
            <a:normAutofit/>
          </a:bodyPr>
          <a:lstStyle/>
          <a:p>
            <a:r>
              <a:rPr lang="ru-RU" dirty="0" smtClean="0"/>
              <a:t>Тюль (фр. </a:t>
            </a:r>
            <a:r>
              <a:rPr lang="ru-RU" dirty="0" err="1" smtClean="0"/>
              <a:t>Tulle</a:t>
            </a:r>
            <a:r>
              <a:rPr lang="ru-RU" dirty="0" smtClean="0"/>
              <a:t>, </a:t>
            </a:r>
            <a:r>
              <a:rPr lang="ru-RU" dirty="0" err="1" smtClean="0"/>
              <a:t>окс</a:t>
            </a:r>
            <a:r>
              <a:rPr lang="ru-RU" dirty="0" smtClean="0"/>
              <a:t>. </a:t>
            </a:r>
            <a:r>
              <a:rPr lang="ru-RU" dirty="0" err="1" smtClean="0"/>
              <a:t>Tula</a:t>
            </a:r>
            <a:r>
              <a:rPr lang="ru-RU" dirty="0" smtClean="0"/>
              <a:t> </a:t>
            </a:r>
            <a:r>
              <a:rPr lang="ru-RU" dirty="0" err="1" smtClean="0"/>
              <a:t>[ˈtylɔ</a:t>
            </a:r>
            <a:r>
              <a:rPr lang="ru-RU" dirty="0" smtClean="0"/>
              <a:t>]) — город на юго-западе Франции, административный центр департамента </a:t>
            </a:r>
            <a:r>
              <a:rPr lang="ru-RU" dirty="0" err="1" smtClean="0"/>
              <a:t>Коррез</a:t>
            </a:r>
            <a:r>
              <a:rPr lang="ru-RU" dirty="0" smtClean="0"/>
              <a:t>, расположенного в регионе </a:t>
            </a:r>
            <a:r>
              <a:rPr lang="ru-RU" dirty="0" err="1" smtClean="0"/>
              <a:t>Лимузен</a:t>
            </a:r>
            <a:r>
              <a:rPr lang="ru-RU" dirty="0" smtClean="0"/>
              <a:t>. Население города — около 15,5 тыс. человек.</a:t>
            </a:r>
            <a:endParaRPr lang="ru-RU" dirty="0"/>
          </a:p>
        </p:txBody>
      </p:sp>
      <p:pic>
        <p:nvPicPr>
          <p:cNvPr id="24578" name="Picture 2" descr="C:\Users\Admin\Pictures\Tulle,_pont_de_l'Escurol.JPG"/>
          <p:cNvPicPr>
            <a:picLocks noChangeAspect="1" noChangeArrowheads="1"/>
          </p:cNvPicPr>
          <p:nvPr/>
        </p:nvPicPr>
        <p:blipFill>
          <a:blip r:embed="rId2"/>
          <a:srcRect/>
          <a:stretch>
            <a:fillRect/>
          </a:stretch>
        </p:blipFill>
        <p:spPr bwMode="auto">
          <a:xfrm>
            <a:off x="228600" y="1600200"/>
            <a:ext cx="4267199" cy="4933950"/>
          </a:xfrm>
          <a:prstGeom prst="rect">
            <a:avLst/>
          </a:prstGeo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ru-RU" dirty="0" smtClean="0"/>
              <a:t>Унитаз </a:t>
            </a:r>
            <a:endParaRPr lang="ru-RU" dirty="0"/>
          </a:p>
        </p:txBody>
      </p:sp>
      <p:sp>
        <p:nvSpPr>
          <p:cNvPr id="3" name="Содержимое 2"/>
          <p:cNvSpPr>
            <a:spLocks noGrp="1"/>
          </p:cNvSpPr>
          <p:nvPr>
            <p:ph sz="half" idx="1"/>
          </p:nvPr>
        </p:nvSpPr>
        <p:spPr/>
        <p:txBody>
          <a:bodyPr>
            <a:normAutofit fontScale="85000" lnSpcReduction="10000"/>
          </a:bodyPr>
          <a:lstStyle/>
          <a:p>
            <a:endParaRPr lang="ru-RU"/>
          </a:p>
        </p:txBody>
      </p:sp>
      <p:sp>
        <p:nvSpPr>
          <p:cNvPr id="4" name="Содержимое 3"/>
          <p:cNvSpPr>
            <a:spLocks noGrp="1"/>
          </p:cNvSpPr>
          <p:nvPr>
            <p:ph sz="half" idx="2"/>
          </p:nvPr>
        </p:nvSpPr>
        <p:spPr/>
        <p:style>
          <a:lnRef idx="1">
            <a:schemeClr val="accent5"/>
          </a:lnRef>
          <a:fillRef idx="2">
            <a:schemeClr val="accent5"/>
          </a:fillRef>
          <a:effectRef idx="1">
            <a:schemeClr val="accent5"/>
          </a:effectRef>
          <a:fontRef idx="minor">
            <a:schemeClr val="dk1"/>
          </a:fontRef>
        </p:style>
        <p:txBody>
          <a:bodyPr>
            <a:normAutofit fontScale="85000" lnSpcReduction="10000"/>
          </a:bodyPr>
          <a:lstStyle/>
          <a:p>
            <a:r>
              <a:rPr lang="ru-RU" dirty="0" err="1" smtClean="0"/>
              <a:t>Унита́з</a:t>
            </a:r>
            <a:r>
              <a:rPr lang="ru-RU" dirty="0" smtClean="0"/>
              <a:t> (лат. </a:t>
            </a:r>
            <a:r>
              <a:rPr lang="ru-RU" dirty="0" err="1" smtClean="0"/>
              <a:t>Unitas</a:t>
            </a:r>
            <a:r>
              <a:rPr lang="ru-RU" dirty="0" smtClean="0"/>
              <a:t> — единство) — санитарно-техническое приспособление для отправления в первую очередь дефекации людей, устанавливаемое в туалетах и снабжённое системой автоматического или полуавтоматического смыва. Обычно изготавливается из сантехнической керамики.</a:t>
            </a:r>
            <a:endParaRPr lang="ru-RU" dirty="0"/>
          </a:p>
        </p:txBody>
      </p:sp>
      <p:pic>
        <p:nvPicPr>
          <p:cNvPr id="25602" name="Picture 2" descr="C:\Users\Admin\Pictures\800px-Japanese_Toilets_Tokyo.jpg"/>
          <p:cNvPicPr>
            <a:picLocks noChangeAspect="1" noChangeArrowheads="1"/>
          </p:cNvPicPr>
          <p:nvPr/>
        </p:nvPicPr>
        <p:blipFill>
          <a:blip r:embed="rId2"/>
          <a:srcRect/>
          <a:stretch>
            <a:fillRect/>
          </a:stretch>
        </p:blipFill>
        <p:spPr bwMode="auto">
          <a:xfrm>
            <a:off x="457200" y="1600200"/>
            <a:ext cx="4038600" cy="4595813"/>
          </a:xfrm>
          <a:prstGeom prst="rect">
            <a:avLst/>
          </a:prstGeom>
        </p:spPr>
        <p:style>
          <a:lnRef idx="2">
            <a:schemeClr val="accent1">
              <a:shade val="50000"/>
            </a:schemeClr>
          </a:lnRef>
          <a:fillRef idx="1">
            <a:schemeClr val="accent1"/>
          </a:fillRef>
          <a:effectRef idx="0">
            <a:schemeClr val="accent1"/>
          </a:effectRef>
          <a:fontRef idx="minor">
            <a:schemeClr val="lt1"/>
          </a:fontRef>
        </p:style>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ru-RU" dirty="0" smtClean="0"/>
              <a:t>История русского слова Унитаз</a:t>
            </a:r>
            <a:endParaRPr lang="ru-RU" dirty="0"/>
          </a:p>
        </p:txBody>
      </p:sp>
      <p:sp>
        <p:nvSpPr>
          <p:cNvPr id="3" name="Содержимое 2"/>
          <p:cNvSpPr>
            <a:spLocks noGrp="1"/>
          </p:cNvSpPr>
          <p:nvPr>
            <p:ph sz="half" idx="1"/>
          </p:nvPr>
        </p:nvSpPr>
        <p:spPr/>
        <p:txBody>
          <a:bodyPr>
            <a:normAutofit fontScale="62500" lnSpcReduction="20000"/>
          </a:bodyPr>
          <a:lstStyle/>
          <a:p>
            <a:endParaRPr lang="ru-RU"/>
          </a:p>
        </p:txBody>
      </p:sp>
      <p:sp>
        <p:nvSpPr>
          <p:cNvPr id="4" name="Содержимое 3"/>
          <p:cNvSpPr>
            <a:spLocks noGrp="1"/>
          </p:cNvSpPr>
          <p:nvPr>
            <p:ph sz="half" idx="2"/>
          </p:nvPr>
        </p:nvSpPr>
        <p:spPr>
          <a:xfrm>
            <a:off x="4648200" y="1600200"/>
            <a:ext cx="4038600" cy="4751387"/>
          </a:xfrm>
        </p:spPr>
        <p:style>
          <a:lnRef idx="1">
            <a:schemeClr val="accent5"/>
          </a:lnRef>
          <a:fillRef idx="2">
            <a:schemeClr val="accent5"/>
          </a:fillRef>
          <a:effectRef idx="1">
            <a:schemeClr val="accent5"/>
          </a:effectRef>
          <a:fontRef idx="minor">
            <a:schemeClr val="dk1"/>
          </a:fontRef>
        </p:style>
        <p:txBody>
          <a:bodyPr>
            <a:normAutofit fontScale="62500" lnSpcReduction="20000"/>
          </a:bodyPr>
          <a:lstStyle/>
          <a:p>
            <a:r>
              <a:rPr lang="ru-RU" dirty="0" smtClean="0"/>
              <a:t>Реклама </a:t>
            </a:r>
            <a:r>
              <a:rPr lang="ru-RU" dirty="0" err="1" smtClean="0"/>
              <a:t>Твайфорда</a:t>
            </a:r>
            <a:r>
              <a:rPr lang="ru-RU" dirty="0" smtClean="0"/>
              <a:t> (1886)</a:t>
            </a:r>
          </a:p>
          <a:p>
            <a:r>
              <a:rPr lang="ru-RU" dirty="0" smtClean="0"/>
              <a:t>В 1883 году англичанин Томас </a:t>
            </a:r>
            <a:r>
              <a:rPr lang="ru-RU" dirty="0" err="1" smtClean="0"/>
              <a:t>Твайфорд</a:t>
            </a:r>
            <a:r>
              <a:rPr lang="ru-RU" dirty="0" smtClean="0"/>
              <a:t> (англ.)русск. изобрёл новую модель туалета — цельную (компакт), вместо более ранних, включавших чашу и трубу-поддон. Новую модель назвали </a:t>
            </a:r>
            <a:r>
              <a:rPr lang="ru-RU" dirty="0" err="1" smtClean="0"/>
              <a:t>unitas</a:t>
            </a:r>
            <a:r>
              <a:rPr lang="ru-RU" dirty="0" smtClean="0"/>
              <a:t> — единство;</a:t>
            </a:r>
          </a:p>
          <a:p>
            <a:r>
              <a:rPr lang="ru-RU" dirty="0" smtClean="0"/>
              <a:t>По версии словаря Ушакова, слово произошло от названия испанской фирмы «</a:t>
            </a:r>
            <a:r>
              <a:rPr lang="ru-RU" dirty="0" err="1" smtClean="0"/>
              <a:t>Unitas</a:t>
            </a:r>
            <a:r>
              <a:rPr lang="ru-RU" dirty="0" smtClean="0"/>
              <a:t>» (лат. </a:t>
            </a:r>
            <a:r>
              <a:rPr lang="ru-RU" dirty="0" err="1" smtClean="0"/>
              <a:t>Unitas</a:t>
            </a:r>
            <a:r>
              <a:rPr lang="ru-RU" dirty="0" smtClean="0"/>
              <a:t> — единство), которая занималась электрификацией страны, а заодно и выпускала унитазы с 1909 года, поставлявшиеся в том числе в Россию. Замена «с» на «</a:t>
            </a:r>
            <a:r>
              <a:rPr lang="ru-RU" dirty="0" err="1" smtClean="0"/>
              <a:t>з</a:t>
            </a:r>
            <a:r>
              <a:rPr lang="ru-RU" dirty="0" smtClean="0"/>
              <a:t>» произошла из-за ассоциации со словом «таз»</a:t>
            </a:r>
            <a:endParaRPr lang="ru-RU" dirty="0"/>
          </a:p>
        </p:txBody>
      </p:sp>
      <p:pic>
        <p:nvPicPr>
          <p:cNvPr id="26626" name="Picture 2" descr="C:\Users\Admin\Pictures\klassicheskiy_unitaz.jpg"/>
          <p:cNvPicPr>
            <a:picLocks noChangeAspect="1" noChangeArrowheads="1"/>
          </p:cNvPicPr>
          <p:nvPr/>
        </p:nvPicPr>
        <p:blipFill>
          <a:blip r:embed="rId2"/>
          <a:srcRect/>
          <a:stretch>
            <a:fillRect/>
          </a:stretch>
        </p:blipFill>
        <p:spPr bwMode="auto">
          <a:xfrm>
            <a:off x="228600" y="1600200"/>
            <a:ext cx="4267200" cy="4751387"/>
          </a:xfrm>
          <a:prstGeom prst="rect">
            <a:avLst/>
          </a:prstGeo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ru-RU" dirty="0" smtClean="0"/>
              <a:t>Джон </a:t>
            </a:r>
            <a:r>
              <a:rPr lang="ru-RU" dirty="0" err="1" smtClean="0"/>
              <a:t>Харингтон</a:t>
            </a:r>
            <a:r>
              <a:rPr lang="ru-RU" dirty="0" smtClean="0"/>
              <a:t> </a:t>
            </a:r>
            <a:endParaRPr lang="ru-RU" dirty="0"/>
          </a:p>
        </p:txBody>
      </p:sp>
      <p:sp>
        <p:nvSpPr>
          <p:cNvPr id="3" name="Содержимое 2"/>
          <p:cNvSpPr>
            <a:spLocks noGrp="1"/>
          </p:cNvSpPr>
          <p:nvPr>
            <p:ph sz="half" idx="1"/>
          </p:nvPr>
        </p:nvSpPr>
        <p:spPr/>
        <p:txBody>
          <a:bodyPr>
            <a:normAutofit fontScale="55000" lnSpcReduction="20000"/>
          </a:bodyPr>
          <a:lstStyle/>
          <a:p>
            <a:endParaRPr lang="ru-RU"/>
          </a:p>
        </p:txBody>
      </p:sp>
      <p:sp>
        <p:nvSpPr>
          <p:cNvPr id="4" name="Содержимое 3"/>
          <p:cNvSpPr>
            <a:spLocks noGrp="1"/>
          </p:cNvSpPr>
          <p:nvPr>
            <p:ph sz="half" idx="2"/>
          </p:nvPr>
        </p:nvSpPr>
        <p:spPr>
          <a:xfrm>
            <a:off x="4648200" y="1600200"/>
            <a:ext cx="4038600" cy="5048250"/>
          </a:xfrm>
        </p:spPr>
        <p:style>
          <a:lnRef idx="3">
            <a:schemeClr val="lt1"/>
          </a:lnRef>
          <a:fillRef idx="1">
            <a:schemeClr val="accent2"/>
          </a:fillRef>
          <a:effectRef idx="1">
            <a:schemeClr val="accent2"/>
          </a:effectRef>
          <a:fontRef idx="minor">
            <a:schemeClr val="lt1"/>
          </a:fontRef>
        </p:style>
        <p:txBody>
          <a:bodyPr>
            <a:normAutofit fontScale="55000" lnSpcReduction="20000"/>
          </a:bodyPr>
          <a:lstStyle/>
          <a:p>
            <a:r>
              <a:rPr lang="ru-RU" dirty="0" smtClean="0"/>
              <a:t>Сэр Джон </a:t>
            </a:r>
            <a:r>
              <a:rPr lang="ru-RU" dirty="0" err="1" smtClean="0"/>
              <a:t>Харингтон</a:t>
            </a:r>
            <a:r>
              <a:rPr lang="ru-RU" dirty="0" smtClean="0"/>
              <a:t> (англ. </a:t>
            </a:r>
            <a:r>
              <a:rPr lang="ru-RU" dirty="0" err="1" smtClean="0"/>
              <a:t>John</a:t>
            </a:r>
            <a:r>
              <a:rPr lang="ru-RU" dirty="0" smtClean="0"/>
              <a:t> </a:t>
            </a:r>
            <a:r>
              <a:rPr lang="ru-RU" dirty="0" err="1" smtClean="0"/>
              <a:t>Harington</a:t>
            </a:r>
            <a:r>
              <a:rPr lang="ru-RU" dirty="0" smtClean="0"/>
              <a:t>; 4 августа 1561, Сомерсет — 20 ноября 1612) — английский поэт, придворный при Елизавете I (был её крестником). Широко известен своими литературными работами. В 1581 году перевел «Неистового Роланда» </a:t>
            </a:r>
            <a:r>
              <a:rPr lang="ru-RU" dirty="0" err="1" smtClean="0"/>
              <a:t>Ариосто</a:t>
            </a:r>
            <a:r>
              <a:rPr lang="ru-RU" dirty="0" smtClean="0"/>
              <a:t>. Переводу было предпослано «Предисловие, или Короткая апология поэзии».</a:t>
            </a:r>
          </a:p>
          <a:p>
            <a:endParaRPr lang="ru-RU" dirty="0" smtClean="0"/>
          </a:p>
          <a:p>
            <a:r>
              <a:rPr lang="ru-RU" dirty="0" smtClean="0"/>
              <a:t>Иногда ему приписывают изобретение для престарелой королевы унитаза с водяным смывом, первого в Европе (1596).</a:t>
            </a:r>
          </a:p>
          <a:p>
            <a:endParaRPr lang="ru-RU" dirty="0" smtClean="0"/>
          </a:p>
          <a:p>
            <a:r>
              <a:rPr lang="ru-RU" dirty="0" smtClean="0"/>
              <a:t>Сын Джона </a:t>
            </a:r>
            <a:r>
              <a:rPr lang="ru-RU" dirty="0" err="1" smtClean="0"/>
              <a:t>Харингтона</a:t>
            </a:r>
            <a:r>
              <a:rPr lang="ru-RU" dirty="0" smtClean="0"/>
              <a:t> (англ.).</a:t>
            </a:r>
          </a:p>
          <a:p>
            <a:endParaRPr lang="ru-RU" dirty="0" smtClean="0"/>
          </a:p>
          <a:p>
            <a:r>
              <a:rPr lang="ru-RU" dirty="0" smtClean="0"/>
              <a:t>Получил образование в Итонском колледже и в Королевском колледже в Кембридже. Изучал право. В молодом возрасте был привлечён к работе в королевском суде. Тогда же попал во внимание королевы.</a:t>
            </a:r>
          </a:p>
          <a:p>
            <a:endParaRPr lang="ru-RU" dirty="0" smtClean="0"/>
          </a:p>
          <a:p>
            <a:r>
              <a:rPr lang="ru-RU" dirty="0" smtClean="0"/>
              <a:t>Женился на Мэри </a:t>
            </a:r>
            <a:r>
              <a:rPr lang="ru-RU" dirty="0" err="1" smtClean="0"/>
              <a:t>Роджерс</a:t>
            </a:r>
            <a:r>
              <a:rPr lang="ru-RU" dirty="0" smtClean="0"/>
              <a:t> в 1583 году. Имел девять детей.</a:t>
            </a:r>
            <a:endParaRPr lang="ru-RU" dirty="0"/>
          </a:p>
        </p:txBody>
      </p:sp>
      <p:pic>
        <p:nvPicPr>
          <p:cNvPr id="27651" name="Picture 3" descr="C:\Users\Admin\Pictures\John Pettie - Sir (Henry) Rider Haggard.jpg"/>
          <p:cNvPicPr>
            <a:picLocks noChangeAspect="1" noChangeArrowheads="1"/>
          </p:cNvPicPr>
          <p:nvPr/>
        </p:nvPicPr>
        <p:blipFill>
          <a:blip r:embed="rId2"/>
          <a:srcRect/>
          <a:stretch>
            <a:fillRect/>
          </a:stretch>
        </p:blipFill>
        <p:spPr bwMode="auto">
          <a:xfrm>
            <a:off x="457200" y="1600200"/>
            <a:ext cx="4019550" cy="5048250"/>
          </a:xfrm>
          <a:prstGeom prst="rect">
            <a:avLst/>
          </a:prstGeom>
          <a:noFill/>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ru-RU" dirty="0" smtClean="0"/>
              <a:t>Месяц Февраль </a:t>
            </a:r>
            <a:endParaRPr lang="ru-RU" dirty="0"/>
          </a:p>
        </p:txBody>
      </p:sp>
      <p:sp>
        <p:nvSpPr>
          <p:cNvPr id="3" name="Содержимое 2"/>
          <p:cNvSpPr>
            <a:spLocks noGrp="1"/>
          </p:cNvSpPr>
          <p:nvPr>
            <p:ph sz="half" idx="1"/>
          </p:nvPr>
        </p:nvSpPr>
        <p:spPr/>
        <p:txBody>
          <a:bodyPr>
            <a:normAutofit fontScale="70000" lnSpcReduction="20000"/>
          </a:bodyPr>
          <a:lstStyle/>
          <a:p>
            <a:endParaRPr lang="ru-RU" dirty="0"/>
          </a:p>
        </p:txBody>
      </p:sp>
      <p:sp>
        <p:nvSpPr>
          <p:cNvPr id="4" name="Содержимое 3"/>
          <p:cNvSpPr>
            <a:spLocks noGrp="1"/>
          </p:cNvSpPr>
          <p:nvPr>
            <p:ph sz="half" idx="2"/>
          </p:nvPr>
        </p:nvSpPr>
        <p:spPr/>
        <p:style>
          <a:lnRef idx="1">
            <a:schemeClr val="accent4"/>
          </a:lnRef>
          <a:fillRef idx="2">
            <a:schemeClr val="accent4"/>
          </a:fillRef>
          <a:effectRef idx="1">
            <a:schemeClr val="accent4"/>
          </a:effectRef>
          <a:fontRef idx="minor">
            <a:schemeClr val="dk1"/>
          </a:fontRef>
        </p:style>
        <p:txBody>
          <a:bodyPr>
            <a:normAutofit fontScale="70000" lnSpcReduction="20000"/>
          </a:bodyPr>
          <a:lstStyle/>
          <a:p>
            <a:r>
              <a:rPr lang="ru-RU" dirty="0" smtClean="0"/>
              <a:t>Февралём — </a:t>
            </a:r>
            <a:r>
              <a:rPr lang="ru-RU" dirty="0" err="1" smtClean="0"/>
              <a:t>februarius</a:t>
            </a:r>
            <a:r>
              <a:rPr lang="ru-RU" dirty="0" smtClean="0"/>
              <a:t> </a:t>
            </a:r>
            <a:r>
              <a:rPr lang="ru-RU" dirty="0" err="1" smtClean="0"/>
              <a:t>mensis</a:t>
            </a:r>
            <a:r>
              <a:rPr lang="ru-RU" dirty="0" smtClean="0"/>
              <a:t> — у древних римлян назывался календарный месяц, введенный, по преданию, </a:t>
            </a:r>
            <a:r>
              <a:rPr lang="ru-RU" dirty="0" err="1" smtClean="0"/>
              <a:t>Нумой</a:t>
            </a:r>
            <a:r>
              <a:rPr lang="ru-RU" dirty="0" smtClean="0"/>
              <a:t> </a:t>
            </a:r>
            <a:r>
              <a:rPr lang="ru-RU" dirty="0" err="1" smtClean="0"/>
              <a:t>Помпилием</a:t>
            </a:r>
            <a:r>
              <a:rPr lang="ru-RU" dirty="0" smtClean="0"/>
              <a:t> или </a:t>
            </a:r>
            <a:r>
              <a:rPr lang="ru-RU" dirty="0" err="1" smtClean="0"/>
              <a:t>ТаркНазвание</a:t>
            </a:r>
            <a:r>
              <a:rPr lang="ru-RU" dirty="0" smtClean="0"/>
              <a:t> месяца февраль происходит от этрусского бога подземного царства </a:t>
            </a:r>
            <a:r>
              <a:rPr lang="ru-RU" dirty="0" err="1" smtClean="0"/>
              <a:t>Фебрууса</a:t>
            </a:r>
            <a:r>
              <a:rPr lang="ru-RU" dirty="0" smtClean="0"/>
              <a:t>, и связано с обрядами очищения (</a:t>
            </a:r>
            <a:r>
              <a:rPr lang="ru-RU" dirty="0" err="1" smtClean="0"/>
              <a:t>februa</a:t>
            </a:r>
            <a:r>
              <a:rPr lang="ru-RU" dirty="0" smtClean="0"/>
              <a:t>, </a:t>
            </a:r>
            <a:r>
              <a:rPr lang="ru-RU" dirty="0" err="1" smtClean="0"/>
              <a:t>februare</a:t>
            </a:r>
            <a:r>
              <a:rPr lang="ru-RU" dirty="0" smtClean="0"/>
              <a:t>, </a:t>
            </a:r>
            <a:r>
              <a:rPr lang="ru-RU" dirty="0" err="1" smtClean="0"/>
              <a:t>februum</a:t>
            </a:r>
            <a:r>
              <a:rPr lang="ru-RU" dirty="0" smtClean="0"/>
              <a:t>), которые приходились на древнеримский праздник плодородия Луперкалии (15 февраля — </a:t>
            </a:r>
            <a:r>
              <a:rPr lang="ru-RU" dirty="0" err="1" smtClean="0"/>
              <a:t>dies</a:t>
            </a:r>
            <a:r>
              <a:rPr lang="ru-RU" dirty="0" smtClean="0"/>
              <a:t> </a:t>
            </a:r>
            <a:r>
              <a:rPr lang="ru-RU" dirty="0" err="1" smtClean="0"/>
              <a:t>februatus</a:t>
            </a:r>
            <a:r>
              <a:rPr lang="ru-RU" dirty="0" smtClean="0"/>
              <a:t>), выпадая по </a:t>
            </a:r>
            <a:r>
              <a:rPr lang="ru-RU" dirty="0" err="1" smtClean="0"/>
              <a:t>староримскому</a:t>
            </a:r>
            <a:r>
              <a:rPr lang="ru-RU" dirty="0" smtClean="0"/>
              <a:t> лунному календарю на </a:t>
            </a:r>
            <a:r>
              <a:rPr lang="ru-RU" dirty="0" err="1" smtClean="0"/>
              <a:t>полнолуние.винием</a:t>
            </a:r>
            <a:r>
              <a:rPr lang="ru-RU" dirty="0" smtClean="0"/>
              <a:t> Гордым.</a:t>
            </a:r>
            <a:endParaRPr lang="ru-RU" dirty="0"/>
          </a:p>
        </p:txBody>
      </p:sp>
      <p:pic>
        <p:nvPicPr>
          <p:cNvPr id="28674" name="Picture 2" descr="C:\Users\Admin\Pictures\Без названия (2).jpg"/>
          <p:cNvPicPr>
            <a:picLocks noChangeAspect="1" noChangeArrowheads="1"/>
          </p:cNvPicPr>
          <p:nvPr/>
        </p:nvPicPr>
        <p:blipFill>
          <a:blip r:embed="rId2"/>
          <a:srcRect/>
          <a:stretch>
            <a:fillRect/>
          </a:stretch>
        </p:blipFill>
        <p:spPr bwMode="auto">
          <a:xfrm>
            <a:off x="228600" y="1600200"/>
            <a:ext cx="4267200" cy="4525963"/>
          </a:xfrm>
          <a:prstGeom prst="rect">
            <a:avLst/>
          </a:prstGeom>
        </p:spPr>
        <p:style>
          <a:lnRef idx="2">
            <a:schemeClr val="accent4">
              <a:shade val="50000"/>
            </a:schemeClr>
          </a:lnRef>
          <a:fillRef idx="1">
            <a:schemeClr val="accent4"/>
          </a:fillRef>
          <a:effectRef idx="0">
            <a:schemeClr val="accent4"/>
          </a:effectRef>
          <a:fontRef idx="minor">
            <a:schemeClr val="lt1"/>
          </a:fontRef>
        </p:style>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ru-RU" dirty="0" smtClean="0"/>
              <a:t>Месяц Февраль </a:t>
            </a:r>
            <a:endParaRPr lang="ru-RU" dirty="0"/>
          </a:p>
        </p:txBody>
      </p:sp>
      <p:sp>
        <p:nvSpPr>
          <p:cNvPr id="3" name="Содержимое 2"/>
          <p:cNvSpPr>
            <a:spLocks noGrp="1"/>
          </p:cNvSpPr>
          <p:nvPr>
            <p:ph sz="half" idx="1"/>
          </p:nvPr>
        </p:nvSpPr>
        <p:spPr>
          <a:xfrm>
            <a:off x="457200" y="1600200"/>
            <a:ext cx="4038600" cy="5029200"/>
          </a:xfrm>
        </p:spPr>
        <p:txBody>
          <a:bodyPr>
            <a:normAutofit fontScale="47500" lnSpcReduction="20000"/>
          </a:bodyPr>
          <a:lstStyle/>
          <a:p>
            <a:endParaRPr lang="ru-RU" dirty="0"/>
          </a:p>
        </p:txBody>
      </p:sp>
      <p:sp>
        <p:nvSpPr>
          <p:cNvPr id="4" name="Содержимое 3"/>
          <p:cNvSpPr>
            <a:spLocks noGrp="1"/>
          </p:cNvSpPr>
          <p:nvPr>
            <p:ph sz="half" idx="2"/>
          </p:nvPr>
        </p:nvSpPr>
        <p:spPr>
          <a:xfrm>
            <a:off x="4648200" y="1600200"/>
            <a:ext cx="4038600" cy="5257800"/>
          </a:xfrm>
        </p:spPr>
        <p:style>
          <a:lnRef idx="1">
            <a:schemeClr val="accent5"/>
          </a:lnRef>
          <a:fillRef idx="2">
            <a:schemeClr val="accent5"/>
          </a:fillRef>
          <a:effectRef idx="1">
            <a:schemeClr val="accent5"/>
          </a:effectRef>
          <a:fontRef idx="minor">
            <a:schemeClr val="dk1"/>
          </a:fontRef>
        </p:style>
        <p:txBody>
          <a:bodyPr>
            <a:normAutofit fontScale="47500" lnSpcReduction="20000"/>
          </a:bodyPr>
          <a:lstStyle/>
          <a:p>
            <a:r>
              <a:rPr lang="ru-RU" dirty="0" smtClean="0"/>
              <a:t>Исторические европейские названия февраля включают его староанглийские имена </a:t>
            </a:r>
            <a:r>
              <a:rPr lang="ru-RU" dirty="0" err="1" smtClean="0"/>
              <a:t>Solmonath</a:t>
            </a:r>
            <a:r>
              <a:rPr lang="ru-RU" dirty="0" smtClean="0"/>
              <a:t> («грязный месяц») и </a:t>
            </a:r>
            <a:r>
              <a:rPr lang="ru-RU" dirty="0" err="1" smtClean="0"/>
              <a:t>Kale-monath</a:t>
            </a:r>
            <a:r>
              <a:rPr lang="ru-RU" dirty="0" smtClean="0"/>
              <a:t> («месяц капусты») и обозначение, данное Карлом Великим — </a:t>
            </a:r>
            <a:r>
              <a:rPr lang="ru-RU" dirty="0" err="1" smtClean="0"/>
              <a:t>Hornung</a:t>
            </a:r>
            <a:r>
              <a:rPr lang="ru-RU" dirty="0" smtClean="0"/>
              <a:t> (родственно древнеисландскому </a:t>
            </a:r>
            <a:r>
              <a:rPr lang="ru-RU" dirty="0" err="1" smtClean="0"/>
              <a:t>hjarn</a:t>
            </a:r>
            <a:r>
              <a:rPr lang="ru-RU" dirty="0" smtClean="0"/>
              <a:t> — «смерзшаяся масса снега» В древнерусском календаре (до утверждения христианства) месяц назывался </a:t>
            </a:r>
            <a:r>
              <a:rPr lang="ru-RU" dirty="0" err="1" smtClean="0"/>
              <a:t>сечень</a:t>
            </a:r>
            <a:r>
              <a:rPr lang="ru-RU" dirty="0" smtClean="0"/>
              <a:t>, в народных месяцесловах также — </a:t>
            </a:r>
            <a:r>
              <a:rPr lang="ru-RU" dirty="0" err="1" smtClean="0"/>
              <a:t>вьюговей</a:t>
            </a:r>
            <a:r>
              <a:rPr lang="ru-RU" dirty="0" smtClean="0"/>
              <a:t>, </a:t>
            </a:r>
            <a:r>
              <a:rPr lang="ru-RU" dirty="0" err="1" smtClean="0"/>
              <a:t>бокогрей</a:t>
            </a:r>
            <a:r>
              <a:rPr lang="ru-RU" dirty="0" smtClean="0"/>
              <a:t>, </a:t>
            </a:r>
            <a:r>
              <a:rPr lang="ru-RU" dirty="0" err="1" smtClean="0"/>
              <a:t>снежень</a:t>
            </a:r>
            <a:r>
              <a:rPr lang="ru-RU" dirty="0" smtClean="0"/>
              <a:t>, межень, лютый, кривые дороги.</a:t>
            </a:r>
          </a:p>
          <a:p>
            <a:endParaRPr lang="ru-RU" dirty="0" smtClean="0"/>
          </a:p>
          <a:p>
            <a:r>
              <a:rPr lang="ru-RU" dirty="0" smtClean="0"/>
              <a:t>В русский язык название пришло из церковнославянского </a:t>
            </a:r>
            <a:r>
              <a:rPr lang="ru-RU" dirty="0" err="1" smtClean="0"/>
              <a:t>февруарь</a:t>
            </a:r>
            <a:r>
              <a:rPr lang="ru-RU" dirty="0" smtClean="0"/>
              <a:t>, которое заимствовано из латыни (</a:t>
            </a:r>
            <a:r>
              <a:rPr lang="ru-RU" dirty="0" err="1" smtClean="0"/>
              <a:t>februārius</a:t>
            </a:r>
            <a:r>
              <a:rPr lang="ru-RU" dirty="0" smtClean="0"/>
              <a:t>) посредством среднегреческого языка (</a:t>
            </a:r>
            <a:r>
              <a:rPr lang="ru-RU" dirty="0" err="1" smtClean="0"/>
              <a:t>φεβρουάρι</a:t>
            </a:r>
            <a:r>
              <a:rPr lang="ru-RU" dirty="0" smtClean="0"/>
              <a:t>(</a:t>
            </a:r>
            <a:r>
              <a:rPr lang="ru-RU" dirty="0" err="1" smtClean="0"/>
              <a:t>ο</a:t>
            </a:r>
            <a:r>
              <a:rPr lang="ru-RU" dirty="0" smtClean="0"/>
              <a:t>)</a:t>
            </a:r>
            <a:r>
              <a:rPr lang="ru-RU" dirty="0" err="1" smtClean="0"/>
              <a:t>ς</a:t>
            </a:r>
            <a:r>
              <a:rPr lang="ru-RU" dirty="0" smtClean="0"/>
              <a:t>). Месяц именовался также </a:t>
            </a:r>
            <a:r>
              <a:rPr lang="ru-RU" dirty="0" err="1" smtClean="0"/>
              <a:t>феврарь</a:t>
            </a:r>
            <a:r>
              <a:rPr lang="ru-RU" dirty="0" smtClean="0"/>
              <a:t>, </a:t>
            </a:r>
            <a:r>
              <a:rPr lang="ru-RU" dirty="0" err="1" smtClean="0"/>
              <a:t>феуларь</a:t>
            </a:r>
            <a:r>
              <a:rPr lang="ru-RU" dirty="0" smtClean="0"/>
              <a:t>.</a:t>
            </a:r>
          </a:p>
          <a:p>
            <a:endParaRPr lang="ru-RU" dirty="0" smtClean="0"/>
          </a:p>
          <a:p>
            <a:r>
              <a:rPr lang="ru-RU" dirty="0" smtClean="0"/>
              <a:t>В 1930 и 1931 году в СССР предлагалось ввести советский революционный календарь, включавший 30 февраля, но предложение не было принято.</a:t>
            </a:r>
          </a:p>
          <a:p>
            <a:endParaRPr lang="ru-RU" dirty="0" smtClean="0"/>
          </a:p>
          <a:p>
            <a:r>
              <a:rPr lang="ru-RU" dirty="0" smtClean="0"/>
              <a:t>В древней Ирландии 1 февраля проводился праздник </a:t>
            </a:r>
            <a:r>
              <a:rPr lang="ru-RU" dirty="0" err="1" smtClean="0"/>
              <a:t>Имболк</a:t>
            </a:r>
            <a:r>
              <a:rPr lang="ru-RU" dirty="0" smtClean="0"/>
              <a:t>, знаменующий появление ягнят, по традиции, с этого времени начиналась весна, а февраль считался первым весенним месяцем.</a:t>
            </a:r>
            <a:endParaRPr lang="ru-RU" dirty="0"/>
          </a:p>
        </p:txBody>
      </p:sp>
      <p:pic>
        <p:nvPicPr>
          <p:cNvPr id="29698" name="Picture 2" descr="C:\Users\Admin\Pictures\feb.jpg"/>
          <p:cNvPicPr>
            <a:picLocks noChangeAspect="1" noChangeArrowheads="1"/>
          </p:cNvPicPr>
          <p:nvPr/>
        </p:nvPicPr>
        <p:blipFill>
          <a:blip r:embed="rId2"/>
          <a:srcRect/>
          <a:stretch>
            <a:fillRect/>
          </a:stretch>
        </p:blipFill>
        <p:spPr bwMode="auto">
          <a:xfrm>
            <a:off x="228600" y="1600200"/>
            <a:ext cx="4267200" cy="5029200"/>
          </a:xfrm>
          <a:prstGeom prst="rect">
            <a:avLst/>
          </a:prstGeom>
          <a:noFill/>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lstStyle/>
          <a:p>
            <a:r>
              <a:rPr lang="ru-RU" dirty="0" err="1" smtClean="0"/>
              <a:t>Фебруус</a:t>
            </a:r>
            <a:r>
              <a:rPr lang="ru-RU" dirty="0" smtClean="0"/>
              <a:t> </a:t>
            </a:r>
            <a:endParaRPr lang="ru-RU" dirty="0"/>
          </a:p>
        </p:txBody>
      </p:sp>
      <p:sp>
        <p:nvSpPr>
          <p:cNvPr id="3" name="Содержимое 2"/>
          <p:cNvSpPr>
            <a:spLocks noGrp="1"/>
          </p:cNvSpPr>
          <p:nvPr>
            <p:ph sz="half" idx="1"/>
          </p:nvPr>
        </p:nvSpPr>
        <p:spPr/>
        <p:txBody>
          <a:bodyPr>
            <a:normAutofit fontScale="62500" lnSpcReduction="20000"/>
          </a:bodyPr>
          <a:lstStyle/>
          <a:p>
            <a:endParaRPr lang="ru-RU"/>
          </a:p>
        </p:txBody>
      </p:sp>
      <p:sp>
        <p:nvSpPr>
          <p:cNvPr id="4" name="Содержимое 3"/>
          <p:cNvSpPr>
            <a:spLocks noGrp="1"/>
          </p:cNvSpPr>
          <p:nvPr>
            <p:ph sz="half" idx="2"/>
          </p:nvPr>
        </p:nvSpPr>
        <p:spPr>
          <a:xfrm>
            <a:off x="4648200" y="1600200"/>
            <a:ext cx="4267200" cy="5257800"/>
          </a:xfrm>
        </p:spPr>
        <p:style>
          <a:lnRef idx="2">
            <a:schemeClr val="accent4">
              <a:shade val="50000"/>
            </a:schemeClr>
          </a:lnRef>
          <a:fillRef idx="1">
            <a:schemeClr val="accent4"/>
          </a:fillRef>
          <a:effectRef idx="0">
            <a:schemeClr val="accent4"/>
          </a:effectRef>
          <a:fontRef idx="minor">
            <a:schemeClr val="lt1"/>
          </a:fontRef>
        </p:style>
        <p:txBody>
          <a:bodyPr>
            <a:normAutofit fontScale="62500" lnSpcReduction="20000"/>
          </a:bodyPr>
          <a:lstStyle/>
          <a:p>
            <a:r>
              <a:rPr lang="ru-RU" dirty="0" err="1" smtClean="0"/>
              <a:t>Фебруус</a:t>
            </a:r>
            <a:r>
              <a:rPr lang="ru-RU" dirty="0" smtClean="0"/>
              <a:t> (лат. </a:t>
            </a:r>
            <a:r>
              <a:rPr lang="ru-RU" dirty="0" err="1" smtClean="0"/>
              <a:t>Februus</a:t>
            </a:r>
            <a:r>
              <a:rPr lang="ru-RU" dirty="0" smtClean="0"/>
              <a:t>) — этрусский бог подземного царства, где обитают души умерших, также податель богатства, смерти, очищения. В древнеримской религии, </a:t>
            </a:r>
            <a:r>
              <a:rPr lang="ru-RU" dirty="0" err="1" smtClean="0"/>
              <a:t>Фебруус</a:t>
            </a:r>
            <a:r>
              <a:rPr lang="ru-RU" dirty="0" smtClean="0"/>
              <a:t> был богом очищения. Функции бога подземного мира выполнял Плутон. От имени </a:t>
            </a:r>
            <a:r>
              <a:rPr lang="ru-RU" dirty="0" err="1" smtClean="0"/>
              <a:t>Фебрууса</a:t>
            </a:r>
            <a:r>
              <a:rPr lang="ru-RU" dirty="0" smtClean="0"/>
              <a:t> происходит название месяца февраль у римлян.</a:t>
            </a:r>
          </a:p>
          <a:p>
            <a:endParaRPr lang="ru-RU" dirty="0" smtClean="0"/>
          </a:p>
          <a:p>
            <a:r>
              <a:rPr lang="ru-RU" dirty="0" smtClean="0"/>
              <a:t>Обряды очищения (</a:t>
            </a:r>
            <a:r>
              <a:rPr lang="ru-RU" dirty="0" err="1" smtClean="0"/>
              <a:t>februa</a:t>
            </a:r>
            <a:r>
              <a:rPr lang="ru-RU" dirty="0" smtClean="0"/>
              <a:t>, </a:t>
            </a:r>
            <a:r>
              <a:rPr lang="ru-RU" dirty="0" err="1" smtClean="0"/>
              <a:t>februare</a:t>
            </a:r>
            <a:r>
              <a:rPr lang="ru-RU" dirty="0" smtClean="0"/>
              <a:t>, </a:t>
            </a:r>
            <a:r>
              <a:rPr lang="ru-RU" dirty="0" err="1" smtClean="0"/>
              <a:t>februum</a:t>
            </a:r>
            <a:r>
              <a:rPr lang="ru-RU" dirty="0" smtClean="0"/>
              <a:t>), которые приходились на праздник Луперкалий (15 февраля — </a:t>
            </a:r>
            <a:r>
              <a:rPr lang="ru-RU" dirty="0" err="1" smtClean="0"/>
              <a:t>dies</a:t>
            </a:r>
            <a:r>
              <a:rPr lang="ru-RU" dirty="0" smtClean="0"/>
              <a:t> </a:t>
            </a:r>
            <a:r>
              <a:rPr lang="ru-RU" dirty="0" err="1" smtClean="0"/>
              <a:t>februatus</a:t>
            </a:r>
            <a:r>
              <a:rPr lang="ru-RU" dirty="0" smtClean="0"/>
              <a:t>), выпадали по </a:t>
            </a:r>
            <a:r>
              <a:rPr lang="ru-RU" dirty="0" err="1" smtClean="0"/>
              <a:t>староримскому</a:t>
            </a:r>
            <a:r>
              <a:rPr lang="ru-RU" dirty="0" smtClean="0"/>
              <a:t> лунному календарю на полнолуние. Эти обряды совпадали по времени с Луперкалиями, празднеством в честь бога Фавна. Из-за этого совпадения, два бога (Фавн и </a:t>
            </a:r>
            <a:r>
              <a:rPr lang="ru-RU" dirty="0" err="1" smtClean="0"/>
              <a:t>Фебруус</a:t>
            </a:r>
            <a:r>
              <a:rPr lang="ru-RU" dirty="0" smtClean="0"/>
              <a:t>) часто рассматривались как один персонаж.</a:t>
            </a:r>
            <a:endParaRPr lang="ru-RU" dirty="0"/>
          </a:p>
        </p:txBody>
      </p:sp>
      <p:pic>
        <p:nvPicPr>
          <p:cNvPr id="30722" name="Picture 2" descr="C:\Users\Admin\Pictures\faunus.jpg"/>
          <p:cNvPicPr>
            <a:picLocks noChangeAspect="1" noChangeArrowheads="1"/>
          </p:cNvPicPr>
          <p:nvPr/>
        </p:nvPicPr>
        <p:blipFill>
          <a:blip r:embed="rId2"/>
          <a:srcRect/>
          <a:stretch>
            <a:fillRect/>
          </a:stretch>
        </p:blipFill>
        <p:spPr bwMode="auto">
          <a:xfrm>
            <a:off x="228600" y="1600200"/>
            <a:ext cx="4267199" cy="5029200"/>
          </a:xfrm>
          <a:prstGeom prst="rect">
            <a:avLst/>
          </a:prstGeom>
        </p:spPr>
        <p:style>
          <a:lnRef idx="2">
            <a:schemeClr val="accent4">
              <a:shade val="50000"/>
            </a:schemeClr>
          </a:lnRef>
          <a:fillRef idx="1">
            <a:schemeClr val="accent4"/>
          </a:fillRef>
          <a:effectRef idx="0">
            <a:schemeClr val="accent4"/>
          </a:effectRef>
          <a:fontRef idx="minor">
            <a:schemeClr val="lt1"/>
          </a:fontRef>
        </p:style>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ru-RU" dirty="0" smtClean="0"/>
              <a:t>Хам </a:t>
            </a:r>
            <a:endParaRPr lang="ru-RU" dirty="0"/>
          </a:p>
        </p:txBody>
      </p:sp>
      <p:pic>
        <p:nvPicPr>
          <p:cNvPr id="5" name="Содержимое 4" descr="img-20140306152746-156.jpg"/>
          <p:cNvPicPr>
            <a:picLocks noGrp="1" noChangeAspect="1"/>
          </p:cNvPicPr>
          <p:nvPr>
            <p:ph sz="half" idx="1"/>
          </p:nvPr>
        </p:nvPicPr>
        <p:blipFill>
          <a:blip r:embed="rId2"/>
          <a:stretch>
            <a:fillRect/>
          </a:stretch>
        </p:blipFill>
        <p:spPr>
          <a:xfrm>
            <a:off x="228600" y="1600200"/>
            <a:ext cx="4267200" cy="4525963"/>
          </a:xfrm>
        </p:spPr>
      </p:pic>
      <p:sp>
        <p:nvSpPr>
          <p:cNvPr id="4" name="Содержимое 3"/>
          <p:cNvSpPr>
            <a:spLocks noGrp="1"/>
          </p:cNvSpPr>
          <p:nvPr>
            <p:ph sz="half" idx="2"/>
          </p:nvPr>
        </p:nvSpPr>
        <p:spPr>
          <a:xfrm>
            <a:off x="4800600" y="1600200"/>
            <a:ext cx="3886200" cy="4525963"/>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lvl="2"/>
            <a:r>
              <a:rPr lang="ru-RU" dirty="0" smtClean="0"/>
              <a:t>ХАМ — ХАМ, а, муж. (презр. и бран.). Грубый, наглый человек. | жен. хамка, и. Толковый словарь Ожегова. С.И. Ожегов, Н.Ю. Шведова. 1949 1992 …   Толковый словарь </a:t>
            </a:r>
            <a:r>
              <a:rPr lang="ru-RU" dirty="0" err="1" smtClean="0"/>
              <a:t>ОжеговаХАМ</a:t>
            </a:r>
            <a:r>
              <a:rPr lang="ru-RU" dirty="0" smtClean="0"/>
              <a:t> — ХАМ, а, муж. (презр. и бран.). Грубый, наглый человек. | жен. хамка, и. Толковый словарь Ожегова. С.И. Ожегов, Н.Ю. Шведова. 1949 1992 …   Толковый словарь Ожегова</a:t>
            </a:r>
            <a:endParaRPr lang="ru-RU"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4"/>
          </a:lnRef>
          <a:fillRef idx="3">
            <a:schemeClr val="accent4"/>
          </a:fillRef>
          <a:effectRef idx="2">
            <a:schemeClr val="accent4"/>
          </a:effectRef>
          <a:fontRef idx="minor">
            <a:schemeClr val="lt1"/>
          </a:fontRef>
        </p:style>
        <p:txBody>
          <a:bodyPr/>
          <a:lstStyle/>
          <a:p>
            <a:r>
              <a:rPr lang="ru-RU" dirty="0" smtClean="0"/>
              <a:t>Кто такие Хамы?</a:t>
            </a:r>
            <a:endParaRPr lang="ru-RU" dirty="0"/>
          </a:p>
        </p:txBody>
      </p:sp>
      <p:sp>
        <p:nvSpPr>
          <p:cNvPr id="3" name="Содержимое 2"/>
          <p:cNvSpPr>
            <a:spLocks noGrp="1"/>
          </p:cNvSpPr>
          <p:nvPr>
            <p:ph sz="half" idx="1"/>
          </p:nvPr>
        </p:nvSpPr>
        <p:spPr/>
        <p:txBody>
          <a:bodyPr/>
          <a:lstStyle/>
          <a:p>
            <a:endParaRPr lang="ru-RU"/>
          </a:p>
        </p:txBody>
      </p:sp>
      <p:sp>
        <p:nvSpPr>
          <p:cNvPr id="4" name="Содержимое 3"/>
          <p:cNvSpPr>
            <a:spLocks noGrp="1"/>
          </p:cNvSpPr>
          <p:nvPr>
            <p:ph sz="half" idx="2"/>
          </p:nvPr>
        </p:nvSpPr>
        <p:spPr>
          <a:xfrm>
            <a:off x="4648200" y="1600200"/>
            <a:ext cx="4038600" cy="4095750"/>
          </a:xfrm>
        </p:spPr>
        <p:style>
          <a:lnRef idx="1">
            <a:schemeClr val="accent4"/>
          </a:lnRef>
          <a:fillRef idx="3">
            <a:schemeClr val="accent4"/>
          </a:fillRef>
          <a:effectRef idx="2">
            <a:schemeClr val="accent4"/>
          </a:effectRef>
          <a:fontRef idx="minor">
            <a:schemeClr val="lt1"/>
          </a:fontRef>
        </p:style>
        <p:txBody>
          <a:bodyPr/>
          <a:lstStyle/>
          <a:p>
            <a:r>
              <a:rPr lang="ru-RU" dirty="0" smtClean="0"/>
              <a:t>Грубый, наглый человек, готовый на всякую подлость и низость.</a:t>
            </a:r>
            <a:endParaRPr lang="ru-RU" dirty="0"/>
          </a:p>
        </p:txBody>
      </p:sp>
      <p:pic>
        <p:nvPicPr>
          <p:cNvPr id="31746" name="Picture 2" descr="C:\Users\Admin\Pictures\Ной проклинает Хама Юлиус Шнорр фон Карольсфельд. Иллюстрации к Библии.jpg"/>
          <p:cNvPicPr>
            <a:picLocks noChangeAspect="1" noChangeArrowheads="1"/>
          </p:cNvPicPr>
          <p:nvPr/>
        </p:nvPicPr>
        <p:blipFill>
          <a:blip r:embed="rId2"/>
          <a:srcRect/>
          <a:stretch>
            <a:fillRect/>
          </a:stretch>
        </p:blipFill>
        <p:spPr bwMode="auto">
          <a:xfrm>
            <a:off x="457200" y="1600200"/>
            <a:ext cx="4038600" cy="5010150"/>
          </a:xfrm>
          <a:prstGeom prst="rect">
            <a:avLst/>
          </a:prstGeom>
          <a:noFill/>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p:txBody>
          <a:bodyPr>
            <a:normAutofit fontScale="85000" lnSpcReduction="20000"/>
          </a:bodyPr>
          <a:lstStyle/>
          <a:p>
            <a:endParaRPr lang="ru-RU" dirty="0"/>
          </a:p>
        </p:txBody>
      </p:sp>
      <p:sp>
        <p:nvSpPr>
          <p:cNvPr id="4" name="Содержимое 3"/>
          <p:cNvSpPr>
            <a:spLocks noGrp="1"/>
          </p:cNvSpPr>
          <p:nvPr>
            <p:ph sz="half" idx="2"/>
          </p:nvPr>
        </p:nvSpPr>
        <p:spPr/>
        <p:style>
          <a:lnRef idx="1">
            <a:schemeClr val="accent6"/>
          </a:lnRef>
          <a:fillRef idx="3">
            <a:schemeClr val="accent6"/>
          </a:fillRef>
          <a:effectRef idx="2">
            <a:schemeClr val="accent6"/>
          </a:effectRef>
          <a:fontRef idx="minor">
            <a:schemeClr val="lt1"/>
          </a:fontRef>
        </p:style>
        <p:txBody>
          <a:bodyPr>
            <a:normAutofit fontScale="85000" lnSpcReduction="20000"/>
          </a:bodyPr>
          <a:lstStyle/>
          <a:p>
            <a:r>
              <a:rPr lang="ru-RU" dirty="0" smtClean="0"/>
              <a:t>Хам (</a:t>
            </a:r>
            <a:r>
              <a:rPr lang="ru-RU" dirty="0" err="1" smtClean="0"/>
              <a:t>ивр</a:t>
            </a:r>
            <a:r>
              <a:rPr lang="ru-RU" dirty="0" smtClean="0"/>
              <a:t>. ‏</a:t>
            </a:r>
            <a:r>
              <a:rPr lang="he-IL" dirty="0" smtClean="0"/>
              <a:t>חָם‏‎, </a:t>
            </a:r>
            <a:r>
              <a:rPr lang="ru-RU" dirty="0" smtClean="0"/>
              <a:t>греч. </a:t>
            </a:r>
            <a:r>
              <a:rPr lang="el-GR" dirty="0" smtClean="0"/>
              <a:t>Χαμ, </a:t>
            </a:r>
            <a:r>
              <a:rPr lang="en-US" dirty="0" smtClean="0"/>
              <a:t>Cham, </a:t>
            </a:r>
            <a:r>
              <a:rPr lang="ru-RU" dirty="0" smtClean="0"/>
              <a:t>араб. </a:t>
            </a:r>
            <a:r>
              <a:rPr lang="ar-AE" dirty="0" smtClean="0"/>
              <a:t>حام‎, </a:t>
            </a:r>
            <a:r>
              <a:rPr lang="en-US" dirty="0" err="1" smtClean="0"/>
              <a:t>xam</a:t>
            </a:r>
            <a:r>
              <a:rPr lang="en-US" dirty="0" smtClean="0"/>
              <a:t>, «</a:t>
            </a:r>
            <a:r>
              <a:rPr lang="ru-RU" dirty="0" smtClean="0"/>
              <a:t>горячий») — библейский персонаж, переживший Всемирный потоп, один из трёх сыновей Ноя, брат </a:t>
            </a:r>
            <a:r>
              <a:rPr lang="ru-RU" dirty="0" err="1" smtClean="0"/>
              <a:t>Иафета</a:t>
            </a:r>
            <a:r>
              <a:rPr lang="ru-RU" dirty="0" smtClean="0"/>
              <a:t> и Сима (Быт. 5:32; 6:10), легендарный прародитель африканских народов, давший начало понятию «хамства», которое означает пре­небре­жи­тель­ное отношение к культурным запретам.</a:t>
            </a:r>
            <a:endParaRPr lang="ru-RU" dirty="0"/>
          </a:p>
        </p:txBody>
      </p:sp>
      <p:pic>
        <p:nvPicPr>
          <p:cNvPr id="32770" name="Picture 2" descr="C:\Users\Admin\Pictures\Shem,_Ham_and_Japheth.jpg"/>
          <p:cNvPicPr>
            <a:picLocks noChangeAspect="1" noChangeArrowheads="1"/>
          </p:cNvPicPr>
          <p:nvPr/>
        </p:nvPicPr>
        <p:blipFill>
          <a:blip r:embed="rId2"/>
          <a:srcRect/>
          <a:stretch>
            <a:fillRect/>
          </a:stretch>
        </p:blipFill>
        <p:spPr bwMode="auto">
          <a:xfrm>
            <a:off x="457200" y="1600200"/>
            <a:ext cx="4038600" cy="4525963"/>
          </a:xfrm>
          <a:prstGeom prst="rect">
            <a:avLst/>
          </a:prstGeom>
          <a:noFill/>
        </p:spPr>
      </p:pic>
      <p:sp>
        <p:nvSpPr>
          <p:cNvPr id="6" name="Заголовок 5"/>
          <p:cNvSpPr>
            <a:spLocks noGrp="1"/>
          </p:cNvSpPr>
          <p:nvPr>
            <p:ph type="title"/>
          </p:nvPr>
        </p:nvSpPr>
        <p:spPr/>
        <p:style>
          <a:lnRef idx="1">
            <a:schemeClr val="accent6"/>
          </a:lnRef>
          <a:fillRef idx="3">
            <a:schemeClr val="accent6"/>
          </a:fillRef>
          <a:effectRef idx="2">
            <a:schemeClr val="accent6"/>
          </a:effectRef>
          <a:fontRef idx="minor">
            <a:schemeClr val="lt1"/>
          </a:fontRef>
        </p:style>
        <p:txBody>
          <a:bodyPr/>
          <a:lstStyle/>
          <a:p>
            <a:r>
              <a:rPr lang="ru-RU" dirty="0" smtClean="0"/>
              <a:t>Хам третий сын Ноя</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ru-RU" dirty="0" smtClean="0"/>
              <a:t>бадминтон</a:t>
            </a:r>
            <a:endParaRPr lang="ru-RU" dirty="0"/>
          </a:p>
        </p:txBody>
      </p:sp>
      <p:sp>
        <p:nvSpPr>
          <p:cNvPr id="3" name="Содержимое 2"/>
          <p:cNvSpPr>
            <a:spLocks noGrp="1"/>
          </p:cNvSpPr>
          <p:nvPr>
            <p:ph sz="half" idx="1"/>
          </p:nvPr>
        </p:nvSpPr>
        <p:spPr/>
        <p:txBody>
          <a:bodyPr>
            <a:normAutofit/>
          </a:bodyPr>
          <a:lstStyle/>
          <a:p>
            <a:endParaRPr lang="ru-RU" dirty="0"/>
          </a:p>
        </p:txBody>
      </p:sp>
      <p:sp>
        <p:nvSpPr>
          <p:cNvPr id="4" name="Содержимое 3"/>
          <p:cNvSpPr>
            <a:spLocks noGrp="1"/>
          </p:cNvSpPr>
          <p:nvPr>
            <p:ph sz="half" idx="2"/>
          </p:nvPr>
        </p:nvSpPr>
        <p:spPr>
          <a:xfrm>
            <a:off x="609600" y="4330699"/>
            <a:ext cx="8534400" cy="2527301"/>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ru-RU" b="1" dirty="0" smtClean="0"/>
              <a:t>Бадминтон</a:t>
            </a:r>
          </a:p>
          <a:p>
            <a:r>
              <a:rPr lang="ru-RU" dirty="0" err="1" smtClean="0"/>
              <a:t>бадминтон</a:t>
            </a:r>
            <a:r>
              <a:rPr lang="ru-RU" b="1" dirty="0" err="1" smtClean="0"/>
              <a:t>БАДМИНТО́Н</a:t>
            </a:r>
            <a:r>
              <a:rPr lang="ru-RU" dirty="0" smtClean="0"/>
              <a:t> -а; </a:t>
            </a:r>
            <a:r>
              <a:rPr lang="ru-RU" i="1" dirty="0" smtClean="0"/>
              <a:t>м.</a:t>
            </a:r>
            <a:endParaRPr lang="ru-RU" dirty="0" smtClean="0"/>
          </a:p>
          <a:p>
            <a:r>
              <a:rPr lang="ru-RU" b="1" dirty="0" smtClean="0"/>
              <a:t>1.</a:t>
            </a:r>
            <a:r>
              <a:rPr lang="ru-RU" dirty="0" smtClean="0"/>
              <a:t> Спортивная игра, состоящая в перебрасывании волана ракетками через сетку от одного игрока к другому. </a:t>
            </a:r>
            <a:r>
              <a:rPr lang="ru-RU" i="1" dirty="0" smtClean="0"/>
              <a:t>Чемпионат мира по бадминтону.</a:t>
            </a:r>
            <a:endParaRPr lang="ru-RU" dirty="0" smtClean="0"/>
          </a:p>
          <a:p>
            <a:endParaRPr lang="ru-RU" dirty="0"/>
          </a:p>
        </p:txBody>
      </p:sp>
      <p:pic>
        <p:nvPicPr>
          <p:cNvPr id="2050" name="Picture 2" descr="C:\Users\Admin\Documents\бадминтон.jpg"/>
          <p:cNvPicPr>
            <a:picLocks noChangeAspect="1" noChangeArrowheads="1"/>
          </p:cNvPicPr>
          <p:nvPr/>
        </p:nvPicPr>
        <p:blipFill>
          <a:blip r:embed="rId2"/>
          <a:srcRect/>
          <a:stretch>
            <a:fillRect/>
          </a:stretch>
        </p:blipFill>
        <p:spPr bwMode="auto">
          <a:xfrm>
            <a:off x="584200" y="1417638"/>
            <a:ext cx="8102600" cy="2913062"/>
          </a:xfrm>
          <a:prstGeom prst="rect">
            <a:avLst/>
          </a:prstGeom>
          <a:noFill/>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912937"/>
            <a:ext cx="8229600" cy="4525963"/>
          </a:xfrm>
        </p:spPr>
        <p:style>
          <a:lnRef idx="2">
            <a:schemeClr val="accent3">
              <a:shade val="50000"/>
            </a:schemeClr>
          </a:lnRef>
          <a:fillRef idx="1">
            <a:schemeClr val="accent3"/>
          </a:fillRef>
          <a:effectRef idx="0">
            <a:schemeClr val="accent3"/>
          </a:effectRef>
          <a:fontRef idx="minor">
            <a:schemeClr val="lt1"/>
          </a:fontRef>
        </p:style>
        <p:txBody>
          <a:bodyPr>
            <a:normAutofit fontScale="77500" lnSpcReduction="20000"/>
          </a:bodyPr>
          <a:lstStyle/>
          <a:p>
            <a:r>
              <a:rPr lang="ru-RU" b="1" dirty="0" smtClean="0"/>
              <a:t>Цезарь» (англ. </a:t>
            </a:r>
            <a:r>
              <a:rPr lang="ru-RU" b="1" dirty="0" err="1" smtClean="0"/>
              <a:t>Caesar</a:t>
            </a:r>
            <a:r>
              <a:rPr lang="ru-RU" b="1" dirty="0" smtClean="0"/>
              <a:t> </a:t>
            </a:r>
            <a:r>
              <a:rPr lang="ru-RU" b="1" dirty="0" err="1" smtClean="0"/>
              <a:t>salad</a:t>
            </a:r>
            <a:r>
              <a:rPr lang="ru-RU" b="1" dirty="0" smtClean="0"/>
              <a:t>) — популярный салат, одно из самых известных блюд североамериканской кухни. В классической версии основными ингредиентами салата являются пшеничные </a:t>
            </a:r>
            <a:r>
              <a:rPr lang="ru-RU" b="1" dirty="0" err="1" smtClean="0"/>
              <a:t>крутоны</a:t>
            </a:r>
            <a:r>
              <a:rPr lang="ru-RU" b="1" dirty="0" smtClean="0"/>
              <a:t>, листья </a:t>
            </a:r>
            <a:r>
              <a:rPr lang="ru-RU" b="1" dirty="0" err="1" smtClean="0"/>
              <a:t>салата-ромэн</a:t>
            </a:r>
            <a:r>
              <a:rPr lang="ru-RU" b="1" dirty="0" smtClean="0"/>
              <a:t> и тёртый пармезан, заправленные особым соусом, который и составляет суть рецепта. Основа заправки «Цезарь» — свежие яйца, выдержанные 1 минуту в кипятке и охлаждённые. Яйца взбиваются с оливковым маслом и приправляются чесноком, лимонным соком и </a:t>
            </a:r>
            <a:r>
              <a:rPr lang="ru-RU" b="1" dirty="0" err="1" smtClean="0"/>
              <a:t>вустерским</a:t>
            </a:r>
            <a:r>
              <a:rPr lang="ru-RU" b="1" dirty="0" smtClean="0"/>
              <a:t> соусом. В классическом виде салат получается довольно лёгким, поэтому к нему часто добавляют более калорийные ингредиенты, например, крутое яйцо или жареную курицу. (Википедия )</a:t>
            </a:r>
            <a:r>
              <a:rPr lang="en-US" b="1" dirty="0" smtClean="0"/>
              <a:t>.</a:t>
            </a:r>
            <a:endParaRPr lang="ru-RU" dirty="0" smtClean="0"/>
          </a:p>
          <a:p>
            <a:endParaRPr lang="ru-RU" dirty="0"/>
          </a:p>
        </p:txBody>
      </p:sp>
      <p:sp>
        <p:nvSpPr>
          <p:cNvPr id="3" name="Заголовок 2"/>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ru-RU" dirty="0" smtClean="0"/>
              <a:t>Цезарь</a:t>
            </a:r>
            <a:endParaRPr lang="ru-RU" dirty="0"/>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style>
          <a:lnRef idx="2">
            <a:schemeClr val="accent3">
              <a:shade val="50000"/>
            </a:schemeClr>
          </a:lnRef>
          <a:fillRef idx="1">
            <a:schemeClr val="accent3"/>
          </a:fillRef>
          <a:effectRef idx="0">
            <a:schemeClr val="accent3"/>
          </a:effectRef>
          <a:fontRef idx="minor">
            <a:schemeClr val="lt1"/>
          </a:fontRef>
        </p:style>
        <p:txBody>
          <a:bodyPr>
            <a:normAutofit fontScale="92500" lnSpcReduction="20000"/>
          </a:bodyPr>
          <a:lstStyle/>
          <a:p>
            <a:pPr>
              <a:buNone/>
            </a:pPr>
            <a:r>
              <a:rPr lang="ru-RU" b="1" dirty="0" smtClean="0"/>
              <a:t>   Салат получил </a:t>
            </a:r>
            <a:r>
              <a:rPr lang="ru-RU" b="1" dirty="0" smtClean="0"/>
              <a:t>название</a:t>
            </a:r>
            <a:r>
              <a:rPr lang="en-US" b="1" dirty="0" smtClean="0"/>
              <a:t>,</a:t>
            </a:r>
            <a:r>
              <a:rPr lang="ru-RU" b="1" dirty="0" smtClean="0"/>
              <a:t> по </a:t>
            </a:r>
            <a:r>
              <a:rPr lang="ru-RU" b="1" dirty="0" smtClean="0"/>
              <a:t>имени человека, наиболее часто называемого изобретателем этого блюда — американского повара итальянского происхождения Цезаря Кардини (</a:t>
            </a:r>
            <a:r>
              <a:rPr lang="ru-RU" b="1" dirty="0" err="1" smtClean="0"/>
              <a:t>Caesar</a:t>
            </a:r>
            <a:r>
              <a:rPr lang="ru-RU" b="1" dirty="0" smtClean="0"/>
              <a:t> </a:t>
            </a:r>
            <a:r>
              <a:rPr lang="ru-RU" b="1" dirty="0" err="1" smtClean="0"/>
              <a:t>Cardini</a:t>
            </a:r>
            <a:r>
              <a:rPr lang="ru-RU" b="1" dirty="0" smtClean="0"/>
              <a:t>), который в 20-40-х годах XX века владел несколькими ресторанами в городе </a:t>
            </a:r>
            <a:r>
              <a:rPr lang="ru-RU" b="1" dirty="0" err="1" smtClean="0"/>
              <a:t>Тихуана</a:t>
            </a:r>
            <a:r>
              <a:rPr lang="ru-RU" b="1" dirty="0" smtClean="0"/>
              <a:t>, находящемся на территории Мексики (поскольку от Сан-Диего </a:t>
            </a:r>
            <a:r>
              <a:rPr lang="ru-RU" b="1" dirty="0" err="1" smtClean="0"/>
              <a:t>Тихуану</a:t>
            </a:r>
            <a:r>
              <a:rPr lang="ru-RU" b="1" dirty="0" smtClean="0"/>
              <a:t> отделяет только граница, такое выгодное положение позволяло Кардини избегать ограничений Сухого закона). </a:t>
            </a:r>
            <a:endParaRPr lang="ru-RU" dirty="0"/>
          </a:p>
        </p:txBody>
      </p:sp>
      <p:sp>
        <p:nvSpPr>
          <p:cNvPr id="3" name="Заголовок 2"/>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ru-RU" dirty="0" err="1" smtClean="0"/>
              <a:t>Цезар</a:t>
            </a:r>
            <a:r>
              <a:rPr lang="ru-RU" dirty="0" smtClean="0"/>
              <a:t> Кардини</a:t>
            </a:r>
            <a:endParaRPr lang="ru-RU" dirty="0"/>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style>
          <a:lnRef idx="2">
            <a:schemeClr val="accent3">
              <a:shade val="50000"/>
            </a:schemeClr>
          </a:lnRef>
          <a:fillRef idx="1">
            <a:schemeClr val="accent3"/>
          </a:fillRef>
          <a:effectRef idx="0">
            <a:schemeClr val="accent3"/>
          </a:effectRef>
          <a:fontRef idx="minor">
            <a:schemeClr val="lt1"/>
          </a:fontRef>
        </p:style>
        <p:txBody>
          <a:bodyPr>
            <a:normAutofit fontScale="62500" lnSpcReduction="20000"/>
          </a:bodyPr>
          <a:lstStyle/>
          <a:p>
            <a:r>
              <a:rPr lang="ru-RU" b="1" dirty="0" smtClean="0"/>
              <a:t>По легенде, салат был изобретён Кардини 4 июля 1924 года (в День независимости США), когда на кухне почти ничего не осталось, а посетители требовали пищи</a:t>
            </a:r>
            <a:endParaRPr lang="en-US" b="1" dirty="0" smtClean="0"/>
          </a:p>
          <a:p>
            <a:r>
              <a:rPr lang="ru-RU" b="1" dirty="0" smtClean="0"/>
              <a:t>.</a:t>
            </a:r>
            <a:endParaRPr lang="ru-RU" dirty="0" smtClean="0"/>
          </a:p>
          <a:p>
            <a:r>
              <a:rPr lang="ru-RU" b="1" dirty="0" smtClean="0"/>
              <a:t>По свидетельству дочери Цезаря Кардини, её отец, вопреки распространённой версии рецепта, никогда не добавлял в салат анчоусы</a:t>
            </a:r>
            <a:r>
              <a:rPr lang="en-US" b="1" dirty="0" smtClean="0"/>
              <a:t>.</a:t>
            </a:r>
          </a:p>
          <a:p>
            <a:endParaRPr lang="ru-RU" b="1" dirty="0" smtClean="0"/>
          </a:p>
          <a:p>
            <a:r>
              <a:rPr lang="ru-RU" b="1" dirty="0" smtClean="0"/>
              <a:t> Легенда о том, что в салате якобы присутствовали анчоусы, появилась благодаря брату Цезаря, Алексу Кардини, который добавил анчоусы и назвал блюдо «Салат Авиатора» (Алекс служил военным летчиком)</a:t>
            </a:r>
            <a:r>
              <a:rPr lang="en-US" b="1" dirty="0" smtClean="0"/>
              <a:t>.</a:t>
            </a:r>
            <a:endParaRPr lang="ru-RU" dirty="0" smtClean="0"/>
          </a:p>
          <a:p>
            <a:pPr>
              <a:buNone/>
            </a:pPr>
            <a:endParaRPr lang="ru-RU" dirty="0" smtClean="0"/>
          </a:p>
          <a:p>
            <a:r>
              <a:rPr lang="ru-RU" b="1" dirty="0" smtClean="0"/>
              <a:t>В 1953 году салат «Цезарь» был отмечен Эпикурейским обществом в Париже как «лучший рецепт, появившийся в Америке за последние 50 лет».</a:t>
            </a:r>
            <a:endParaRPr lang="ru-RU" dirty="0" smtClean="0"/>
          </a:p>
          <a:p>
            <a:endParaRPr lang="ru-RU" dirty="0"/>
          </a:p>
        </p:txBody>
      </p:sp>
      <p:sp>
        <p:nvSpPr>
          <p:cNvPr id="3" name="Заголовок 2"/>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ru-RU" dirty="0" smtClean="0"/>
              <a:t>История создания</a:t>
            </a:r>
            <a:r>
              <a:rPr dirty="0" smtClean="0"/>
              <a:t>       </a:t>
            </a:r>
            <a:r>
              <a:rPr lang="ru-RU" dirty="0" smtClean="0"/>
              <a:t>             </a:t>
            </a:r>
            <a:r>
              <a:rPr dirty="0" smtClean="0"/>
              <a:t>  </a:t>
            </a:r>
            <a:r>
              <a:rPr lang="ru-RU" sz="2400" dirty="0" smtClean="0">
                <a:hlinkClick r:id="rId2" action="ppaction://hlinksldjump"/>
              </a:rPr>
              <a:t>в меню</a:t>
            </a:r>
            <a:r>
              <a:rPr sz="2400" dirty="0" smtClean="0">
                <a:hlinkClick r:id="rId2" action="ppaction://hlinksldjump"/>
              </a:rPr>
              <a:t>     </a:t>
            </a:r>
            <a:endParaRPr lang="ru-RU" sz="2400" dirty="0"/>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style>
          <a:lnRef idx="2">
            <a:schemeClr val="accent4">
              <a:shade val="50000"/>
            </a:schemeClr>
          </a:lnRef>
          <a:fillRef idx="1">
            <a:schemeClr val="accent4"/>
          </a:fillRef>
          <a:effectRef idx="0">
            <a:schemeClr val="accent4"/>
          </a:effectRef>
          <a:fontRef idx="minor">
            <a:schemeClr val="lt1"/>
          </a:fontRef>
        </p:style>
        <p:txBody>
          <a:bodyPr/>
          <a:lstStyle/>
          <a:p>
            <a:pPr>
              <a:buNone/>
            </a:pPr>
            <a:r>
              <a:rPr lang="ru-RU" b="1" dirty="0" smtClean="0"/>
              <a:t>   «Эрл Грей» (англ. </a:t>
            </a:r>
            <a:r>
              <a:rPr lang="ru-RU" b="1" dirty="0" err="1" smtClean="0"/>
              <a:t>Earl</a:t>
            </a:r>
            <a:r>
              <a:rPr lang="ru-RU" b="1" dirty="0" smtClean="0"/>
              <a:t> </a:t>
            </a:r>
            <a:r>
              <a:rPr lang="ru-RU" b="1" dirty="0" err="1" smtClean="0"/>
              <a:t>Grey</a:t>
            </a:r>
            <a:r>
              <a:rPr lang="ru-RU" b="1" dirty="0" smtClean="0"/>
              <a:t>, дословно — «Граф Грей», иногда встречается искажённый по смыслу перевод «Седой граф») — один из самых распространённых сортов ароматизированного чая. В классическом виде представляет собой чёрный чай с добавлением масла, полученного из кожуры плодов бергамота</a:t>
            </a:r>
            <a:r>
              <a:rPr lang="en-US" b="1" dirty="0" smtClean="0"/>
              <a:t>.</a:t>
            </a:r>
            <a:endParaRPr lang="ru-RU" dirty="0"/>
          </a:p>
        </p:txBody>
      </p:sp>
      <p:sp>
        <p:nvSpPr>
          <p:cNvPr id="3" name="Заголовок 2"/>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lstStyle/>
          <a:p>
            <a:pPr algn="ctr"/>
            <a:r>
              <a:rPr lang="ru-RU" dirty="0" smtClean="0"/>
              <a:t>Эрл Грей</a:t>
            </a:r>
            <a:endParaRPr lang="ru-RU" dirty="0"/>
          </a:p>
        </p:txBody>
      </p:sp>
    </p:spTree>
    <p:extLst>
      <p:ext uri="{BB962C8B-B14F-4D97-AF65-F5344CB8AC3E}">
        <p14:creationId xmlns:p14="http://schemas.microsoft.com/office/powerpoint/2010/main" xmlns="" val="68634188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28600" y="1390650"/>
            <a:ext cx="8458200" cy="5181622"/>
          </a:xfrm>
        </p:spPr>
        <p:style>
          <a:lnRef idx="2">
            <a:schemeClr val="accent4">
              <a:shade val="50000"/>
            </a:schemeClr>
          </a:lnRef>
          <a:fillRef idx="1">
            <a:schemeClr val="accent4"/>
          </a:fillRef>
          <a:effectRef idx="0">
            <a:schemeClr val="accent4"/>
          </a:effectRef>
          <a:fontRef idx="minor">
            <a:schemeClr val="lt1"/>
          </a:fontRef>
        </p:style>
        <p:txBody>
          <a:bodyPr>
            <a:normAutofit fontScale="77500" lnSpcReduction="20000"/>
          </a:bodyPr>
          <a:lstStyle/>
          <a:p>
            <a:pPr>
              <a:buNone/>
            </a:pPr>
            <a:r>
              <a:rPr lang="ru-RU" sz="2900" b="1" dirty="0" smtClean="0"/>
              <a:t>Считается, что этот сорт чая назван в честь графа (эрла, англ. </a:t>
            </a:r>
            <a:r>
              <a:rPr lang="ru-RU" sz="2900" b="1" dirty="0" err="1" smtClean="0"/>
              <a:t>Earl</a:t>
            </a:r>
            <a:r>
              <a:rPr lang="ru-RU" sz="2900" b="1" dirty="0" smtClean="0"/>
              <a:t>) Чарльза Грея (1764—1845), который являлся премьер-министром Великобритании в 1830—1834 годах. Согласно известной версии, один </a:t>
            </a:r>
            <a:r>
              <a:rPr lang="ru-RU" sz="2900" b="1" dirty="0" smtClean="0"/>
              <a:t>китаец выслал </a:t>
            </a:r>
            <a:r>
              <a:rPr lang="ru-RU" sz="2900" b="1" dirty="0" smtClean="0"/>
              <a:t>Грею образцы этого чая за то, что британские моряки спасли его сына после кораблекрушения. Достоверность этой истории вызывает сомнения ввиду того, что в Китае больше в употреблении зелёный чай[источник не указан 1031 день], а «Эрл Грей» первоначально изготавливался из чёрного чая, выращенного на Цейлоне и в Индии. Кроме того, в Китае бергамот практически не растёт, вследствие чего сомнительно, что китайцы вообще имели возможность ароматизировать им чай. Наконец, Чарльз Грей известен в Англии, как инициатор общего сокращения торговых отношений с Китаем, в том числе и торговли чаем[2]. Впрочем, существует «</a:t>
            </a:r>
            <a:r>
              <a:rPr lang="ru-RU" sz="2900" b="1" dirty="0" err="1" smtClean="0"/>
              <a:t>индифицированный</a:t>
            </a:r>
            <a:r>
              <a:rPr lang="ru-RU" sz="2900" b="1" dirty="0" smtClean="0"/>
              <a:t>» вариант этой версии, по которой секрет чая открыл Грею некий индийский раджа, чьего сына британцы спасли от нападения тигра.</a:t>
            </a:r>
            <a:endParaRPr lang="ru-RU" sz="2900" dirty="0" smtClean="0"/>
          </a:p>
        </p:txBody>
      </p:sp>
      <p:sp>
        <p:nvSpPr>
          <p:cNvPr id="3" name="Заголовок 2"/>
          <p:cNvSpPr>
            <a:spLocks noGrp="1"/>
          </p:cNvSpPr>
          <p:nvPr>
            <p:ph type="title"/>
          </p:nvPr>
        </p:nvSpPr>
        <p:spPr>
          <a:xfrm>
            <a:off x="457200" y="274638"/>
            <a:ext cx="8229600" cy="887412"/>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ru-RU" dirty="0" smtClean="0"/>
              <a:t>История создания                        </a:t>
            </a:r>
            <a:r>
              <a:rPr lang="ru-RU" sz="2400" dirty="0" smtClean="0"/>
              <a:t>в </a:t>
            </a:r>
            <a:r>
              <a:rPr lang="ru-RU" sz="2400" dirty="0" smtClean="0">
                <a:hlinkClick r:id="rId2" action="ppaction://hlinksldjump"/>
              </a:rPr>
              <a:t>меню</a:t>
            </a:r>
            <a:endParaRPr lang="ru-RU" sz="2400" dirty="0"/>
          </a:p>
        </p:txBody>
      </p:sp>
    </p:spTree>
    <p:extLst>
      <p:ext uri="{BB962C8B-B14F-4D97-AF65-F5344CB8AC3E}">
        <p14:creationId xmlns:p14="http://schemas.microsoft.com/office/powerpoint/2010/main" xmlns="" val="227147511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ru-RU" dirty="0" smtClean="0"/>
              <a:t>Появление бадминтона </a:t>
            </a:r>
            <a:endParaRPr lang="ru-RU" dirty="0"/>
          </a:p>
        </p:txBody>
      </p:sp>
      <p:sp>
        <p:nvSpPr>
          <p:cNvPr id="3" name="Содержимое 2"/>
          <p:cNvSpPr>
            <a:spLocks noGrp="1"/>
          </p:cNvSpPr>
          <p:nvPr>
            <p:ph sz="half" idx="1"/>
          </p:nvPr>
        </p:nvSpPr>
        <p:spPr/>
        <p:txBody>
          <a:bodyPr>
            <a:normAutofit fontScale="47500" lnSpcReduction="20000"/>
          </a:bodyPr>
          <a:lstStyle/>
          <a:p>
            <a:endParaRPr lang="ru-RU" dirty="0"/>
          </a:p>
        </p:txBody>
      </p:sp>
      <p:sp>
        <p:nvSpPr>
          <p:cNvPr id="4" name="Содержимое 3"/>
          <p:cNvSpPr>
            <a:spLocks noGrp="1"/>
          </p:cNvSpPr>
          <p:nvPr>
            <p:ph sz="half" idx="2"/>
          </p:nvPr>
        </p:nvSpPr>
        <p:spPr>
          <a:xfrm>
            <a:off x="4890654" y="1600200"/>
            <a:ext cx="3796145" cy="4525963"/>
          </a:xfrm>
        </p:spPr>
        <p:style>
          <a:lnRef idx="2">
            <a:schemeClr val="accent2">
              <a:shade val="50000"/>
            </a:schemeClr>
          </a:lnRef>
          <a:fillRef idx="1">
            <a:schemeClr val="accent2"/>
          </a:fillRef>
          <a:effectRef idx="0">
            <a:schemeClr val="accent2"/>
          </a:effectRef>
          <a:fontRef idx="minor">
            <a:schemeClr val="lt1"/>
          </a:fontRef>
        </p:style>
        <p:txBody>
          <a:bodyPr>
            <a:normAutofit fontScale="47500" lnSpcReduction="20000"/>
          </a:bodyPr>
          <a:lstStyle/>
          <a:p>
            <a:r>
              <a:rPr lang="ru-RU" dirty="0" smtClean="0"/>
              <a:t>В XIX веке английские офицеры, служившие в Индии, увлеклись старинной индийской игрой пуна, которую можно считать прототипом современного бадминтона. Англичане привезли с собой увлечение игрой на родину.</a:t>
            </a:r>
          </a:p>
          <a:p>
            <a:r>
              <a:rPr lang="ru-RU" dirty="0" smtClean="0"/>
              <a:t>Современная традиция игры берёт начало в Англии, в старинной усадьбе </a:t>
            </a:r>
            <a:r>
              <a:rPr lang="ru-RU" dirty="0" err="1" smtClean="0"/>
              <a:t>Бадминтон-хаус</a:t>
            </a:r>
            <a:r>
              <a:rPr lang="ru-RU" dirty="0" smtClean="0"/>
              <a:t>, владелец которой, известный спортивный энтузиаст и издатель серии книг о видах спорта, герцог Бофорт, соорудил в 1873 году первую площадку для игры в бадминтон. В 1893 году ассоциация бадминтона Англии опубликовала первый регламент официальных правил игры[1].</a:t>
            </a:r>
          </a:p>
          <a:p>
            <a:r>
              <a:rPr lang="ru-RU" dirty="0" smtClean="0"/>
              <a:t>Всемирная федерация бадминтона (англ. </a:t>
            </a:r>
            <a:r>
              <a:rPr lang="ru-RU" dirty="0" err="1" smtClean="0"/>
              <a:t>Badminton</a:t>
            </a:r>
            <a:r>
              <a:rPr lang="ru-RU" dirty="0" smtClean="0"/>
              <a:t> </a:t>
            </a:r>
            <a:r>
              <a:rPr lang="ru-RU" dirty="0" err="1" smtClean="0"/>
              <a:t>World</a:t>
            </a:r>
            <a:r>
              <a:rPr lang="ru-RU" dirty="0" smtClean="0"/>
              <a:t> </a:t>
            </a:r>
            <a:r>
              <a:rPr lang="ru-RU" dirty="0" err="1" smtClean="0"/>
              <a:t>Federation</a:t>
            </a:r>
            <a:r>
              <a:rPr lang="ru-RU" dirty="0" smtClean="0"/>
              <a:t> (BWF)) была создана в 1934 году. С 1947 </a:t>
            </a:r>
            <a:r>
              <a:rPr lang="ru-RU" dirty="0" err="1" smtClean="0"/>
              <a:t>годапроводится</a:t>
            </a:r>
            <a:r>
              <a:rPr lang="ru-RU" dirty="0" smtClean="0"/>
              <a:t> крупнейшее командное соревнование среди мужчин - Кубок Томаса. Среди женщин главный командный старт — Кубок </a:t>
            </a:r>
            <a:r>
              <a:rPr lang="ru-RU" dirty="0" err="1" smtClean="0"/>
              <a:t>Убер</a:t>
            </a:r>
            <a:r>
              <a:rPr lang="ru-RU" dirty="0" smtClean="0"/>
              <a:t> проводится с 1955 года.</a:t>
            </a:r>
          </a:p>
          <a:p>
            <a:endParaRPr lang="ru-RU" dirty="0"/>
          </a:p>
        </p:txBody>
      </p:sp>
      <p:pic>
        <p:nvPicPr>
          <p:cNvPr id="3074" name="Picture 2" descr="C:\Users\Admin\Pictures\800px-Battledore_-_Youthful_Sports.png"/>
          <p:cNvPicPr>
            <a:picLocks noChangeAspect="1" noChangeArrowheads="1"/>
          </p:cNvPicPr>
          <p:nvPr/>
        </p:nvPicPr>
        <p:blipFill>
          <a:blip r:embed="rId3"/>
          <a:srcRect/>
          <a:stretch>
            <a:fillRect/>
          </a:stretch>
        </p:blipFill>
        <p:spPr bwMode="auto">
          <a:xfrm>
            <a:off x="457200" y="1600200"/>
            <a:ext cx="4239491" cy="4525963"/>
          </a:xfrm>
          <a:prstGeom prst="rect">
            <a:avLst/>
          </a:prstGeom>
        </p:spPr>
        <p:style>
          <a:lnRef idx="2">
            <a:schemeClr val="accent2">
              <a:shade val="50000"/>
            </a:schemeClr>
          </a:lnRef>
          <a:fillRef idx="1">
            <a:schemeClr val="accent2"/>
          </a:fillRef>
          <a:effectRef idx="0">
            <a:schemeClr val="accent2"/>
          </a:effectRef>
          <a:fontRef idx="minor">
            <a:schemeClr val="lt1"/>
          </a:fontRef>
        </p:style>
      </p:pic>
    </p:spTree>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3109</TotalTime>
  <Words>7539</Words>
  <Application>Microsoft Office PowerPoint</Application>
  <PresentationFormat>Экран (4:3)</PresentationFormat>
  <Paragraphs>356</Paragraphs>
  <Slides>84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84</vt:i4>
      </vt:variant>
    </vt:vector>
  </HeadingPairs>
  <TitlesOfParts>
    <vt:vector size="85" baseType="lpstr">
      <vt:lpstr>Тема Office</vt:lpstr>
      <vt:lpstr>Этимологический словарь русского языка </vt:lpstr>
      <vt:lpstr>Август </vt:lpstr>
      <vt:lpstr>Римский сенат </vt:lpstr>
      <vt:lpstr>Октавиан Август </vt:lpstr>
      <vt:lpstr>Апрель </vt:lpstr>
      <vt:lpstr>Название Апреля</vt:lpstr>
      <vt:lpstr>Афродита </vt:lpstr>
      <vt:lpstr>бадминтон</vt:lpstr>
      <vt:lpstr>Появление бадминтона </vt:lpstr>
      <vt:lpstr>Рождение бадминтона </vt:lpstr>
      <vt:lpstr>Вулкан</vt:lpstr>
      <vt:lpstr>Вулкан»Визувий»</vt:lpstr>
      <vt:lpstr>Вулкан древнеримкий бог </vt:lpstr>
      <vt:lpstr>Грог</vt:lpstr>
      <vt:lpstr>Гильотина</vt:lpstr>
      <vt:lpstr>Создание Гильотины </vt:lpstr>
      <vt:lpstr>Жозеф Игнас Гильотен</vt:lpstr>
      <vt:lpstr>Гурьевская каша </vt:lpstr>
      <vt:lpstr>Захар Кузьмин</vt:lpstr>
      <vt:lpstr>Интересные факты                    в меню</vt:lpstr>
      <vt:lpstr>Джакузи </vt:lpstr>
      <vt:lpstr>Изобретение Якуцци </vt:lpstr>
      <vt:lpstr> Семья Якуцци</vt:lpstr>
      <vt:lpstr>Жаккард</vt:lpstr>
      <vt:lpstr>Изобретатель Жаккард </vt:lpstr>
      <vt:lpstr>Жозеф Мари Жаккар</vt:lpstr>
      <vt:lpstr>Зеновия </vt:lpstr>
      <vt:lpstr>Открытие Зеновии </vt:lpstr>
      <vt:lpstr>Царица Зенобия </vt:lpstr>
      <vt:lpstr>Иммельман </vt:lpstr>
      <vt:lpstr>О Максе Иммельмане </vt:lpstr>
      <vt:lpstr>Макс Иммельман </vt:lpstr>
      <vt:lpstr>Кашемир </vt:lpstr>
      <vt:lpstr>О Кашимире </vt:lpstr>
      <vt:lpstr>Штат Кашмир в Индии </vt:lpstr>
      <vt:lpstr>Кольт </vt:lpstr>
      <vt:lpstr>Первый Револьвер </vt:lpstr>
      <vt:lpstr>Сэмуэль Кольт </vt:lpstr>
      <vt:lpstr>Лабрадор-Ретривер</vt:lpstr>
      <vt:lpstr>Появление Лабрадора</vt:lpstr>
      <vt:lpstr>Остров Ньюфаундленд </vt:lpstr>
      <vt:lpstr>Медуза Горгона </vt:lpstr>
      <vt:lpstr>Кто такая медуза горгона ?</vt:lpstr>
      <vt:lpstr>Медуза обыкновенная.</vt:lpstr>
      <vt:lpstr>Мартини</vt:lpstr>
      <vt:lpstr>История создания</vt:lpstr>
      <vt:lpstr>Alessandro Martini</vt:lpstr>
      <vt:lpstr>Макинтош </vt:lpstr>
      <vt:lpstr>Создание макинтош</vt:lpstr>
      <vt:lpstr>Чарльз Макинтош </vt:lpstr>
      <vt:lpstr>Салат Оливье </vt:lpstr>
      <vt:lpstr>Появление Оливье </vt:lpstr>
      <vt:lpstr>Люсьена Оливье</vt:lpstr>
      <vt:lpstr>Пралине </vt:lpstr>
      <vt:lpstr>История Пралине </vt:lpstr>
      <vt:lpstr>Сезар де Шуазель, граф дю Плесси-Прален, виконт де Сен-Жан</vt:lpstr>
      <vt:lpstr>Креп Сюзет</vt:lpstr>
      <vt:lpstr>  Suzette</vt:lpstr>
      <vt:lpstr>История создания</vt:lpstr>
      <vt:lpstr>Реглан</vt:lpstr>
      <vt:lpstr>История одежды Реглан </vt:lpstr>
      <vt:lpstr>Лорд Фицрой Сомерсет</vt:lpstr>
      <vt:lpstr>Сэндвич</vt:lpstr>
      <vt:lpstr>История создания</vt:lpstr>
      <vt:lpstr>Сенбернар</vt:lpstr>
      <vt:lpstr>История Сенбернаров </vt:lpstr>
      <vt:lpstr>Большо́й Сен-Берна́р </vt:lpstr>
      <vt:lpstr>Ткань Тюль</vt:lpstr>
      <vt:lpstr>Про Тюль </vt:lpstr>
      <vt:lpstr>Город Тюль </vt:lpstr>
      <vt:lpstr>Унитаз </vt:lpstr>
      <vt:lpstr>История русского слова Унитаз</vt:lpstr>
      <vt:lpstr>Джон Харингтон </vt:lpstr>
      <vt:lpstr>Месяц Февраль </vt:lpstr>
      <vt:lpstr>Месяц Февраль </vt:lpstr>
      <vt:lpstr>Фебруус </vt:lpstr>
      <vt:lpstr>Хам </vt:lpstr>
      <vt:lpstr>Кто такие Хамы?</vt:lpstr>
      <vt:lpstr>Хам третий сын Ноя</vt:lpstr>
      <vt:lpstr>Цезарь</vt:lpstr>
      <vt:lpstr>Цезар Кардини</vt:lpstr>
      <vt:lpstr>История создания                      в меню     </vt:lpstr>
      <vt:lpstr>Эрл Грей</vt:lpstr>
      <vt:lpstr>История создания                        в меню</vt:lpstr>
    </vt:vector>
  </TitlesOfParts>
  <Company>Prostocatering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_x0016_Этимологический словарь русского языка _x0016_</dc:title>
  <dc:creator>Михаил Ленин</dc:creator>
  <cp:lastModifiedBy>Admin</cp:lastModifiedBy>
  <cp:revision>82</cp:revision>
  <dcterms:created xsi:type="dcterms:W3CDTF">2016-11-20T06:49:44Z</dcterms:created>
  <dcterms:modified xsi:type="dcterms:W3CDTF">2016-11-27T19:06:09Z</dcterms:modified>
</cp:coreProperties>
</file>