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  <p:sldMasterId id="2147483732" r:id="rId2"/>
  </p:sldMasterIdLst>
  <p:notesMasterIdLst>
    <p:notesMasterId r:id="rId40"/>
  </p:notesMasterIdLst>
  <p:sldIdLst>
    <p:sldId id="256" r:id="rId3"/>
    <p:sldId id="257" r:id="rId4"/>
    <p:sldId id="278" r:id="rId5"/>
    <p:sldId id="279" r:id="rId6"/>
    <p:sldId id="280" r:id="rId7"/>
    <p:sldId id="296" r:id="rId8"/>
    <p:sldId id="281" r:id="rId9"/>
    <p:sldId id="282" r:id="rId10"/>
    <p:sldId id="283" r:id="rId11"/>
    <p:sldId id="284" r:id="rId12"/>
    <p:sldId id="261" r:id="rId13"/>
    <p:sldId id="262" r:id="rId14"/>
    <p:sldId id="263" r:id="rId15"/>
    <p:sldId id="285" r:id="rId16"/>
    <p:sldId id="258" r:id="rId17"/>
    <p:sldId id="260" r:id="rId18"/>
    <p:sldId id="259" r:id="rId19"/>
    <p:sldId id="286" r:id="rId20"/>
    <p:sldId id="287" r:id="rId21"/>
    <p:sldId id="264" r:id="rId22"/>
    <p:sldId id="265" r:id="rId23"/>
    <p:sldId id="266" r:id="rId24"/>
    <p:sldId id="289" r:id="rId25"/>
    <p:sldId id="277" r:id="rId26"/>
    <p:sldId id="294" r:id="rId27"/>
    <p:sldId id="295" r:id="rId28"/>
    <p:sldId id="270" r:id="rId29"/>
    <p:sldId id="271" r:id="rId30"/>
    <p:sldId id="272" r:id="rId31"/>
    <p:sldId id="290" r:id="rId32"/>
    <p:sldId id="291" r:id="rId33"/>
    <p:sldId id="292" r:id="rId34"/>
    <p:sldId id="293" r:id="rId35"/>
    <p:sldId id="288" r:id="rId36"/>
    <p:sldId id="267" r:id="rId37"/>
    <p:sldId id="268" r:id="rId38"/>
    <p:sldId id="269" r:id="rId3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618"/>
    <a:srgbClr val="743A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34AD8F-9189-4E2F-938E-9FF0676177A8}" type="datetimeFigureOut">
              <a:rPr lang="ru-RU" smtClean="0"/>
              <a:pPr/>
              <a:t>27.12.2016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6BC360-1FA7-41AE-A2B3-357D64CFBE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04603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6BC360-1FA7-41AE-A2B3-357D64CFBE03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03279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27.12.2016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27.12.2016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27.12.2016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27.12.2016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27.12.2016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27.12.2016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27.12.2016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27.12.2016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slide" Target="slid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7.wdp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slide" Target="slide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microsoft.com/office/2007/relationships/hdphoto" Target="../media/hdphoto14.wdp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5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4" Type="http://schemas.openxmlformats.org/officeDocument/2006/relationships/slide" Target="slide2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6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4" Type="http://schemas.openxmlformats.org/officeDocument/2006/relationships/slide" Target="slide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slide" Target="slide15.xml"/><Relationship Id="rId18" Type="http://schemas.openxmlformats.org/officeDocument/2006/relationships/slide" Target="slide23.xml"/><Relationship Id="rId3" Type="http://schemas.openxmlformats.org/officeDocument/2006/relationships/slide" Target="slide31.xml"/><Relationship Id="rId21" Type="http://schemas.openxmlformats.org/officeDocument/2006/relationships/slide" Target="slide30.xml"/><Relationship Id="rId7" Type="http://schemas.openxmlformats.org/officeDocument/2006/relationships/slide" Target="slide33.xml"/><Relationship Id="rId12" Type="http://schemas.openxmlformats.org/officeDocument/2006/relationships/slide" Target="slide14.xml"/><Relationship Id="rId17" Type="http://schemas.openxmlformats.org/officeDocument/2006/relationships/slide" Target="slide20.xml"/><Relationship Id="rId2" Type="http://schemas.openxmlformats.org/officeDocument/2006/relationships/slide" Target="slide3.xml"/><Relationship Id="rId16" Type="http://schemas.openxmlformats.org/officeDocument/2006/relationships/slide" Target="slide19.xml"/><Relationship Id="rId20" Type="http://schemas.openxmlformats.org/officeDocument/2006/relationships/slide" Target="slide2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11" Type="http://schemas.openxmlformats.org/officeDocument/2006/relationships/slide" Target="slide35.xml"/><Relationship Id="rId5" Type="http://schemas.openxmlformats.org/officeDocument/2006/relationships/slide" Target="slide32.xml"/><Relationship Id="rId15" Type="http://schemas.openxmlformats.org/officeDocument/2006/relationships/slide" Target="slide18.xml"/><Relationship Id="rId10" Type="http://schemas.openxmlformats.org/officeDocument/2006/relationships/slide" Target="slide11.xml"/><Relationship Id="rId19" Type="http://schemas.openxmlformats.org/officeDocument/2006/relationships/slide" Target="slide24.xml"/><Relationship Id="rId4" Type="http://schemas.openxmlformats.org/officeDocument/2006/relationships/slide" Target="slide5.xml"/><Relationship Id="rId9" Type="http://schemas.openxmlformats.org/officeDocument/2006/relationships/slide" Target="slide34.xml"/><Relationship Id="rId14" Type="http://schemas.openxmlformats.org/officeDocument/2006/relationships/slide" Target="slide17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7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8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9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4" Type="http://schemas.openxmlformats.org/officeDocument/2006/relationships/slide" Target="slide2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20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21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22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23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23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4.wdp"/><Relationship Id="rId4" Type="http://schemas.openxmlformats.org/officeDocument/2006/relationships/image" Target="../media/image27.png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25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26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microsoft.com/office/2007/relationships/hdphoto" Target="../media/hdphoto27.wdp"/><Relationship Id="rId4" Type="http://schemas.openxmlformats.org/officeDocument/2006/relationships/image" Target="../media/image3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4" Type="http://schemas.microsoft.com/office/2007/relationships/hdphoto" Target="../media/hdphoto28.wdp"/></Relationships>
</file>

<file path=ppt/slides/_rels/slide32.xml.rels><?xml version="1.0" encoding="UTF-8" standalone="yes"?>
<Relationships xmlns="http://schemas.openxmlformats.org/package/2006/relationships"><Relationship Id="rId3" Type="http://schemas.microsoft.com/office/2007/relationships/hdphoto" Target="../media/hdphoto29.wdp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4" Type="http://schemas.openxmlformats.org/officeDocument/2006/relationships/slide" Target="slide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microsoft.com/office/2007/relationships/hdphoto" Target="../media/hdphoto30.wdp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microsoft.com/office/2007/relationships/hdphoto" Target="../media/hdphoto31.wdp"/><Relationship Id="rId4" Type="http://schemas.openxmlformats.org/officeDocument/2006/relationships/image" Target="../media/image35.png"/></Relationships>
</file>

<file path=ppt/slides/_rels/slide35.xml.rels><?xml version="1.0" encoding="UTF-8" standalone="yes"?>
<Relationships xmlns="http://schemas.openxmlformats.org/package/2006/relationships"><Relationship Id="rId3" Type="http://schemas.microsoft.com/office/2007/relationships/hdphoto" Target="../media/hdphoto32.wdp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microsoft.com/office/2007/relationships/hdphoto" Target="../media/hdphoto33.wdp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microsoft.com/office/2007/relationships/hdphoto" Target="../media/hdphoto34.wdp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slide" Target="slide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24128" y="5805264"/>
            <a:ext cx="3242221" cy="882119"/>
          </a:xfrm>
        </p:spPr>
        <p:txBody>
          <a:bodyPr>
            <a:noAutofit/>
          </a:bodyPr>
          <a:lstStyle/>
          <a:p>
            <a:r>
              <a:rPr lang="ru-RU" sz="1600" b="1" dirty="0" err="1" smtClean="0">
                <a:solidFill>
                  <a:schemeClr val="tx1"/>
                </a:solidFill>
              </a:rPr>
              <a:t>Кривоконь</a:t>
            </a:r>
            <a:r>
              <a:rPr lang="ru-RU" sz="1600" b="1" dirty="0" smtClean="0">
                <a:solidFill>
                  <a:schemeClr val="tx1"/>
                </a:solidFill>
              </a:rPr>
              <a:t> Екатерина</a:t>
            </a:r>
          </a:p>
          <a:p>
            <a:r>
              <a:rPr lang="ru-RU" sz="1600" b="1" dirty="0" smtClean="0">
                <a:solidFill>
                  <a:schemeClr val="tx1"/>
                </a:solidFill>
              </a:rPr>
              <a:t>Малиновская Анастасия</a:t>
            </a:r>
          </a:p>
          <a:p>
            <a:r>
              <a:rPr lang="ru-RU" sz="1600" b="1" dirty="0" smtClean="0">
                <a:solidFill>
                  <a:schemeClr val="tx1"/>
                </a:solidFill>
              </a:rPr>
              <a:t>9Б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988840"/>
            <a:ext cx="9144000" cy="2736304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6000" dirty="0" smtClean="0">
                <a:solidFill>
                  <a:schemeClr val="tx1"/>
                </a:solidFill>
              </a:rPr>
              <a:t>Медицинский</a:t>
            </a:r>
            <a:br>
              <a:rPr lang="ru-RU" sz="6000" dirty="0" smtClean="0">
                <a:solidFill>
                  <a:schemeClr val="tx1"/>
                </a:solidFill>
              </a:rPr>
            </a:br>
            <a:r>
              <a:rPr lang="ru-RU" sz="6000" dirty="0" smtClean="0">
                <a:solidFill>
                  <a:schemeClr val="tx1"/>
                </a:solidFill>
              </a:rPr>
              <a:t>графический</a:t>
            </a:r>
            <a:br>
              <a:rPr lang="ru-RU" sz="6000" dirty="0" smtClean="0">
                <a:solidFill>
                  <a:schemeClr val="tx1"/>
                </a:solidFill>
              </a:rPr>
            </a:br>
            <a:r>
              <a:rPr lang="ru-RU" sz="6000" dirty="0" smtClean="0">
                <a:solidFill>
                  <a:schemeClr val="tx1"/>
                </a:solidFill>
              </a:rPr>
              <a:t>словарь.</a:t>
            </a:r>
            <a:endParaRPr lang="ru-RU" sz="6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2014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1"/>
            </a:gs>
            <a:gs pos="30000">
              <a:schemeClr val="bg2"/>
            </a:gs>
            <a:gs pos="72000">
              <a:srgbClr val="003618"/>
            </a:gs>
            <a:gs pos="87000">
              <a:schemeClr val="bg2"/>
            </a:gs>
            <a:gs pos="99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215516" y="1196752"/>
            <a:ext cx="9144000" cy="2808312"/>
          </a:xfrm>
        </p:spPr>
        <p:txBody>
          <a:bodyPr>
            <a:normAutofit/>
          </a:bodyPr>
          <a:lstStyle/>
          <a:p>
            <a:r>
              <a:rPr lang="ru-RU" dirty="0" smtClean="0"/>
              <a:t>	</a:t>
            </a:r>
            <a:r>
              <a:rPr lang="ru-RU" sz="2400" b="1" dirty="0" smtClean="0">
                <a:solidFill>
                  <a:schemeClr val="tx1"/>
                </a:solidFill>
              </a:rPr>
              <a:t>В античном мире медицину символизировала не ядовитая змея, а безобидный уж. Записи античных авторов-медиков указывают, что ужи ползали по дому во время «священного сна», часто вылизывали больные места ― глаза, раны. Римляне содержали их при банях и </a:t>
            </a:r>
            <a:r>
              <a:rPr lang="ru-RU" sz="2400" b="1" dirty="0" smtClean="0">
                <a:solidFill>
                  <a:schemeClr val="tx1"/>
                </a:solidFill>
              </a:rPr>
              <a:t>купальнях.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0" y="0"/>
            <a:ext cx="9144001" cy="1080119"/>
          </a:xfrm>
        </p:spPr>
        <p:txBody>
          <a:bodyPr/>
          <a:lstStyle/>
          <a:p>
            <a:pPr marL="182880" indent="0">
              <a:buNone/>
            </a:pPr>
            <a:r>
              <a:rPr lang="ru-RU" sz="4800" dirty="0" smtClean="0">
                <a:solidFill>
                  <a:schemeClr val="tx1"/>
                </a:solidFill>
              </a:rPr>
              <a:t>		Античное время</a:t>
            </a:r>
            <a:endParaRPr lang="ru-RU" sz="4800" dirty="0">
              <a:solidFill>
                <a:schemeClr val="tx1"/>
              </a:solidFill>
            </a:endParaRPr>
          </a:p>
        </p:txBody>
      </p:sp>
      <p:pic>
        <p:nvPicPr>
          <p:cNvPr id="55298" name="Picture 2" descr="http://cliparting.com/wp-content/uploads/2016/06/Snake-clipart-snakeclipart-snake-clip-art-animals-3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17286" y1="56502" x2="35000" y2="29148"/>
                        <a14:backgroundMark x1="30143" y1="60987" x2="30143" y2="60987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015208" y="2981706"/>
            <a:ext cx="5544616" cy="353271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833664" y="6211669"/>
            <a:ext cx="19077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   </a:t>
            </a:r>
            <a:r>
              <a:rPr lang="ru-RU" sz="3600" b="1" dirty="0" smtClean="0">
                <a:solidFill>
                  <a:srgbClr val="FF0000"/>
                </a:solidFill>
                <a:hlinkClick r:id="rId4" action="ppaction://hlinksldjump"/>
              </a:rPr>
              <a:t>Назад</a:t>
            </a:r>
            <a:endParaRPr lang="ru-RU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1"/>
            </a:gs>
            <a:gs pos="30000">
              <a:srgbClr val="FFFF00"/>
            </a:gs>
            <a:gs pos="72000">
              <a:schemeClr val="bg2">
                <a:lumMod val="50000"/>
              </a:schemeClr>
            </a:gs>
            <a:gs pos="87000">
              <a:schemeClr val="tx1"/>
            </a:gs>
            <a:gs pos="99000">
              <a:srgbClr val="FFC0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6412" y="0"/>
            <a:ext cx="9160412" cy="1052736"/>
          </a:xfrm>
        </p:spPr>
        <p:txBody>
          <a:bodyPr/>
          <a:lstStyle/>
          <a:p>
            <a:pPr marL="0" indent="0" algn="l">
              <a:buNone/>
            </a:pPr>
            <a:r>
              <a:rPr lang="ru-RU" sz="4800" dirty="0" smtClean="0">
                <a:solidFill>
                  <a:schemeClr val="tx1"/>
                </a:solidFill>
              </a:rPr>
              <a:t>			  Кадуцей</a:t>
            </a:r>
            <a:endParaRPr lang="ru-RU" sz="4800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1124744"/>
            <a:ext cx="4824536" cy="5256584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dirty="0" smtClean="0"/>
              <a:t>	</a:t>
            </a:r>
            <a:r>
              <a:rPr lang="ru-RU" b="1" dirty="0" smtClean="0">
                <a:solidFill>
                  <a:schemeClr val="tx1"/>
                </a:solidFill>
              </a:rPr>
              <a:t>Греческим </a:t>
            </a:r>
            <a:r>
              <a:rPr lang="ru-RU" b="1" dirty="0">
                <a:solidFill>
                  <a:schemeClr val="tx1"/>
                </a:solidFill>
              </a:rPr>
              <a:t>словом «</a:t>
            </a:r>
            <a:r>
              <a:rPr lang="ru-RU" b="1" dirty="0" smtClean="0">
                <a:solidFill>
                  <a:schemeClr val="tx1"/>
                </a:solidFill>
              </a:rPr>
              <a:t>кадуцей» </a:t>
            </a:r>
            <a:r>
              <a:rPr lang="ru-RU" b="1" dirty="0">
                <a:solidFill>
                  <a:schemeClr val="tx1"/>
                </a:solidFill>
              </a:rPr>
              <a:t>называли волшебный жезл посланника греческих богов </a:t>
            </a:r>
            <a:r>
              <a:rPr lang="ru-RU" b="1" dirty="0" smtClean="0">
                <a:solidFill>
                  <a:schemeClr val="tx1"/>
                </a:solidFill>
              </a:rPr>
              <a:t>Гермеса, </a:t>
            </a:r>
            <a:r>
              <a:rPr lang="ru-RU" b="1" dirty="0">
                <a:solidFill>
                  <a:schemeClr val="tx1"/>
                </a:solidFill>
              </a:rPr>
              <a:t>обвитый двумя змеями, обычно увенчанный парой крыльев</a:t>
            </a:r>
            <a:r>
              <a:rPr lang="ru-RU" b="1" dirty="0" smtClean="0">
                <a:solidFill>
                  <a:schemeClr val="tx1"/>
                </a:solidFill>
              </a:rPr>
              <a:t>.</a:t>
            </a:r>
          </a:p>
          <a:p>
            <a:pPr marL="45720" indent="0">
              <a:buNone/>
            </a:pPr>
            <a:r>
              <a:rPr lang="ru-RU" b="1" dirty="0">
                <a:solidFill>
                  <a:schemeClr val="tx1"/>
                </a:solidFill>
              </a:rPr>
              <a:t>	 Кадуцей стали использовать в качестве знака, защищающего тайну коммерческой или политической переписки. В настоящее время это – эмблема медицины или </a:t>
            </a:r>
            <a:r>
              <a:rPr lang="ru-RU" b="1" dirty="0" smtClean="0">
                <a:solidFill>
                  <a:schemeClr val="tx1"/>
                </a:solidFill>
              </a:rPr>
              <a:t>коммерции.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1026" name="Picture 2" descr="http://sp-familyshop.ru/files/db5/db57d70291dd5b2bf51cc4d33f09143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29098" y1="7216" x2="38674" y2="1325"/>
                        <a14:foregroundMark x1="18969" y1="13549" x2="18969" y2="13549"/>
                        <a14:foregroundMark x1="24125" y1="16053" x2="24125" y2="16053"/>
                        <a14:foregroundMark x1="29098" y1="16642" x2="29098" y2="16642"/>
                        <a14:foregroundMark x1="59116" y1="16937" x2="59116" y2="16937"/>
                        <a14:foregroundMark x1="46777" y1="2798" x2="46777" y2="2798"/>
                        <a14:foregroundMark x1="74954" y1="15169" x2="74954" y2="15169"/>
                        <a14:foregroundMark x1="77532" y1="13255" x2="77532" y2="13255"/>
                        <a14:foregroundMark x1="70718" y1="16937" x2="70718" y2="16937"/>
                        <a14:backgroundMark x1="52486" y1="3387" x2="52486" y2="3387"/>
                        <a14:backgroundMark x1="52118" y1="77467" x2="52118" y2="77467"/>
                        <a14:backgroundMark x1="47882" y1="77320" x2="47882" y2="7732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196752"/>
            <a:ext cx="4143124" cy="5180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8224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1"/>
            </a:gs>
            <a:gs pos="30000">
              <a:srgbClr val="FFFF00"/>
            </a:gs>
            <a:gs pos="72000">
              <a:schemeClr val="bg2">
                <a:lumMod val="50000"/>
              </a:schemeClr>
            </a:gs>
            <a:gs pos="87000">
              <a:schemeClr val="tx1"/>
            </a:gs>
            <a:gs pos="99000">
              <a:srgbClr val="FFC0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12932"/>
            <a:ext cx="9144000" cy="1065668"/>
          </a:xfrm>
        </p:spPr>
        <p:txBody>
          <a:bodyPr/>
          <a:lstStyle/>
          <a:p>
            <a:pPr marL="0" indent="0" algn="l">
              <a:buNone/>
            </a:pPr>
            <a:r>
              <a:rPr lang="ru-RU" sz="4800" dirty="0" smtClean="0">
                <a:solidFill>
                  <a:schemeClr val="tx1"/>
                </a:solidFill>
              </a:rPr>
              <a:t>		Значение символа</a:t>
            </a:r>
            <a:endParaRPr lang="ru-RU" sz="4800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1484784"/>
            <a:ext cx="4536504" cy="4752528"/>
          </a:xfrm>
        </p:spPr>
        <p:txBody>
          <a:bodyPr>
            <a:normAutofit lnSpcReduction="10000"/>
          </a:bodyPr>
          <a:lstStyle/>
          <a:p>
            <a:pPr marL="45720" indent="0">
              <a:buNone/>
            </a:pPr>
            <a:r>
              <a:rPr lang="ru-RU" dirty="0" smtClean="0"/>
              <a:t>	</a:t>
            </a:r>
            <a:r>
              <a:rPr lang="ru-RU" b="1" dirty="0" smtClean="0">
                <a:solidFill>
                  <a:schemeClr val="tx1"/>
                </a:solidFill>
              </a:rPr>
              <a:t>Жезл</a:t>
            </a:r>
            <a:r>
              <a:rPr lang="ru-RU" b="1" dirty="0">
                <a:solidFill>
                  <a:schemeClr val="tx1"/>
                </a:solidFill>
              </a:rPr>
              <a:t>, обвитый двумя змеями, сочетает в себе сразу несколько фундаментальных символических элементов: центральный стержень символизирует Древо </a:t>
            </a:r>
            <a:r>
              <a:rPr lang="ru-RU" b="1" dirty="0" smtClean="0">
                <a:solidFill>
                  <a:schemeClr val="tx1"/>
                </a:solidFill>
              </a:rPr>
              <a:t>Жизни; </a:t>
            </a:r>
            <a:r>
              <a:rPr lang="ru-RU" b="1" dirty="0">
                <a:solidFill>
                  <a:schemeClr val="tx1"/>
                </a:solidFill>
              </a:rPr>
              <a:t>двойная спираль, сформированная </a:t>
            </a:r>
            <a:r>
              <a:rPr lang="ru-RU" b="1" dirty="0" smtClean="0">
                <a:solidFill>
                  <a:schemeClr val="tx1"/>
                </a:solidFill>
              </a:rPr>
              <a:t>змеями </a:t>
            </a:r>
            <a:r>
              <a:rPr lang="ru-RU" b="1" dirty="0">
                <a:solidFill>
                  <a:schemeClr val="tx1"/>
                </a:solidFill>
              </a:rPr>
              <a:t>— символ космической энергии, двойственности, а также единства противоположностей; сами змеи — плодотворные силы земного и потустороннего миров.</a:t>
            </a:r>
          </a:p>
        </p:txBody>
      </p:sp>
      <p:pic>
        <p:nvPicPr>
          <p:cNvPr id="2050" name="Picture 2" descr="http://www.rx8club.com/attachments/polak-graphics-83/23648d1089854474-custom-decals-everyone-get-your-forum-name-your-car-anything-else-you-want-caduceu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4" b="100000" l="0" r="100000">
                        <a14:foregroundMark x1="11556" y1="19856" x2="11556" y2="19856"/>
                        <a14:foregroundMark x1="52873" y1="6475" x2="52873" y2="6475"/>
                        <a14:foregroundMark x1="59135" y1="20863" x2="59135" y2="20863"/>
                        <a14:backgroundMark x1="50613" y1="8273" x2="50613" y2="8273"/>
                        <a14:backgroundMark x1="12782" y1="23381" x2="12782" y2="23381"/>
                        <a14:backgroundMark x1="26017" y1="18058" x2="26017" y2="18058"/>
                        <a14:backgroundMark x1="33635" y1="19137" x2="33635" y2="19137"/>
                        <a14:backgroundMark x1="40219" y1="20863" x2="40219" y2="20863"/>
                        <a14:backgroundMark x1="38347" y1="11727" x2="38347" y2="11727"/>
                        <a14:backgroundMark x1="42737" y1="14245" x2="42737" y2="14245"/>
                        <a14:backgroundMark x1="86572" y1="25108" x2="86572" y2="25108"/>
                        <a14:backgroundMark x1="30794" y1="26906" x2="30794" y2="26906"/>
                        <a14:backgroundMark x1="47515" y1="23022" x2="47515" y2="23022"/>
                        <a14:backgroundMark x1="58812" y1="20863" x2="58812" y2="20863"/>
                        <a14:backgroundMark x1="52550" y1="79568" x2="52550" y2="79568"/>
                        <a14:backgroundMark x1="48741" y1="79568" x2="48741" y2="79568"/>
                        <a14:backgroundMark x1="51582" y1="80288" x2="51582" y2="80288"/>
                        <a14:backgroundMark x1="49064" y1="91511" x2="49064" y2="91511"/>
                        <a14:backgroundMark x1="20658" y1="25468" x2="20658" y2="2546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0043" y="1628800"/>
            <a:ext cx="4873957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61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1"/>
            </a:gs>
            <a:gs pos="30000">
              <a:srgbClr val="FFFF00"/>
            </a:gs>
            <a:gs pos="72000">
              <a:schemeClr val="bg2">
                <a:lumMod val="50000"/>
              </a:schemeClr>
            </a:gs>
            <a:gs pos="87000">
              <a:schemeClr val="tx2"/>
            </a:gs>
            <a:gs pos="99000">
              <a:srgbClr val="FFC0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29789" cy="1143000"/>
          </a:xfrm>
        </p:spPr>
        <p:txBody>
          <a:bodyPr/>
          <a:lstStyle/>
          <a:p>
            <a:pPr marL="0" indent="0" algn="l">
              <a:buNone/>
            </a:pPr>
            <a:r>
              <a:rPr lang="ru-RU" sz="4800" dirty="0" smtClean="0">
                <a:solidFill>
                  <a:schemeClr val="tx1"/>
                </a:solidFill>
              </a:rPr>
              <a:t>  Символ в разных областях</a:t>
            </a:r>
            <a:endParaRPr lang="ru-RU" sz="4800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8206" y="1268760"/>
            <a:ext cx="6156176" cy="4824536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dirty="0" smtClean="0"/>
              <a:t>	</a:t>
            </a:r>
            <a:r>
              <a:rPr lang="ru-RU" b="1" dirty="0" smtClean="0">
                <a:solidFill>
                  <a:schemeClr val="tx1"/>
                </a:solidFill>
              </a:rPr>
              <a:t>В </a:t>
            </a:r>
            <a:r>
              <a:rPr lang="ru-RU" b="1" dirty="0">
                <a:solidFill>
                  <a:schemeClr val="tx1"/>
                </a:solidFill>
              </a:rPr>
              <a:t>алхимии кадуцей — символ единства </a:t>
            </a:r>
            <a:r>
              <a:rPr lang="ru-RU" b="1" dirty="0" smtClean="0">
                <a:solidFill>
                  <a:schemeClr val="tx1"/>
                </a:solidFill>
              </a:rPr>
              <a:t>противоположностей. </a:t>
            </a:r>
            <a:r>
              <a:rPr lang="ru-RU" b="1" dirty="0">
                <a:solidFill>
                  <a:schemeClr val="tx1"/>
                </a:solidFill>
              </a:rPr>
              <a:t>Он может символизировать равновесие, а в западном искусстве — быть атрибутом аллегорической фигуры Мира</a:t>
            </a:r>
            <a:r>
              <a:rPr lang="ru-RU" b="1" dirty="0" smtClean="0">
                <a:solidFill>
                  <a:schemeClr val="tx1"/>
                </a:solidFill>
              </a:rPr>
              <a:t>.</a:t>
            </a:r>
          </a:p>
          <a:p>
            <a:pPr marL="45720" indent="0">
              <a:buNone/>
            </a:pPr>
            <a:r>
              <a:rPr lang="ru-RU" b="1" dirty="0">
                <a:solidFill>
                  <a:schemeClr val="tx1"/>
                </a:solidFill>
              </a:rPr>
              <a:t>	 Ассоциация с медициной произошла из-за присутствия в кадуцее </a:t>
            </a:r>
            <a:r>
              <a:rPr lang="ru-RU" b="1" dirty="0" smtClean="0">
                <a:solidFill>
                  <a:schemeClr val="tx1"/>
                </a:solidFill>
              </a:rPr>
              <a:t>змей. </a:t>
            </a:r>
            <a:r>
              <a:rPr lang="ru-RU" b="1" dirty="0">
                <a:solidFill>
                  <a:schemeClr val="tx1"/>
                </a:solidFill>
              </a:rPr>
              <a:t>Знаменитый психолог Карл Юнг считал кадуцей эмблемой гомеопатической медицины — змея обозначает одновременно яд и лечебное снадобье.</a:t>
            </a:r>
            <a:endParaRPr lang="ru-RU" b="1" dirty="0" smtClean="0">
              <a:solidFill>
                <a:schemeClr val="tx1"/>
              </a:solidFill>
            </a:endParaRPr>
          </a:p>
          <a:p>
            <a:pPr marL="45720" indent="0">
              <a:buNone/>
            </a:pPr>
            <a:r>
              <a:rPr lang="ru-RU" dirty="0"/>
              <a:t>	</a:t>
            </a:r>
          </a:p>
        </p:txBody>
      </p:sp>
      <p:pic>
        <p:nvPicPr>
          <p:cNvPr id="3074" name="Picture 2" descr="http://st2.depositphotos.com/1859249/5290/i/950/depositphotos_52909295-Caduceus-main-chakra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96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800943"/>
            <a:ext cx="3707904" cy="6069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759402" y="6200834"/>
            <a:ext cx="19077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   </a:t>
            </a:r>
            <a:r>
              <a:rPr lang="ru-RU" sz="3600" b="1" dirty="0" smtClean="0">
                <a:solidFill>
                  <a:srgbClr val="FF0000"/>
                </a:solidFill>
                <a:hlinkClick r:id="rId4" action="ppaction://hlinksldjump"/>
              </a:rPr>
              <a:t>Назад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5724145"/>
            <a:ext cx="58143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</a:rPr>
              <a:t>https://ru.wikipedia.org/wiki/%D0%9A%D0%B0%D0%B4%D1%83%D1%86%D0%B5%D0%B9</a:t>
            </a:r>
            <a:endParaRPr lang="ru-RU" sz="1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9519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1"/>
            </a:gs>
            <a:gs pos="30000">
              <a:srgbClr val="FF0000"/>
            </a:gs>
            <a:gs pos="72000">
              <a:srgbClr val="FF0000"/>
            </a:gs>
            <a:gs pos="87000">
              <a:srgbClr val="FF0000"/>
            </a:gs>
            <a:gs pos="99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0" y="1844673"/>
            <a:ext cx="5004048" cy="3744416"/>
          </a:xfrm>
        </p:spPr>
        <p:txBody>
          <a:bodyPr>
            <a:normAutofit/>
          </a:bodyPr>
          <a:lstStyle/>
          <a:p>
            <a:r>
              <a:rPr lang="ru-RU" dirty="0" smtClean="0"/>
              <a:t>	</a:t>
            </a:r>
            <a:r>
              <a:rPr lang="ru-RU" sz="2400" b="1" dirty="0" err="1" smtClean="0">
                <a:solidFill>
                  <a:schemeClr val="tx1"/>
                </a:solidFill>
              </a:rPr>
              <a:t>Капя</a:t>
            </a:r>
            <a:r>
              <a:rPr lang="ru-RU" sz="2400" b="1" dirty="0" smtClean="0">
                <a:solidFill>
                  <a:schemeClr val="tx1"/>
                </a:solidFill>
              </a:rPr>
              <a:t> крови – символ хирургического профиля. </a:t>
            </a:r>
          </a:p>
          <a:p>
            <a:r>
              <a:rPr lang="ru-RU" sz="2400" b="1" dirty="0" smtClean="0">
                <a:solidFill>
                  <a:schemeClr val="tx1"/>
                </a:solidFill>
              </a:rPr>
              <a:t>	</a:t>
            </a:r>
            <a:r>
              <a:rPr lang="ru-RU" sz="2400" b="1" dirty="0">
                <a:solidFill>
                  <a:schemeClr val="tx1"/>
                </a:solidFill>
              </a:rPr>
              <a:t>Изображение капли крови было принято в </a:t>
            </a:r>
            <a:r>
              <a:rPr lang="ru-RU" sz="2400" b="1" dirty="0" smtClean="0">
                <a:solidFill>
                  <a:schemeClr val="tx1"/>
                </a:solidFill>
              </a:rPr>
              <a:t>СССР и </a:t>
            </a:r>
            <a:r>
              <a:rPr lang="ru-RU" sz="2400" b="1" dirty="0">
                <a:solidFill>
                  <a:schemeClr val="tx1"/>
                </a:solidFill>
              </a:rPr>
              <a:t>других странах в качестве </a:t>
            </a:r>
            <a:r>
              <a:rPr lang="ru-RU" sz="2400" b="1" dirty="0" smtClean="0">
                <a:solidFill>
                  <a:schemeClr val="tx1"/>
                </a:solidFill>
              </a:rPr>
              <a:t>эмблемы</a:t>
            </a:r>
            <a:r>
              <a:rPr lang="ru-RU" sz="2400" b="1" dirty="0">
                <a:solidFill>
                  <a:schemeClr val="tx1"/>
                </a:solidFill>
              </a:rPr>
              <a:t>, службы переливания крови (донорского движения). 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368151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4800" dirty="0" smtClean="0">
                <a:solidFill>
                  <a:schemeClr val="tx1"/>
                </a:solidFill>
              </a:rPr>
              <a:t>Капля крови</a:t>
            </a:r>
            <a:endParaRPr lang="ru-RU" sz="4800" dirty="0">
              <a:solidFill>
                <a:schemeClr val="tx1"/>
              </a:solidFill>
            </a:endParaRPr>
          </a:p>
        </p:txBody>
      </p:sp>
      <p:pic>
        <p:nvPicPr>
          <p:cNvPr id="57346" name="Picture 2" descr="http://www.yellowpages-uganda.com/wp-content/uploads/2015/06/2640_4312009-vector-drop-in-hands-icon-black-red-and-white-simply-chang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42750" y1="86250" x2="13500" y2="41000"/>
                        <a14:foregroundMark x1="54500" y1="83000" x2="85125" y2="43125"/>
                        <a14:foregroundMark x1="61500" y1="80250" x2="59750" y2="81250"/>
                        <a14:foregroundMark x1="59750" y1="81250" x2="58000" y2="64750"/>
                        <a14:foregroundMark x1="52625" y1="73500" x2="60500" y2="63250"/>
                        <a14:foregroundMark x1="72875" y1="71000" x2="84125" y2="50250"/>
                        <a14:foregroundMark x1="77750" y1="53375" x2="80875" y2="36750"/>
                        <a14:foregroundMark x1="28375" y1="72125" x2="12750" y2="45625"/>
                        <a14:foregroundMark x1="43500" y1="84125" x2="37875" y2="63250"/>
                        <a14:foregroundMark x1="47000" y1="76375" x2="39625" y2="62875"/>
                        <a14:foregroundMark x1="22000" y1="67125" x2="14875" y2="52375"/>
                        <a14:foregroundMark x1="30500" y1="94000" x2="10000" y2="78125"/>
                        <a14:foregroundMark x1="7875" y1="76375" x2="375" y2="46750"/>
                        <a14:foregroundMark x1="1500" y1="48500" x2="12125" y2="16000"/>
                        <a14:foregroundMark x1="12375" y1="19500" x2="35000" y2="2875"/>
                        <a14:foregroundMark x1="36500" y1="4625" x2="58750" y2="2250"/>
                        <a14:foregroundMark x1="59375" y1="3250" x2="80625" y2="12500"/>
                        <a14:foregroundMark x1="80250" y1="13125" x2="93250" y2="26250"/>
                        <a14:foregroundMark x1="92625" y1="27625" x2="98625" y2="48750"/>
                        <a14:foregroundMark x1="96500" y1="52000" x2="93625" y2="71000"/>
                        <a14:foregroundMark x1="93625" y1="71000" x2="78500" y2="88750"/>
                        <a14:foregroundMark x1="96500" y1="63625" x2="97875" y2="42125"/>
                        <a14:foregroundMark x1="81250" y1="87000" x2="59750" y2="96875"/>
                        <a14:foregroundMark x1="65375" y1="96125" x2="32250" y2="95000"/>
                        <a14:foregroundMark x1="60125" y1="98625" x2="42750" y2="97875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5076056" y="1602638"/>
            <a:ext cx="3923928" cy="392392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491880" y="6202647"/>
            <a:ext cx="19077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   </a:t>
            </a:r>
            <a:r>
              <a:rPr lang="ru-RU" sz="3600" b="1" dirty="0" smtClean="0">
                <a:solidFill>
                  <a:srgbClr val="FF0000"/>
                </a:solidFill>
                <a:hlinkClick r:id="rId4" action="ppaction://hlinksldjump"/>
              </a:rPr>
              <a:t>Назад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82552" y="5925648"/>
            <a:ext cx="552636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</a:rPr>
              <a:t>http://m-sestra.ru/books/item/f00/s00/z0000013/st036.shtml</a:t>
            </a:r>
            <a:endParaRPr lang="ru-RU" sz="1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93" y="-15827"/>
            <a:ext cx="9144393" cy="1143000"/>
          </a:xfrm>
        </p:spPr>
        <p:txBody>
          <a:bodyPr/>
          <a:lstStyle/>
          <a:p>
            <a:pPr marL="0" indent="0" algn="l">
              <a:buNone/>
            </a:pPr>
            <a:r>
              <a:rPr lang="ru-RU" sz="4800" dirty="0" smtClean="0">
                <a:solidFill>
                  <a:schemeClr val="tx1"/>
                </a:solidFill>
              </a:rPr>
              <a:t>		 Красный крест</a:t>
            </a:r>
            <a:endParaRPr lang="ru-RU" sz="4800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1002385"/>
            <a:ext cx="5040560" cy="5638894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dirty="0" smtClean="0"/>
              <a:t>	</a:t>
            </a:r>
            <a:r>
              <a:rPr lang="ru-RU" sz="2400" b="1" dirty="0" smtClean="0">
                <a:solidFill>
                  <a:schemeClr val="tx1"/>
                </a:solidFill>
              </a:rPr>
              <a:t>Красный крест </a:t>
            </a:r>
            <a:r>
              <a:rPr lang="ru-RU" sz="2400" b="1" dirty="0">
                <a:solidFill>
                  <a:schemeClr val="tx1"/>
                </a:solidFill>
              </a:rPr>
              <a:t>предназначен для защиты медиков, госпиталей, раненых и больных во время военного конфликта. Он — совершенно особая </a:t>
            </a:r>
            <a:r>
              <a:rPr lang="ru-RU" sz="2400" b="1" dirty="0" smtClean="0">
                <a:solidFill>
                  <a:schemeClr val="tx1"/>
                </a:solidFill>
              </a:rPr>
              <a:t>символика. Поэтому </a:t>
            </a:r>
            <a:r>
              <a:rPr lang="ru-RU" sz="2400" b="1" dirty="0">
                <a:solidFill>
                  <a:schemeClr val="tx1"/>
                </a:solidFill>
              </a:rPr>
              <a:t>Красный Крест должен исчезнуть и с вывесок аптек, с досок, висящих у входа в лечебные учреждения, с шапочек медсестер, автомобильных аптечек и пр.</a:t>
            </a:r>
          </a:p>
        </p:txBody>
      </p:sp>
      <p:pic>
        <p:nvPicPr>
          <p:cNvPr id="1026" name="Picture 2" descr="https://pp.vk.me/c837730/v837730619/3a98/95nFpR_PF-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250" b="9675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916832"/>
            <a:ext cx="5715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475656" y="5828987"/>
            <a:ext cx="64624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</a:rPr>
              <a:t>https://ru.wikipedia.org/wiki/%D0%9C%D0%B5%D0%B6%D0%B4%D1%83%D0%BD%D0%B0%D1%80%D0%BE%D0%B4%D0%BD%D1%8B%D0%B9_%D0%BA%D0%BE%D0%BC%D0%B8%D1%82%D0%B5%D1%82_%D0%9A%D1%80%D0%B0%D1%81%D0%BD%D0%BE%D0%B3%D0%BE_%D0%9A%D1%80%D0%B5%D1%81%D1%82%D0%B0</a:t>
            </a:r>
            <a:endParaRPr lang="ru-RU" sz="1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5484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marL="0" indent="0" algn="l">
              <a:buNone/>
            </a:pPr>
            <a:r>
              <a:rPr lang="ru-RU" sz="4800" dirty="0">
                <a:solidFill>
                  <a:schemeClr val="tx1"/>
                </a:solidFill>
              </a:rPr>
              <a:t> </a:t>
            </a:r>
            <a:r>
              <a:rPr lang="ru-RU" sz="4800" dirty="0" smtClean="0">
                <a:solidFill>
                  <a:schemeClr val="tx1"/>
                </a:solidFill>
              </a:rPr>
              <a:t>   История возникновения</a:t>
            </a:r>
            <a:endParaRPr lang="ru-RU" sz="4800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1556792"/>
            <a:ext cx="5112568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	</a:t>
            </a:r>
            <a:r>
              <a:rPr lang="ru-RU" sz="2000" b="1" dirty="0" smtClean="0"/>
              <a:t>В </a:t>
            </a:r>
            <a:r>
              <a:rPr lang="ru-RU" sz="2000" b="1" dirty="0"/>
              <a:t>1859 году Анри </a:t>
            </a:r>
            <a:r>
              <a:rPr lang="ru-RU" sz="2000" b="1" dirty="0" err="1"/>
              <a:t>Дюнан</a:t>
            </a:r>
            <a:r>
              <a:rPr lang="ru-RU" sz="2000" b="1" dirty="0"/>
              <a:t> стал свидетелем битвы при </a:t>
            </a:r>
            <a:r>
              <a:rPr lang="ru-RU" sz="2000" b="1" dirty="0" err="1"/>
              <a:t>Сольферино</a:t>
            </a:r>
            <a:r>
              <a:rPr lang="ru-RU" sz="2000" b="1" dirty="0"/>
              <a:t>, после которой тысячи раненых солдат были оставлены без всякой помощи на поле боя. </a:t>
            </a:r>
            <a:br>
              <a:rPr lang="ru-RU" sz="2000" b="1" dirty="0"/>
            </a:br>
            <a:r>
              <a:rPr lang="ru-RU" sz="2000" b="1" dirty="0"/>
              <a:t>	В Женеве в 1863 году состоялась Международная </a:t>
            </a:r>
            <a:r>
              <a:rPr lang="ru-RU" sz="2000" b="1" dirty="0" smtClean="0"/>
              <a:t>конференция. Ее участники  </a:t>
            </a:r>
            <a:r>
              <a:rPr lang="ru-RU" sz="2000" b="1" dirty="0"/>
              <a:t>утвердили эмблему: красный крест на белом фоне, в качестве отличительного знака обществ оказания помощи раненым </a:t>
            </a:r>
            <a:r>
              <a:rPr lang="ru-RU" sz="2000" b="1" dirty="0" smtClean="0"/>
              <a:t>военнослужащим.</a:t>
            </a:r>
            <a:endParaRPr lang="ru-RU" sz="2000" b="1" dirty="0"/>
          </a:p>
        </p:txBody>
      </p:sp>
      <p:pic>
        <p:nvPicPr>
          <p:cNvPr id="2050" name="Picture 2" descr="http://smalltalks.ru/images/stories/henri-dunant-cruz-roja-suiz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62000" y1="22176" x2="60200" y2="6485"/>
                        <a14:foregroundMark x1="71800" y1="16109" x2="66600" y2="32008"/>
                        <a14:foregroundMark x1="60200" y1="38494" x2="55200" y2="48745"/>
                        <a14:foregroundMark x1="62000" y1="40167" x2="71400" y2="83264"/>
                        <a14:foregroundMark x1="39200" y1="66946" x2="42200" y2="73431"/>
                        <a14:foregroundMark x1="47000" y1="85774" x2="67400" y2="983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0093" y="1829445"/>
            <a:ext cx="4123907" cy="3942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635896" y="6211669"/>
            <a:ext cx="19077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   </a:t>
            </a:r>
            <a:r>
              <a:rPr lang="ru-RU" sz="3600" b="1" dirty="0" smtClean="0">
                <a:solidFill>
                  <a:srgbClr val="FF0000"/>
                </a:solidFill>
                <a:hlinkClick r:id="rId4" action="ppaction://hlinksldjump"/>
              </a:rPr>
              <a:t>Назад</a:t>
            </a:r>
            <a:endParaRPr lang="ru-RU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1373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4437" y="0"/>
            <a:ext cx="9144000" cy="908720"/>
          </a:xfrm>
        </p:spPr>
        <p:txBody>
          <a:bodyPr/>
          <a:lstStyle/>
          <a:p>
            <a:pPr marL="0" indent="0" algn="l">
              <a:buNone/>
            </a:pPr>
            <a:r>
              <a:rPr lang="ru-RU" sz="4000" dirty="0" smtClean="0">
                <a:solidFill>
                  <a:schemeClr val="tx1"/>
                </a:solidFill>
              </a:rPr>
              <a:t>Красный полумесяц и </a:t>
            </a:r>
            <a:r>
              <a:rPr lang="ru-RU" sz="4000" dirty="0">
                <a:solidFill>
                  <a:schemeClr val="tx1"/>
                </a:solidFill>
              </a:rPr>
              <a:t>красный лев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0" y="1124744"/>
            <a:ext cx="9144000" cy="2737514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b="1" dirty="0" smtClean="0"/>
              <a:t>	</a:t>
            </a:r>
            <a:r>
              <a:rPr lang="ru-RU" b="1" dirty="0" smtClean="0">
                <a:solidFill>
                  <a:schemeClr val="tx1"/>
                </a:solidFill>
              </a:rPr>
              <a:t>Во </a:t>
            </a:r>
            <a:r>
              <a:rPr lang="ru-RU" b="1" dirty="0">
                <a:solidFill>
                  <a:schemeClr val="tx1"/>
                </a:solidFill>
              </a:rPr>
              <a:t>время Восточного Кризиса </a:t>
            </a:r>
            <a:r>
              <a:rPr lang="ru-RU" b="1" dirty="0" smtClean="0">
                <a:solidFill>
                  <a:schemeClr val="tx1"/>
                </a:solidFill>
              </a:rPr>
              <a:t>и </a:t>
            </a:r>
            <a:r>
              <a:rPr lang="ru-RU" b="1" dirty="0">
                <a:solidFill>
                  <a:schemeClr val="tx1"/>
                </a:solidFill>
              </a:rPr>
              <a:t>Русско-турецкой </a:t>
            </a:r>
            <a:r>
              <a:rPr lang="ru-RU" b="1" dirty="0" smtClean="0">
                <a:solidFill>
                  <a:schemeClr val="tx1"/>
                </a:solidFill>
              </a:rPr>
              <a:t>войны </a:t>
            </a:r>
            <a:r>
              <a:rPr lang="ru-RU" b="1" dirty="0">
                <a:solidFill>
                  <a:schemeClr val="tx1"/>
                </a:solidFill>
              </a:rPr>
              <a:t>Османская империя разрешила деятельность Красного Креста на своей территории, однако, обязав МККК изменить свою символику на Красный Полумесяц. С тех пор в большинстве исламских стран ту же роль играет красный полумесяц, а в Иране — красный лев и </a:t>
            </a:r>
            <a:r>
              <a:rPr lang="ru-RU" b="1" dirty="0" smtClean="0">
                <a:solidFill>
                  <a:schemeClr val="tx1"/>
                </a:solidFill>
              </a:rPr>
              <a:t>солнц.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1026" name="Picture 2" descr="https://pp.vk.me/c837730/v837730619/3ab8/0t1vRyXP59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154" b="97692" l="9794" r="8969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38760"/>
            <a:ext cx="5158539" cy="3456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i619.photobucket.com/albums/tt279/jcyw65/RedLionandSu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5846" y1="52009" x2="7307" y2="34988"/>
                        <a14:foregroundMark x1="6681" y1="43972" x2="15658" y2="19149"/>
                        <a14:foregroundMark x1="10856" y1="32151" x2="18998" y2="196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792723"/>
            <a:ext cx="4067944" cy="3592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635896" y="6244211"/>
            <a:ext cx="19077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   </a:t>
            </a:r>
            <a:r>
              <a:rPr lang="ru-RU" sz="3600" b="1" dirty="0" smtClean="0">
                <a:solidFill>
                  <a:srgbClr val="FF0000"/>
                </a:solidFill>
                <a:hlinkClick r:id="rId6" action="ppaction://hlinksldjump"/>
              </a:rPr>
              <a:t>Назад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285" y="3257014"/>
            <a:ext cx="1138033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</a:rPr>
              <a:t>http://encyclopaedia.bid/%D0%B2%D0%B8%D0%BA%D0%B8%D0%BF%D0%B5%D0%B4%D0%B8%D1%8F/%D0%9A%D1%80%D0%B0%D1%81%D0%BD%D1%8B%D0%B9_%D0%BF%D0%BE%D0%BB%D1%83%D0%BC%D0%B5%D1%81%D1%8F%D1%86</a:t>
            </a:r>
            <a:endParaRPr lang="ru-RU" sz="1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6746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1"/>
            </a:gs>
            <a:gs pos="30000">
              <a:schemeClr val="tx2"/>
            </a:gs>
            <a:gs pos="72000">
              <a:srgbClr val="00B050"/>
            </a:gs>
            <a:gs pos="87000">
              <a:schemeClr val="tx2"/>
            </a:gs>
            <a:gs pos="99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179512" y="1340768"/>
            <a:ext cx="5544616" cy="5112568"/>
          </a:xfrm>
        </p:spPr>
        <p:txBody>
          <a:bodyPr>
            <a:normAutofit fontScale="55000" lnSpcReduction="20000"/>
          </a:bodyPr>
          <a:lstStyle/>
          <a:p>
            <a:r>
              <a:rPr lang="ru-RU" dirty="0" smtClean="0"/>
              <a:t>	</a:t>
            </a:r>
            <a:r>
              <a:rPr lang="ru-RU" sz="4400" b="1" dirty="0" smtClean="0">
                <a:solidFill>
                  <a:schemeClr val="tx1"/>
                </a:solidFill>
              </a:rPr>
              <a:t>Эмблема ортопедии и травматологии — надломленное молодое деревце, подвязанное к столбику.</a:t>
            </a:r>
          </a:p>
          <a:p>
            <a:r>
              <a:rPr lang="ru-RU" sz="4400" b="1" dirty="0">
                <a:solidFill>
                  <a:schemeClr val="tx1"/>
                </a:solidFill>
              </a:rPr>
              <a:t>	Символ появился благодаря декану медицинского факультета парижского университета </a:t>
            </a:r>
            <a:r>
              <a:rPr lang="ru-RU" sz="4400" b="1" dirty="0" smtClean="0">
                <a:solidFill>
                  <a:schemeClr val="tx1"/>
                </a:solidFill>
              </a:rPr>
              <a:t>в </a:t>
            </a:r>
            <a:r>
              <a:rPr lang="ru-RU" sz="4400" b="1" dirty="0">
                <a:solidFill>
                  <a:schemeClr val="tx1"/>
                </a:solidFill>
              </a:rPr>
              <a:t>1741 </a:t>
            </a:r>
            <a:r>
              <a:rPr lang="ru-RU" sz="4400" b="1" dirty="0" smtClean="0">
                <a:solidFill>
                  <a:schemeClr val="tx1"/>
                </a:solidFill>
              </a:rPr>
              <a:t>г. </a:t>
            </a:r>
          </a:p>
          <a:p>
            <a:r>
              <a:rPr lang="ru-RU" sz="4400" b="1" dirty="0" smtClean="0">
                <a:solidFill>
                  <a:schemeClr val="tx1"/>
                </a:solidFill>
              </a:rPr>
              <a:t>	Она стала </a:t>
            </a:r>
            <a:r>
              <a:rPr lang="ru-RU" sz="4400" b="1" dirty="0">
                <a:solidFill>
                  <a:schemeClr val="tx1"/>
                </a:solidFill>
              </a:rPr>
              <a:t>руководством по ортопедии. Там </a:t>
            </a:r>
            <a:r>
              <a:rPr lang="ru-RU" sz="4400" b="1" dirty="0" smtClean="0">
                <a:solidFill>
                  <a:schemeClr val="tx1"/>
                </a:solidFill>
              </a:rPr>
              <a:t>изображен способ </a:t>
            </a:r>
            <a:r>
              <a:rPr lang="ru-RU" sz="4400" b="1" dirty="0">
                <a:solidFill>
                  <a:schemeClr val="tx1"/>
                </a:solidFill>
              </a:rPr>
              <a:t>выпрямления изогнутого молодого деревца путём его фиксации к прямой жерди, ставший впоследствии эмблемой.</a:t>
            </a:r>
          </a:p>
          <a:p>
            <a:endParaRPr lang="ru-RU" sz="2400" dirty="0" smtClean="0"/>
          </a:p>
          <a:p>
            <a:r>
              <a:rPr lang="ru-RU" sz="2400" dirty="0" smtClean="0"/>
              <a:t>	</a:t>
            </a:r>
            <a:endParaRPr lang="ru-RU" sz="2400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0" y="5617"/>
            <a:ext cx="9144000" cy="1296144"/>
          </a:xfrm>
        </p:spPr>
        <p:txBody>
          <a:bodyPr/>
          <a:lstStyle/>
          <a:p>
            <a:pPr marL="182880" indent="0">
              <a:buNone/>
            </a:pPr>
            <a:r>
              <a:rPr lang="ru-RU" sz="4800" dirty="0" smtClean="0">
                <a:solidFill>
                  <a:schemeClr val="tx1"/>
                </a:solidFill>
              </a:rPr>
              <a:t>		Молодое дерево </a:t>
            </a:r>
            <a:endParaRPr lang="ru-RU" sz="4800" dirty="0">
              <a:solidFill>
                <a:schemeClr val="tx1"/>
              </a:solidFill>
            </a:endParaRPr>
          </a:p>
        </p:txBody>
      </p:sp>
      <p:pic>
        <p:nvPicPr>
          <p:cNvPr id="58370" name="Picture 2" descr="http://www.studfiles.ru/html/2706/232/html_bU5PrCVmLK.jEkA/htmlconvd-ygT4pR_html_m3824f32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606" l="0" r="100000">
                        <a14:foregroundMark x1="57441" y1="89488" x2="67624" y2="67411"/>
                        <a14:foregroundMark x1="25065" y1="91721" x2="20366" y2="81997"/>
                        <a14:backgroundMark x1="3133" y1="22733" x2="1305" y2="3154"/>
                        <a14:backgroundMark x1="14099" y1="1445" x2="43342" y2="526"/>
                        <a14:backgroundMark x1="57963" y1="1445" x2="96345" y2="1183"/>
                        <a14:backgroundMark x1="97128" y1="26281" x2="98956" y2="2497"/>
                        <a14:backgroundMark x1="62663" y1="25230" x2="52480" y2="20105"/>
                        <a14:backgroundMark x1="51697" y1="76347" x2="56136" y2="67148"/>
                        <a14:backgroundMark x1="56919" y1="65177" x2="56919" y2="65177"/>
                        <a14:backgroundMark x1="58225" y1="59527" x2="58225" y2="59527"/>
                        <a14:backgroundMark x1="55352" y1="55716" x2="55352" y2="55716"/>
                        <a14:backgroundMark x1="53525" y1="51774" x2="53525" y2="51774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5724128" y="980728"/>
            <a:ext cx="3131840" cy="558924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419872" y="6211669"/>
            <a:ext cx="19077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   </a:t>
            </a:r>
            <a:r>
              <a:rPr lang="ru-RU" sz="3600" b="1" dirty="0" smtClean="0">
                <a:solidFill>
                  <a:srgbClr val="FF0000"/>
                </a:solidFill>
                <a:hlinkClick r:id="rId4" action="ppaction://hlinksldjump"/>
              </a:rPr>
              <a:t>Назад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5750004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</a:rPr>
              <a:t>http://www.symbolizm.ru/index.php/nature/597-2011-12-15-09-02-36</a:t>
            </a:r>
            <a:endParaRPr lang="ru-RU" sz="1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tx1"/>
            </a:gs>
            <a:gs pos="30000">
              <a:schemeClr val="tx1"/>
            </a:gs>
            <a:gs pos="72000">
              <a:schemeClr val="tx1"/>
            </a:gs>
            <a:gs pos="87000">
              <a:schemeClr val="tx1"/>
            </a:gs>
            <a:gs pos="99000">
              <a:schemeClr val="tx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179512" y="1142230"/>
            <a:ext cx="5047519" cy="5400600"/>
          </a:xfrm>
        </p:spPr>
        <p:txBody>
          <a:bodyPr>
            <a:normAutofit/>
          </a:bodyPr>
          <a:lstStyle/>
          <a:p>
            <a:r>
              <a:rPr lang="ru-RU" sz="2100" dirty="0" smtClean="0"/>
              <a:t>	</a:t>
            </a:r>
            <a:r>
              <a:rPr lang="ru-RU" sz="2400" b="1" dirty="0" smtClean="0">
                <a:solidFill>
                  <a:schemeClr val="tx1"/>
                </a:solidFill>
              </a:rPr>
              <a:t>Пентаграмма — пятиконечная звезда, вычерченная одной линией.</a:t>
            </a:r>
          </a:p>
          <a:p>
            <a:r>
              <a:rPr lang="ru-RU" sz="2400" b="1" dirty="0" smtClean="0">
                <a:solidFill>
                  <a:schemeClr val="tx1"/>
                </a:solidFill>
              </a:rPr>
              <a:t>	 В качестве символа медицины была принята в Древней Греции в </a:t>
            </a:r>
            <a:r>
              <a:rPr lang="ru-RU" sz="2400" b="1" dirty="0" err="1" smtClean="0">
                <a:solidFill>
                  <a:schemeClr val="tx1"/>
                </a:solidFill>
              </a:rPr>
              <a:t>кротонской</a:t>
            </a:r>
            <a:r>
              <a:rPr lang="ru-RU" sz="2400" b="1" dirty="0" smtClean="0">
                <a:solidFill>
                  <a:schemeClr val="tx1"/>
                </a:solidFill>
              </a:rPr>
              <a:t> мед. школе, основанной Пифагором. Пифагорейцы начинали свои послания словами «Будь здоров!» и ставили при этом знак пентаграммы как символ здоровья.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080119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4800" dirty="0" smtClean="0">
                <a:solidFill>
                  <a:schemeClr val="tx1"/>
                </a:solidFill>
              </a:rPr>
              <a:t>Пентаграмма</a:t>
            </a:r>
            <a:endParaRPr lang="ru-RU" sz="4800" dirty="0">
              <a:solidFill>
                <a:schemeClr val="tx1"/>
              </a:solidFill>
            </a:endParaRPr>
          </a:p>
        </p:txBody>
      </p:sp>
      <p:pic>
        <p:nvPicPr>
          <p:cNvPr id="59394" name="Picture 2" descr="http://tattoocollection.in/wp-content/uploads/Tribal-Celtic-Circle-Tattoo-Design-1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4944648" y="1628800"/>
            <a:ext cx="4008036" cy="405108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635896" y="6211669"/>
            <a:ext cx="19077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   </a:t>
            </a:r>
            <a:r>
              <a:rPr lang="ru-RU" sz="3600" b="1" dirty="0" smtClean="0">
                <a:solidFill>
                  <a:srgbClr val="FF0000"/>
                </a:solidFill>
                <a:hlinkClick r:id="rId4" action="ppaction://hlinksldjump"/>
              </a:rPr>
              <a:t>Назад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303748" y="5778677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</a:rPr>
              <a:t>https://ru.wikipedia.org/wiki/%D0%9F%D0%B5%D0%BD%D1%82%D0%B0%D0%B3%D1%80%D0%B0%D0%BC%D0%BC%D0%B0</a:t>
            </a:r>
            <a:endParaRPr lang="ru-RU" sz="1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67133" cy="1052736"/>
          </a:xfrm>
        </p:spPr>
        <p:txBody>
          <a:bodyPr/>
          <a:lstStyle/>
          <a:p>
            <a:pPr marL="0" indent="0" algn="l">
              <a:buNone/>
            </a:pPr>
            <a:r>
              <a:rPr lang="ru-RU" sz="4800" dirty="0" smtClean="0">
                <a:solidFill>
                  <a:schemeClr val="tx1"/>
                </a:solidFill>
              </a:rPr>
              <a:t>			Содержание</a:t>
            </a:r>
            <a:endParaRPr lang="ru-RU" sz="4800" dirty="0">
              <a:solidFill>
                <a:schemeClr val="tx1"/>
              </a:solidFill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333204552"/>
              </p:ext>
            </p:extLst>
          </p:nvPr>
        </p:nvGraphicFramePr>
        <p:xfrm>
          <a:off x="683568" y="1052736"/>
          <a:ext cx="7704856" cy="548640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3852428"/>
                <a:gridCol w="3852428"/>
              </a:tblGrid>
              <a:tr h="34683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solidFill>
                            <a:schemeClr val="tx1"/>
                          </a:solidFill>
                          <a:hlinkClick r:id="rId2" action="ppaction://hlinksldjump"/>
                        </a:rPr>
                        <a:t>Благотворительная марка</a:t>
                      </a:r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        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solidFill>
                            <a:schemeClr val="tx1"/>
                          </a:solidFill>
                          <a:hlinkClick r:id="rId3" action="ppaction://hlinksldjump"/>
                        </a:rPr>
                        <a:t>Треножник </a:t>
                      </a:r>
                      <a:r>
                        <a:rPr lang="ru-RU" b="1" dirty="0" err="1" smtClean="0">
                          <a:solidFill>
                            <a:schemeClr val="tx1"/>
                          </a:solidFill>
                          <a:hlinkClick r:id="rId3" action="ppaction://hlinksldjump"/>
                        </a:rPr>
                        <a:t>Апполона</a:t>
                      </a:r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              30</a:t>
                      </a:r>
                    </a:p>
                  </a:txBody>
                  <a:tcPr/>
                </a:tc>
              </a:tr>
              <a:tr h="34683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solidFill>
                            <a:schemeClr val="tx1"/>
                          </a:solidFill>
                          <a:hlinkClick r:id="rId4" action="ppaction://hlinksldjump"/>
                        </a:rPr>
                        <a:t>Дерево</a:t>
                      </a:r>
                      <a:r>
                        <a:rPr lang="ru-RU" b="1" baseline="0" dirty="0" smtClean="0">
                          <a:solidFill>
                            <a:schemeClr val="tx1"/>
                          </a:solidFill>
                          <a:hlinkClick r:id="rId4" action="ppaction://hlinksldjump"/>
                        </a:rPr>
                        <a:t> жизни</a:t>
                      </a:r>
                      <a:r>
                        <a:rPr lang="ru-RU" b="1" dirty="0" smtClean="0">
                          <a:solidFill>
                            <a:schemeClr val="tx1"/>
                          </a:solidFill>
                          <a:hlinkClick r:id="rId4" action="ppaction://hlinksldjump"/>
                        </a:rPr>
                        <a:t> </a:t>
                      </a:r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                           5</a:t>
                      </a:r>
                      <a:endParaRPr lang="ru-RU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solidFill>
                            <a:schemeClr val="tx1"/>
                          </a:solidFill>
                          <a:hlinkClick r:id="rId5" action="ppaction://hlinksldjump"/>
                        </a:rPr>
                        <a:t>Факел</a:t>
                      </a:r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                                       31</a:t>
                      </a:r>
                    </a:p>
                  </a:txBody>
                  <a:tcPr/>
                </a:tc>
              </a:tr>
              <a:tr h="34683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solidFill>
                            <a:schemeClr val="tx1"/>
                          </a:solidFill>
                          <a:hlinkClick r:id="rId6" action="ppaction://hlinksldjump"/>
                        </a:rPr>
                        <a:t>Зеркало, обвитое змеей</a:t>
                      </a:r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            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solidFill>
                            <a:schemeClr val="tx1"/>
                          </a:solidFill>
                          <a:hlinkClick r:id="rId7" action="ppaction://hlinksldjump"/>
                        </a:rPr>
                        <a:t>Флорентийский</a:t>
                      </a:r>
                      <a:r>
                        <a:rPr lang="ru-RU" b="1" baseline="0" dirty="0" smtClean="0">
                          <a:solidFill>
                            <a:schemeClr val="tx1"/>
                          </a:solidFill>
                          <a:hlinkClick r:id="rId7" action="ppaction://hlinksldjump"/>
                        </a:rPr>
                        <a:t> младенец</a:t>
                      </a:r>
                      <a:r>
                        <a:rPr lang="ru-RU" b="1" baseline="0" dirty="0" smtClean="0">
                          <a:solidFill>
                            <a:schemeClr val="tx1"/>
                          </a:solidFill>
                        </a:rPr>
                        <a:t>      32</a:t>
                      </a:r>
                      <a:endParaRPr lang="ru-RU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4683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solidFill>
                            <a:schemeClr val="tx1"/>
                          </a:solidFill>
                          <a:hlinkClick r:id="rId8" action="ppaction://hlinksldjump"/>
                        </a:rPr>
                        <a:t>Змея</a:t>
                      </a:r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                                           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solidFill>
                            <a:schemeClr val="tx1"/>
                          </a:solidFill>
                          <a:hlinkClick r:id="rId9" action="ppaction://hlinksldjump"/>
                        </a:rPr>
                        <a:t>Частные символы</a:t>
                      </a:r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                    33</a:t>
                      </a:r>
                    </a:p>
                  </a:txBody>
                  <a:tcPr/>
                </a:tc>
              </a:tr>
              <a:tr h="34683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solidFill>
                            <a:schemeClr val="tx1"/>
                          </a:solidFill>
                          <a:hlinkClick r:id="rId10" action="ppaction://hlinksldjump"/>
                        </a:rPr>
                        <a:t>Кадуцей</a:t>
                      </a:r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                                    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solidFill>
                            <a:schemeClr val="tx1"/>
                          </a:solidFill>
                          <a:hlinkClick r:id="rId11" action="ppaction://hlinksldjump"/>
                        </a:rPr>
                        <a:t>Чаша </a:t>
                      </a:r>
                      <a:r>
                        <a:rPr lang="ru-RU" b="1" smtClean="0">
                          <a:solidFill>
                            <a:schemeClr val="tx1"/>
                          </a:solidFill>
                          <a:hlinkClick r:id="rId11" action="ppaction://hlinksldjump"/>
                        </a:rPr>
                        <a:t>со змеей</a:t>
                      </a:r>
                      <a:r>
                        <a:rPr lang="ru-RU" b="1" smtClean="0">
                          <a:solidFill>
                            <a:schemeClr val="tx1"/>
                          </a:solidFill>
                        </a:rPr>
                        <a:t>                         34</a:t>
                      </a:r>
                      <a:endParaRPr lang="ru-RU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4683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solidFill>
                            <a:schemeClr val="tx1"/>
                          </a:solidFill>
                          <a:hlinkClick r:id="rId12" action="ppaction://hlinksldjump"/>
                        </a:rPr>
                        <a:t>Капля крови</a:t>
                      </a:r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                             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683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solidFill>
                            <a:schemeClr val="tx1"/>
                          </a:solidFill>
                          <a:hlinkClick r:id="rId13" action="ppaction://hlinksldjump"/>
                        </a:rPr>
                        <a:t>Красный крест</a:t>
                      </a:r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                         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683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solidFill>
                            <a:schemeClr val="tx1"/>
                          </a:solidFill>
                          <a:hlinkClick r:id="rId14" action="ppaction://hlinksldjump"/>
                        </a:rPr>
                        <a:t>Красный полумесяц и лев</a:t>
                      </a:r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       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683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solidFill>
                            <a:schemeClr val="tx1"/>
                          </a:solidFill>
                          <a:hlinkClick r:id="rId15" action="ppaction://hlinksldjump"/>
                        </a:rPr>
                        <a:t>Молодое дерево</a:t>
                      </a:r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                      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683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solidFill>
                            <a:schemeClr val="tx1"/>
                          </a:solidFill>
                          <a:hlinkClick r:id="rId16" action="ppaction://hlinksldjump"/>
                        </a:rPr>
                        <a:t>Пентаграмма</a:t>
                      </a:r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                            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683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solidFill>
                            <a:schemeClr val="tx1"/>
                          </a:solidFill>
                          <a:hlinkClick r:id="rId17" action="ppaction://hlinksldjump"/>
                        </a:rPr>
                        <a:t>Посох Асклепия</a:t>
                      </a:r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                       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683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solidFill>
                            <a:schemeClr val="tx1"/>
                          </a:solidFill>
                          <a:hlinkClick r:id="rId18" action="ppaction://hlinksldjump"/>
                        </a:rPr>
                        <a:t>Сердце на ладони</a:t>
                      </a:r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                    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683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solidFill>
                            <a:schemeClr val="tx1"/>
                          </a:solidFill>
                          <a:hlinkClick r:id="rId19" action="ppaction://hlinksldjump"/>
                        </a:rPr>
                        <a:t>Символ Фармации</a:t>
                      </a:r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                   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683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solidFill>
                            <a:schemeClr val="tx1"/>
                          </a:solidFill>
                          <a:hlinkClick r:id="rId20" action="ppaction://hlinksldjump"/>
                        </a:rPr>
                        <a:t>Синяя «Снежинка»</a:t>
                      </a:r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                  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683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solidFill>
                            <a:schemeClr val="tx1"/>
                          </a:solidFill>
                          <a:hlinkClick r:id="rId21" action="ppaction://hlinksldjump"/>
                        </a:rPr>
                        <a:t>Тау-крест</a:t>
                      </a:r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                                 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33591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1"/>
            </a:gs>
            <a:gs pos="30000">
              <a:schemeClr val="accent3">
                <a:lumMod val="60000"/>
                <a:lumOff val="40000"/>
              </a:schemeClr>
            </a:gs>
            <a:gs pos="72000">
              <a:schemeClr val="accent3">
                <a:lumMod val="50000"/>
              </a:schemeClr>
            </a:gs>
            <a:gs pos="87000">
              <a:schemeClr val="tx1"/>
            </a:gs>
            <a:gs pos="99000">
              <a:srgbClr val="743A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0"/>
            <a:ext cx="9144000" cy="1143000"/>
          </a:xfrm>
        </p:spPr>
        <p:txBody>
          <a:bodyPr/>
          <a:lstStyle/>
          <a:p>
            <a:pPr marL="0" indent="0" algn="l">
              <a:buNone/>
            </a:pPr>
            <a:r>
              <a:rPr lang="ru-RU" sz="4800" dirty="0" smtClean="0">
                <a:solidFill>
                  <a:schemeClr val="tx1"/>
                </a:solidFill>
              </a:rPr>
              <a:t>		  Посох </a:t>
            </a:r>
            <a:r>
              <a:rPr lang="ru-RU" sz="4800" dirty="0">
                <a:solidFill>
                  <a:schemeClr val="tx1"/>
                </a:solidFill>
              </a:rPr>
              <a:t>Асклепия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1916832"/>
            <a:ext cx="5508104" cy="3771800"/>
          </a:xfrm>
        </p:spPr>
        <p:txBody>
          <a:bodyPr>
            <a:normAutofit lnSpcReduction="10000"/>
          </a:bodyPr>
          <a:lstStyle/>
          <a:p>
            <a:pPr marL="45720" indent="0">
              <a:buNone/>
            </a:pPr>
            <a:r>
              <a:rPr lang="ru-RU" dirty="0" smtClean="0"/>
              <a:t>	</a:t>
            </a:r>
            <a:r>
              <a:rPr lang="ru-RU" sz="2800" b="1" dirty="0" smtClean="0">
                <a:solidFill>
                  <a:schemeClr val="tx1"/>
                </a:solidFill>
              </a:rPr>
              <a:t>Посох </a:t>
            </a:r>
            <a:r>
              <a:rPr lang="ru-RU" sz="2800" b="1" dirty="0">
                <a:solidFill>
                  <a:schemeClr val="tx1"/>
                </a:solidFill>
              </a:rPr>
              <a:t>Асклепия – суковатая палка, вокруг которой обвилась змея головой вверх –является одним из наиболее узнаваемых символов медицины примерно с VIII в. до н. э</a:t>
            </a:r>
            <a:r>
              <a:rPr lang="ru-RU" sz="2800" b="1" dirty="0" smtClean="0">
                <a:solidFill>
                  <a:schemeClr val="tx1"/>
                </a:solidFill>
              </a:rPr>
              <a:t>.</a:t>
            </a:r>
          </a:p>
          <a:p>
            <a:pPr marL="45720" indent="0">
              <a:buNone/>
            </a:pPr>
            <a:r>
              <a:rPr lang="ru-RU" dirty="0"/>
              <a:t>	</a:t>
            </a:r>
          </a:p>
        </p:txBody>
      </p:sp>
      <p:pic>
        <p:nvPicPr>
          <p:cNvPr id="4098" name="Picture 2" descr="http://ih0.redbubble.net/image.24694878.0076/fc,550x550,whit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37818" y1="24545" x2="37818" y2="24545"/>
                        <a14:foregroundMark x1="50909" y1="9091" x2="50909" y2="9091"/>
                        <a14:foregroundMark x1="49636" y1="66364" x2="49636" y2="66364"/>
                        <a14:foregroundMark x1="60909" y1="80000" x2="60909" y2="80000"/>
                        <a14:foregroundMark x1="48545" y1="92545" x2="48545" y2="92545"/>
                        <a14:foregroundMark x1="50545" y1="39636" x2="50545" y2="396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953441"/>
            <a:ext cx="5112568" cy="5723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5812" y="6214800"/>
            <a:ext cx="59062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</a:rPr>
              <a:t>https://ru.wikipedia.org/wiki/%D0%9F%D0%BE%D1%81%D0%BE%D1%85_%D0%90%D1%81%D0%BA%D0%BB%D0%B5%D0%BF%D0%B8%D1%8F</a:t>
            </a:r>
            <a:endParaRPr lang="ru-RU" sz="1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115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1"/>
            </a:gs>
            <a:gs pos="30000">
              <a:schemeClr val="accent3">
                <a:lumMod val="100000"/>
              </a:schemeClr>
            </a:gs>
            <a:gs pos="72000">
              <a:schemeClr val="accent3">
                <a:lumMod val="50000"/>
              </a:schemeClr>
            </a:gs>
            <a:gs pos="87000">
              <a:schemeClr val="tx1"/>
            </a:gs>
            <a:gs pos="99000">
              <a:srgbClr val="743A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260648"/>
            <a:ext cx="9144000" cy="1008112"/>
          </a:xfrm>
        </p:spPr>
        <p:txBody>
          <a:bodyPr/>
          <a:lstStyle/>
          <a:p>
            <a:pPr marL="0" indent="0" algn="l">
              <a:buNone/>
            </a:pPr>
            <a:r>
              <a:rPr lang="ru-RU" sz="4800" dirty="0" smtClean="0">
                <a:solidFill>
                  <a:schemeClr val="tx1"/>
                </a:solidFill>
              </a:rPr>
              <a:t>	 История возникновения</a:t>
            </a:r>
            <a:endParaRPr lang="ru-RU" sz="4800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1556792"/>
            <a:ext cx="5184576" cy="5184576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b="1" dirty="0">
                <a:solidFill>
                  <a:schemeClr val="tx1"/>
                </a:solidFill>
              </a:rPr>
              <a:t>	</a:t>
            </a:r>
            <a:r>
              <a:rPr lang="ru-RU" sz="2300" b="1" dirty="0">
                <a:solidFill>
                  <a:schemeClr val="tx1"/>
                </a:solidFill>
              </a:rPr>
              <a:t>В одном из древнегреческих мифов рассказывается, что Асклепий был приглашен во дворец Миноса — царя Крита, чтобы воскресить его умершего сына. Врач шел, опираясь на посох, и вдруг посох обвила змея. Испугавшись, Асклепий убил змею. Но едва он это сделал, как появилась вторая змея, несшая во рту какую-то траву. Эта трава воскресила убитую. </a:t>
            </a:r>
            <a:endParaRPr lang="ru-RU" sz="2300" b="1" dirty="0" smtClean="0">
              <a:solidFill>
                <a:schemeClr val="tx1"/>
              </a:solidFill>
            </a:endParaRPr>
          </a:p>
          <a:p>
            <a:pPr marL="45720" indent="0">
              <a:buNone/>
            </a:pPr>
            <a:r>
              <a:rPr lang="ru-RU" sz="2300" b="1" dirty="0">
                <a:solidFill>
                  <a:schemeClr val="tx1"/>
                </a:solidFill>
              </a:rPr>
              <a:t>	</a:t>
            </a:r>
          </a:p>
        </p:txBody>
      </p:sp>
      <p:pic>
        <p:nvPicPr>
          <p:cNvPr id="11266" name="Picture 2" descr="http://drblayney.com/images/onesnak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6156176" y="1384176"/>
            <a:ext cx="2032620" cy="52337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58747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1"/>
            </a:gs>
            <a:gs pos="30000">
              <a:schemeClr val="accent3">
                <a:lumMod val="100000"/>
              </a:schemeClr>
            </a:gs>
            <a:gs pos="72000">
              <a:schemeClr val="accent3">
                <a:lumMod val="50000"/>
              </a:schemeClr>
            </a:gs>
            <a:gs pos="87000">
              <a:schemeClr val="tx1"/>
            </a:gs>
            <a:gs pos="99000">
              <a:srgbClr val="743A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0"/>
            <a:ext cx="9144000" cy="1143000"/>
          </a:xfrm>
        </p:spPr>
        <p:txBody>
          <a:bodyPr/>
          <a:lstStyle/>
          <a:p>
            <a:pPr marL="0" indent="0" algn="l">
              <a:buNone/>
            </a:pPr>
            <a:r>
              <a:rPr lang="ru-RU" sz="4800" dirty="0" smtClean="0">
                <a:solidFill>
                  <a:schemeClr val="tx1"/>
                </a:solidFill>
              </a:rPr>
              <a:t>		Значение символа</a:t>
            </a:r>
            <a:endParaRPr lang="ru-RU" sz="4800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1007776"/>
            <a:ext cx="4608512" cy="5400600"/>
          </a:xfrm>
        </p:spPr>
        <p:txBody>
          <a:bodyPr>
            <a:normAutofit lnSpcReduction="10000"/>
          </a:bodyPr>
          <a:lstStyle/>
          <a:p>
            <a:pPr marL="45720" indent="0">
              <a:buNone/>
            </a:pPr>
            <a:r>
              <a:rPr lang="ru-RU" dirty="0" smtClean="0"/>
              <a:t>	В</a:t>
            </a:r>
            <a:r>
              <a:rPr lang="ru-RU" b="1" dirty="0" smtClean="0">
                <a:solidFill>
                  <a:schemeClr val="tx1"/>
                </a:solidFill>
              </a:rPr>
              <a:t>ертикально </a:t>
            </a:r>
            <a:r>
              <a:rPr lang="ru-RU" b="1" dirty="0">
                <a:solidFill>
                  <a:schemeClr val="tx1"/>
                </a:solidFill>
              </a:rPr>
              <a:t>расположенный посох, обвитый змеей, изображаемый на фоне окаймленного лавровыми ветвями земного </a:t>
            </a:r>
            <a:r>
              <a:rPr lang="ru-RU" b="1" dirty="0" smtClean="0">
                <a:solidFill>
                  <a:schemeClr val="tx1"/>
                </a:solidFill>
              </a:rPr>
              <a:t>шара, является эмблемой Всемирной организации здравоохранения.</a:t>
            </a:r>
          </a:p>
          <a:p>
            <a:pPr marL="45720" indent="0">
              <a:buNone/>
            </a:pPr>
            <a:r>
              <a:rPr lang="ru-RU" b="1" dirty="0">
                <a:solidFill>
                  <a:schemeClr val="tx1"/>
                </a:solidFill>
              </a:rPr>
              <a:t>	 </a:t>
            </a:r>
            <a:r>
              <a:rPr lang="ru-RU" b="1" dirty="0" smtClean="0">
                <a:solidFill>
                  <a:schemeClr val="tx1"/>
                </a:solidFill>
              </a:rPr>
              <a:t>Состоит </a:t>
            </a:r>
            <a:r>
              <a:rPr lang="ru-RU" b="1" dirty="0">
                <a:solidFill>
                  <a:schemeClr val="tx1"/>
                </a:solidFill>
              </a:rPr>
              <a:t>в сущности из двух эмблем: эмблемы </a:t>
            </a:r>
            <a:r>
              <a:rPr lang="ru-RU" b="1" dirty="0" smtClean="0">
                <a:solidFill>
                  <a:schemeClr val="tx1"/>
                </a:solidFill>
              </a:rPr>
              <a:t>ООН и </a:t>
            </a:r>
            <a:r>
              <a:rPr lang="ru-RU" b="1" dirty="0">
                <a:solidFill>
                  <a:schemeClr val="tx1"/>
                </a:solidFill>
              </a:rPr>
              <a:t>эмблемы </a:t>
            </a:r>
            <a:r>
              <a:rPr lang="ru-RU" b="1" dirty="0" smtClean="0">
                <a:solidFill>
                  <a:schemeClr val="tx1"/>
                </a:solidFill>
              </a:rPr>
              <a:t>медицины. </a:t>
            </a:r>
          </a:p>
          <a:p>
            <a:pPr marL="45720" indent="0">
              <a:buNone/>
            </a:pPr>
            <a:r>
              <a:rPr lang="ru-RU" b="1" dirty="0" smtClean="0">
                <a:solidFill>
                  <a:schemeClr val="tx1"/>
                </a:solidFill>
              </a:rPr>
              <a:t>	Символика </a:t>
            </a:r>
            <a:r>
              <a:rPr lang="ru-RU" b="1" dirty="0">
                <a:solidFill>
                  <a:schemeClr val="tx1"/>
                </a:solidFill>
              </a:rPr>
              <a:t>этой эмблемы отражает господство медицины над целебными, охраняющими жизнь силами </a:t>
            </a:r>
            <a:r>
              <a:rPr lang="ru-RU" b="1" dirty="0" smtClean="0">
                <a:solidFill>
                  <a:schemeClr val="tx1"/>
                </a:solidFill>
              </a:rPr>
              <a:t>природы.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5122" name="Picture 2" descr="http://2.bp.blogspot.com/_M1GSJauS8Es/S-4_TBAtMAI/AAAAAAAAAaY/wR6bfV9OnHk/s1600/who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6549" y="1484784"/>
            <a:ext cx="4877451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995936" y="6223710"/>
            <a:ext cx="19077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   </a:t>
            </a:r>
            <a:r>
              <a:rPr lang="ru-RU" sz="3600" b="1" dirty="0" smtClean="0">
                <a:solidFill>
                  <a:srgbClr val="FF0000"/>
                </a:solidFill>
                <a:hlinkClick r:id="rId3" action="ppaction://hlinksldjump"/>
              </a:rPr>
              <a:t>Назад</a:t>
            </a:r>
            <a:endParaRPr lang="ru-RU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746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1"/>
            </a:gs>
            <a:gs pos="30000">
              <a:srgbClr val="FF0000"/>
            </a:gs>
            <a:gs pos="72000">
              <a:schemeClr val="tx1"/>
            </a:gs>
            <a:gs pos="87000">
              <a:srgbClr val="FF0000"/>
            </a:gs>
            <a:gs pos="99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107504" y="1340768"/>
            <a:ext cx="5256584" cy="5184576"/>
          </a:xfrm>
        </p:spPr>
        <p:txBody>
          <a:bodyPr>
            <a:normAutofit/>
          </a:bodyPr>
          <a:lstStyle/>
          <a:p>
            <a:r>
              <a:rPr lang="ru-RU" dirty="0" smtClean="0"/>
              <a:t>	</a:t>
            </a:r>
            <a:r>
              <a:rPr lang="ru-RU" sz="2400" b="1" dirty="0" smtClean="0">
                <a:solidFill>
                  <a:schemeClr val="tx1"/>
                </a:solidFill>
              </a:rPr>
              <a:t>Сердце, лежащее на раскрытой ладони–популярная медицинская эмблема. Символа возник в Центральном НИИ санитарного </a:t>
            </a:r>
            <a:r>
              <a:rPr lang="ru-RU" sz="2400" b="1" dirty="0" err="1" smtClean="0">
                <a:solidFill>
                  <a:schemeClr val="tx1"/>
                </a:solidFill>
              </a:rPr>
              <a:t>просвящения</a:t>
            </a:r>
            <a:r>
              <a:rPr lang="ru-RU" sz="2400" b="1" dirty="0" smtClean="0">
                <a:solidFill>
                  <a:schemeClr val="tx1"/>
                </a:solidFill>
              </a:rPr>
              <a:t>. Изображение сердца на ладони в качестве эмблемы очень точно отражало ее содержание – бережное отношение к сердцу. </a:t>
            </a:r>
          </a:p>
          <a:p>
            <a:r>
              <a:rPr lang="ru-RU" sz="2400" b="1" dirty="0" smtClean="0">
                <a:solidFill>
                  <a:schemeClr val="tx1"/>
                </a:solidFill>
              </a:rPr>
              <a:t>	Сейчас частная эмблема кардиологов, превратилось в широко распространенную общемедицинскую эмблему.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008111"/>
          </a:xfrm>
        </p:spPr>
        <p:txBody>
          <a:bodyPr/>
          <a:lstStyle/>
          <a:p>
            <a:pPr marL="182880" indent="0">
              <a:buNone/>
            </a:pPr>
            <a:r>
              <a:rPr lang="ru-RU" dirty="0" smtClean="0"/>
              <a:t> 		</a:t>
            </a:r>
            <a:r>
              <a:rPr lang="ru-RU" sz="4800" dirty="0" smtClean="0">
                <a:solidFill>
                  <a:schemeClr val="tx1"/>
                </a:solidFill>
              </a:rPr>
              <a:t>Сердце на ладони</a:t>
            </a:r>
            <a:endParaRPr lang="ru-RU" sz="4800" dirty="0">
              <a:solidFill>
                <a:schemeClr val="tx1"/>
              </a:solidFill>
            </a:endParaRPr>
          </a:p>
        </p:txBody>
      </p:sp>
      <p:pic>
        <p:nvPicPr>
          <p:cNvPr id="59394" name="Picture 2" descr="http://static8.depositphotos.com/1010146/1055/v/950/depositphotos_10551503-Red-heart-on-han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17270" y1="93946" x2="37106" y2="76973"/>
                        <a14:foregroundMark x1="39557" y1="89946" x2="80630" y2="68324"/>
                        <a14:foregroundMark x1="56126" y1="93189" x2="80630" y2="62595"/>
                        <a14:foregroundMark x1="18670" y1="93189" x2="30572" y2="74162"/>
                        <a14:foregroundMark x1="21587" y1="80216" x2="48891" y2="89946"/>
                        <a14:foregroundMark x1="16219" y1="91027" x2="21937" y2="79568"/>
                        <a14:foregroundMark x1="31972" y1="74486" x2="53209" y2="75568"/>
                        <a14:foregroundMark x1="14702" y1="62919" x2="14702" y2="62919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4716016" y="1728200"/>
            <a:ext cx="4067945" cy="406017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635896" y="6246801"/>
            <a:ext cx="19077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   </a:t>
            </a:r>
            <a:r>
              <a:rPr lang="ru-RU" sz="3600" b="1" dirty="0" smtClean="0">
                <a:solidFill>
                  <a:srgbClr val="FF0000"/>
                </a:solidFill>
                <a:hlinkClick r:id="rId4" action="ppaction://hlinksldjump"/>
              </a:rPr>
              <a:t>Назад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576223" y="5877272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</a:rPr>
              <a:t>http://m-sestra.ru/books/item/f00/s00/z0000013/st027.shtml</a:t>
            </a:r>
            <a:endParaRPr lang="ru-RU" sz="1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1"/>
            </a:gs>
            <a:gs pos="30000">
              <a:schemeClr val="bg2">
                <a:lumMod val="10000"/>
              </a:schemeClr>
            </a:gs>
            <a:gs pos="72000">
              <a:schemeClr val="bg1"/>
            </a:gs>
            <a:gs pos="87000">
              <a:schemeClr val="bg2"/>
            </a:gs>
            <a:gs pos="99000">
              <a:schemeClr val="bg2">
                <a:lumMod val="1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173087" y="2276872"/>
            <a:ext cx="4896545" cy="3384376"/>
          </a:xfrm>
        </p:spPr>
        <p:txBody>
          <a:bodyPr>
            <a:normAutofit/>
          </a:bodyPr>
          <a:lstStyle/>
          <a:p>
            <a:r>
              <a:rPr lang="ru-RU" dirty="0" smtClean="0"/>
              <a:t>	</a:t>
            </a:r>
            <a:r>
              <a:rPr lang="ru-RU" sz="2400" b="1" dirty="0" smtClean="0"/>
              <a:t>Постепенно эти символы стали помещать на свои гербы университеты, готовящие провизоров, и фармацевты, получившие дворянство. Обычно на гербе изображают ступку и пестик</a:t>
            </a:r>
            <a:endParaRPr lang="ru-RU" b="1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008112"/>
          </a:xfrm>
        </p:spPr>
        <p:txBody>
          <a:bodyPr/>
          <a:lstStyle/>
          <a:p>
            <a:pPr marL="182880" indent="0">
              <a:buNone/>
            </a:pPr>
            <a:r>
              <a:rPr lang="ru-RU" dirty="0" smtClean="0"/>
              <a:t> 	   </a:t>
            </a:r>
            <a:r>
              <a:rPr lang="ru-RU" sz="4800" dirty="0" smtClean="0">
                <a:solidFill>
                  <a:schemeClr val="tx1"/>
                </a:solidFill>
              </a:rPr>
              <a:t>Символ</a:t>
            </a:r>
            <a:r>
              <a:rPr lang="ru-RU" dirty="0" smtClean="0">
                <a:solidFill>
                  <a:schemeClr val="tx1"/>
                </a:solidFill>
              </a:rPr>
              <a:t> фармации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9154" name="Picture 2" descr="http://images.easyfreeclipart.com/732/pharmacy-pharmacist-filosofars-stone-73205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51222" y1="26389" x2="51222" y2="26389"/>
                        <a14:foregroundMark x1="43667" y1="17298" x2="51889" y2="36869"/>
                        <a14:foregroundMark x1="59111" y1="55556" x2="79000" y2="65783"/>
                        <a14:foregroundMark x1="88000" y1="75126" x2="88000" y2="75126"/>
                        <a14:foregroundMark x1="93111" y1="67298" x2="93111" y2="67298"/>
                        <a14:foregroundMark x1="44667" y1="80556" x2="21333" y2="77146"/>
                        <a14:foregroundMark x1="10333" y1="74747" x2="9000" y2="67298"/>
                        <a14:foregroundMark x1="15444" y1="61490" x2="32000" y2="50126"/>
                        <a14:foregroundMark x1="41889" y1="48990" x2="41889" y2="55177"/>
                        <a14:foregroundMark x1="43667" y1="70455" x2="51889" y2="70076"/>
                        <a14:foregroundMark x1="51889" y1="68561" x2="51889" y2="68561"/>
                        <a14:foregroundMark x1="50222" y1="63384" x2="50222" y2="63384"/>
                        <a14:foregroundMark x1="43333" y1="67298" x2="50222" y2="66540"/>
                        <a14:foregroundMark x1="51889" y1="63384" x2="51889" y2="60732"/>
                        <a14:foregroundMark x1="46444" y1="52146" x2="45333" y2="41919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5069632" y="1988840"/>
            <a:ext cx="4032448" cy="35485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1"/>
            </a:gs>
            <a:gs pos="30000">
              <a:schemeClr val="bg2">
                <a:lumMod val="10000"/>
              </a:schemeClr>
            </a:gs>
            <a:gs pos="72000">
              <a:schemeClr val="bg2"/>
            </a:gs>
            <a:gs pos="87000">
              <a:schemeClr val="bg2">
                <a:lumMod val="10000"/>
              </a:schemeClr>
            </a:gs>
            <a:gs pos="99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8028" y="-12932"/>
            <a:ext cx="9152028" cy="1137676"/>
          </a:xfrm>
        </p:spPr>
        <p:txBody>
          <a:bodyPr/>
          <a:lstStyle/>
          <a:p>
            <a:pPr marL="0" indent="0" algn="l">
              <a:buNone/>
            </a:pPr>
            <a:r>
              <a:rPr lang="ru-RU" sz="4800" dirty="0" smtClean="0">
                <a:solidFill>
                  <a:schemeClr val="tx1"/>
                </a:solidFill>
              </a:rPr>
              <a:t>	История </a:t>
            </a:r>
            <a:r>
              <a:rPr lang="ru-RU" sz="4800" dirty="0">
                <a:solidFill>
                  <a:schemeClr val="tx1"/>
                </a:solidFill>
              </a:rPr>
              <a:t>возникновения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3536" y="1124744"/>
            <a:ext cx="4536504" cy="5400600"/>
          </a:xfrm>
        </p:spPr>
        <p:txBody>
          <a:bodyPr>
            <a:normAutofit fontScale="85000" lnSpcReduction="10000"/>
          </a:bodyPr>
          <a:lstStyle/>
          <a:p>
            <a:pPr marL="45720" indent="0">
              <a:buNone/>
            </a:pPr>
            <a:r>
              <a:rPr lang="ru-RU" dirty="0" smtClean="0"/>
              <a:t>	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600" b="1" dirty="0" smtClean="0">
                <a:solidFill>
                  <a:schemeClr val="tx1"/>
                </a:solidFill>
              </a:rPr>
              <a:t>Ступка </a:t>
            </a:r>
            <a:r>
              <a:rPr lang="ru-RU" sz="2600" b="1" dirty="0">
                <a:solidFill>
                  <a:schemeClr val="tx1"/>
                </a:solidFill>
              </a:rPr>
              <a:t>и </a:t>
            </a:r>
            <a:r>
              <a:rPr lang="ru-RU" sz="2600" b="1" dirty="0" smtClean="0">
                <a:solidFill>
                  <a:schemeClr val="tx1"/>
                </a:solidFill>
              </a:rPr>
              <a:t>пестик </a:t>
            </a:r>
            <a:r>
              <a:rPr lang="ru-RU" sz="2600" b="1" dirty="0">
                <a:solidFill>
                  <a:schemeClr val="tx1"/>
                </a:solidFill>
              </a:rPr>
              <a:t>были непременными атрибутами алхимиков с давних времен. С их помощью фармацевты древности изготавливали лечебные порошки и пасты. </a:t>
            </a:r>
            <a:endParaRPr lang="ru-RU" sz="2600" b="1" dirty="0" smtClean="0">
              <a:solidFill>
                <a:schemeClr val="tx1"/>
              </a:solidFill>
            </a:endParaRPr>
          </a:p>
          <a:p>
            <a:pPr marL="45720" indent="0">
              <a:buNone/>
            </a:pPr>
            <a:r>
              <a:rPr lang="ru-RU" sz="2600" b="1" dirty="0" smtClean="0">
                <a:solidFill>
                  <a:schemeClr val="tx1"/>
                </a:solidFill>
              </a:rPr>
              <a:t>	В </a:t>
            </a:r>
            <a:r>
              <a:rPr lang="ru-RU" sz="2600" b="1" dirty="0">
                <a:solidFill>
                  <a:schemeClr val="tx1"/>
                </a:solidFill>
              </a:rPr>
              <a:t>Средние века изображения ступки и пестика перекочевали на вывески, которые устанавливали над входом в аптеки. Так неграмотные горожане и путешественники из других стран могли безошибочно найти лавку с лекарственными средствами.</a:t>
            </a:r>
          </a:p>
        </p:txBody>
      </p:sp>
      <p:pic>
        <p:nvPicPr>
          <p:cNvPr id="1026" name="Picture 2" descr="&amp;scy;&amp;tcy;&amp;ucy;&amp;pcy;&amp;kcy;&amp;acy; &amp;icy; &amp;pcy;&amp;iecy;&amp;scy;&amp;tcy;&amp;icy;&amp;kcy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57143" y1="82131" x2="40286" y2="53952"/>
                        <a14:foregroundMark x1="72571" y1="43299" x2="93429" y2="3436"/>
                        <a14:foregroundMark x1="72286" y1="96907" x2="22571" y2="96907"/>
                        <a14:foregroundMark x1="42000" y1="72165" x2="40857" y2="61512"/>
                        <a14:foregroundMark x1="49714" y1="60825" x2="46286" y2="529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988840"/>
            <a:ext cx="4289073" cy="3552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4664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1"/>
            </a:gs>
            <a:gs pos="30000">
              <a:schemeClr val="bg2">
                <a:lumMod val="10000"/>
              </a:schemeClr>
            </a:gs>
            <a:gs pos="72000">
              <a:schemeClr val="bg2"/>
            </a:gs>
            <a:gs pos="87000">
              <a:schemeClr val="bg2">
                <a:lumMod val="10000"/>
              </a:schemeClr>
            </a:gs>
            <a:gs pos="99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6787"/>
            <a:ext cx="9144000" cy="1143000"/>
          </a:xfrm>
        </p:spPr>
        <p:txBody>
          <a:bodyPr/>
          <a:lstStyle/>
          <a:p>
            <a:pPr marL="0" indent="0" algn="l">
              <a:buNone/>
            </a:pPr>
            <a:r>
              <a:rPr lang="ru-RU" sz="4800" dirty="0" smtClean="0">
                <a:solidFill>
                  <a:schemeClr val="tx1"/>
                </a:solidFill>
              </a:rPr>
              <a:t>		Значение </a:t>
            </a:r>
            <a:r>
              <a:rPr lang="ru-RU" sz="4800" dirty="0">
                <a:solidFill>
                  <a:schemeClr val="tx1"/>
                </a:solidFill>
              </a:rPr>
              <a:t>символа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1772816"/>
            <a:ext cx="4536504" cy="3816424"/>
          </a:xfrm>
        </p:spPr>
        <p:txBody>
          <a:bodyPr>
            <a:normAutofit fontScale="92500" lnSpcReduction="10000"/>
          </a:bodyPr>
          <a:lstStyle/>
          <a:p>
            <a:pPr marL="45720" indent="0">
              <a:buNone/>
            </a:pPr>
            <a:r>
              <a:rPr lang="ru-RU" dirty="0"/>
              <a:t>	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sz="2800" b="1" dirty="0">
                <a:solidFill>
                  <a:schemeClr val="tx1"/>
                </a:solidFill>
              </a:rPr>
              <a:t>В Новое время аптекари предпочитали более изящные образы – цветка ландыша или весов. Тем не менее, изображение ступки и пестика является самым распространенным и узнаваемым символом фармации и в наши дни. 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2050" name="Picture 2" descr="http://allday1.com/imagedb/b5/0/e6bc24a822f632238c125ade8d22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10600" y1="69000" x2="25600" y2="72600"/>
                        <a14:foregroundMark x1="74400" y1="71200" x2="88200" y2="73200"/>
                        <a14:foregroundMark x1="83800" y1="67400" x2="84200" y2="42200"/>
                        <a14:foregroundMark x1="73600" y1="69400" x2="83400" y2="43200"/>
                        <a14:foregroundMark x1="16600" y1="70200" x2="16200" y2="40800"/>
                        <a14:foregroundMark x1="5400" y1="68800" x2="16200" y2="43600"/>
                        <a14:backgroundMark x1="31000" y1="48400" x2="31000" y2="48400"/>
                        <a14:backgroundMark x1="20800" y1="43200" x2="34400" y2="63400"/>
                        <a14:backgroundMark x1="74000" y1="47000" x2="65600" y2="64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484784"/>
            <a:ext cx="4320480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690156" y="6223710"/>
            <a:ext cx="19077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   </a:t>
            </a:r>
            <a:r>
              <a:rPr lang="ru-RU" sz="3600" b="1" dirty="0" smtClean="0">
                <a:solidFill>
                  <a:srgbClr val="FF0000"/>
                </a:solidFill>
                <a:hlinkClick r:id="rId4" action="ppaction://hlinksldjump"/>
              </a:rPr>
              <a:t>Назад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9512" y="5646999"/>
            <a:ext cx="40679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</a:rPr>
              <a:t>https://ru.wikipedia.org/wiki/%D0%A4%D0%B0%D1%80%D0%BC%D0%B0%D1%86%D0%B8%D1%8F#.D0.A1.D0.B8.D0.BC.D0.B2.D0.BE.D0.BB.D1.8B</a:t>
            </a:r>
            <a:endParaRPr lang="ru-RU" sz="1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1628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1"/>
            </a:gs>
            <a:gs pos="30000">
              <a:schemeClr val="accent1">
                <a:lumMod val="50000"/>
              </a:schemeClr>
            </a:gs>
            <a:gs pos="72000">
              <a:schemeClr val="bg2">
                <a:lumMod val="50000"/>
              </a:schemeClr>
            </a:gs>
            <a:gs pos="87000">
              <a:schemeClr val="bg1"/>
            </a:gs>
            <a:gs pos="99000">
              <a:srgbClr val="0070C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12932"/>
            <a:ext cx="9143999" cy="1143000"/>
          </a:xfrm>
        </p:spPr>
        <p:txBody>
          <a:bodyPr/>
          <a:lstStyle/>
          <a:p>
            <a:pPr marL="0" indent="0" algn="l">
              <a:buNone/>
            </a:pPr>
            <a:r>
              <a:rPr lang="ru-RU" sz="4800" dirty="0" smtClean="0">
                <a:solidFill>
                  <a:schemeClr val="tx1"/>
                </a:solidFill>
              </a:rPr>
              <a:t>		 Синяя </a:t>
            </a:r>
            <a:r>
              <a:rPr lang="ru-RU" sz="4800" dirty="0">
                <a:solidFill>
                  <a:schemeClr val="tx1"/>
                </a:solidFill>
              </a:rPr>
              <a:t>"снежинка"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1052736"/>
            <a:ext cx="5076056" cy="5805264"/>
          </a:xfrm>
        </p:spPr>
        <p:txBody>
          <a:bodyPr>
            <a:normAutofit fontScale="92500" lnSpcReduction="10000"/>
          </a:bodyPr>
          <a:lstStyle/>
          <a:p>
            <a:pPr marL="45720" indent="0">
              <a:buNone/>
            </a:pPr>
            <a:r>
              <a:rPr lang="ru-RU" dirty="0"/>
              <a:t>	</a:t>
            </a:r>
            <a:r>
              <a:rPr lang="ru-RU" sz="2800" b="1" dirty="0">
                <a:solidFill>
                  <a:schemeClr val="tx1"/>
                </a:solidFill>
              </a:rPr>
              <a:t>Известная медицинская эмблема - синяя "снежинка" - родом из Соединенных Штатов Америки. Там ее называют Звездой </a:t>
            </a:r>
            <a:r>
              <a:rPr lang="ru-RU" sz="2800" b="1" dirty="0" smtClean="0">
                <a:solidFill>
                  <a:schemeClr val="tx1"/>
                </a:solidFill>
              </a:rPr>
              <a:t>жизни. </a:t>
            </a:r>
            <a:r>
              <a:rPr lang="ru-RU" sz="2800" b="1" dirty="0">
                <a:solidFill>
                  <a:schemeClr val="tx1"/>
                </a:solidFill>
              </a:rPr>
              <a:t>Эту медицинская эмблема сопровождает службу Экстренной медицинской </a:t>
            </a:r>
            <a:r>
              <a:rPr lang="ru-RU" sz="2800" b="1" dirty="0" smtClean="0">
                <a:solidFill>
                  <a:schemeClr val="tx1"/>
                </a:solidFill>
              </a:rPr>
              <a:t>помощи, которую </a:t>
            </a:r>
            <a:r>
              <a:rPr lang="ru-RU" sz="2800" b="1" dirty="0">
                <a:solidFill>
                  <a:schemeClr val="tx1"/>
                </a:solidFill>
              </a:rPr>
              <a:t>совместно контролируют Американская медицинская </a:t>
            </a:r>
            <a:r>
              <a:rPr lang="ru-RU" sz="2800" b="1" dirty="0" smtClean="0">
                <a:solidFill>
                  <a:schemeClr val="tx1"/>
                </a:solidFill>
              </a:rPr>
              <a:t>ассоциация </a:t>
            </a:r>
            <a:r>
              <a:rPr lang="ru-RU" sz="2800" b="1" dirty="0">
                <a:solidFill>
                  <a:schemeClr val="tx1"/>
                </a:solidFill>
              </a:rPr>
              <a:t>и Департамент здравоохранения, образования и социальной помощи </a:t>
            </a:r>
            <a:r>
              <a:rPr lang="ru-RU" sz="2800" b="1" dirty="0" smtClean="0">
                <a:solidFill>
                  <a:schemeClr val="tx1"/>
                </a:solidFill>
              </a:rPr>
              <a:t>США.</a:t>
            </a:r>
            <a:endParaRPr lang="ru-RU" sz="2800" b="1" dirty="0">
              <a:solidFill>
                <a:schemeClr val="tx1"/>
              </a:solidFill>
            </a:endParaRPr>
          </a:p>
        </p:txBody>
      </p:sp>
      <p:pic>
        <p:nvPicPr>
          <p:cNvPr id="9218" name="Picture 2" descr="https://pp.vk.me/c837730/v837730619/3ae8/iAn9iLHGcJ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67" b="100000" l="0" r="100000">
                        <a14:foregroundMark x1="51167" y1="29167" x2="51167" y2="29167"/>
                        <a14:foregroundMark x1="47000" y1="25500" x2="47000" y2="25500"/>
                        <a14:foregroundMark x1="53667" y1="48333" x2="53667" y2="48333"/>
                        <a14:foregroundMark x1="50833" y1="42333" x2="50833" y2="42333"/>
                        <a14:foregroundMark x1="50833" y1="29833" x2="50833" y2="77667"/>
                        <a14:foregroundMark x1="50833" y1="19500" x2="50833" y2="19500"/>
                        <a14:foregroundMark x1="48333" y1="25500" x2="48333" y2="25500"/>
                        <a14:foregroundMark x1="64000" y1="74667" x2="64000" y2="74667"/>
                        <a14:foregroundMark x1="64000" y1="75500" x2="63333" y2="95833"/>
                        <a14:foregroundMark x1="46167" y1="32333" x2="46167" y2="32333"/>
                        <a14:foregroundMark x1="64000" y1="97167" x2="38000" y2="97167"/>
                        <a14:foregroundMark x1="37667" y1="97167" x2="37667" y2="71167"/>
                        <a14:foregroundMark x1="37333" y1="73333" x2="15333" y2="85000"/>
                        <a14:foregroundMark x1="64000" y1="27333" x2="85167" y2="15667"/>
                        <a14:foregroundMark x1="55500" y1="44167" x2="55500" y2="44167"/>
                        <a14:foregroundMark x1="45167" y1="30833" x2="45167" y2="30833"/>
                        <a14:foregroundMark x1="51167" y1="18500" x2="52000" y2="27667"/>
                        <a14:foregroundMark x1="52333" y1="24500" x2="44500" y2="27000"/>
                        <a14:foregroundMark x1="44500" y1="31333" x2="55500" y2="40500"/>
                        <a14:foregroundMark x1="51667" y1="59000" x2="54167" y2="64833"/>
                        <a14:foregroundMark x1="50167" y1="76167" x2="50833" y2="80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9952" y="1726882"/>
            <a:ext cx="4150243" cy="4150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3413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1"/>
            </a:gs>
            <a:gs pos="30000">
              <a:schemeClr val="accent1">
                <a:lumMod val="50000"/>
              </a:schemeClr>
            </a:gs>
            <a:gs pos="72000">
              <a:schemeClr val="accent1">
                <a:lumMod val="75000"/>
              </a:schemeClr>
            </a:gs>
            <a:gs pos="87000">
              <a:schemeClr val="bg1"/>
            </a:gs>
            <a:gs pos="99000">
              <a:srgbClr val="0070C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0"/>
            <a:ext cx="9143999" cy="1143000"/>
          </a:xfrm>
        </p:spPr>
        <p:txBody>
          <a:bodyPr/>
          <a:lstStyle/>
          <a:p>
            <a:pPr marL="0" indent="0" algn="l">
              <a:buNone/>
            </a:pPr>
            <a:r>
              <a:rPr lang="ru-RU" sz="4800" dirty="0" smtClean="0">
                <a:solidFill>
                  <a:schemeClr val="tx1"/>
                </a:solidFill>
              </a:rPr>
              <a:t>	История возникновения</a:t>
            </a:r>
            <a:endParaRPr lang="ru-RU" sz="4800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1052736"/>
            <a:ext cx="9144000" cy="3096344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dirty="0"/>
              <a:t>	</a:t>
            </a:r>
            <a:r>
              <a:rPr lang="ru-RU" sz="2400" b="1" dirty="0">
                <a:solidFill>
                  <a:schemeClr val="tx1"/>
                </a:solidFill>
              </a:rPr>
              <a:t>Эмблема </a:t>
            </a:r>
            <a:r>
              <a:rPr lang="ru-RU" sz="2400" b="1" dirty="0" smtClean="0">
                <a:solidFill>
                  <a:schemeClr val="tx1"/>
                </a:solidFill>
              </a:rPr>
              <a:t>разработана </a:t>
            </a:r>
            <a:r>
              <a:rPr lang="ru-RU" sz="2400" b="1" dirty="0">
                <a:solidFill>
                  <a:schemeClr val="tx1"/>
                </a:solidFill>
              </a:rPr>
              <a:t>Лео </a:t>
            </a:r>
            <a:r>
              <a:rPr lang="ru-RU" sz="2400" b="1" dirty="0" smtClean="0">
                <a:solidFill>
                  <a:schemeClr val="tx1"/>
                </a:solidFill>
              </a:rPr>
              <a:t>Шварцем, </a:t>
            </a:r>
            <a:r>
              <a:rPr lang="ru-RU" sz="2400" b="1" dirty="0">
                <a:solidFill>
                  <a:schemeClr val="tx1"/>
                </a:solidFill>
              </a:rPr>
              <a:t>шефом отдела экстренной медицинской помощи Национальной администрации безопасности движения </a:t>
            </a:r>
            <a:r>
              <a:rPr lang="ru-RU" sz="2400" b="1" dirty="0" smtClean="0">
                <a:solidFill>
                  <a:schemeClr val="tx1"/>
                </a:solidFill>
              </a:rPr>
              <a:t>на. </a:t>
            </a:r>
            <a:r>
              <a:rPr lang="ru-RU" sz="2400" b="1" dirty="0">
                <a:solidFill>
                  <a:schemeClr val="tx1"/>
                </a:solidFill>
              </a:rPr>
              <a:t>Эмблема была разработана после того, как Американский Красный Крест запретил использование применявшегося ранее оранжевого креста на белом </a:t>
            </a:r>
            <a:r>
              <a:rPr lang="ru-RU" sz="2400" b="1" dirty="0" smtClean="0">
                <a:solidFill>
                  <a:schemeClr val="tx1"/>
                </a:solidFill>
              </a:rPr>
              <a:t>фоне.</a:t>
            </a:r>
            <a:endParaRPr lang="ru-RU" sz="2400" b="1" dirty="0">
              <a:solidFill>
                <a:schemeClr val="tx1"/>
              </a:solidFill>
            </a:endParaRPr>
          </a:p>
        </p:txBody>
      </p:sp>
      <p:pic>
        <p:nvPicPr>
          <p:cNvPr id="4" name="Picture 2" descr="https://pp.vk.me/c837730/v837730619/3ae8/iAn9iLHGcJ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67" b="100000" l="0" r="100000">
                        <a14:foregroundMark x1="51167" y1="29167" x2="51167" y2="29167"/>
                        <a14:foregroundMark x1="47000" y1="25500" x2="47000" y2="25500"/>
                        <a14:foregroundMark x1="53667" y1="48333" x2="53667" y2="48333"/>
                        <a14:foregroundMark x1="50833" y1="42333" x2="50833" y2="42333"/>
                        <a14:foregroundMark x1="50833" y1="29833" x2="50833" y2="77667"/>
                        <a14:foregroundMark x1="50833" y1="19500" x2="50833" y2="19500"/>
                        <a14:foregroundMark x1="48333" y1="25500" x2="48333" y2="25500"/>
                        <a14:foregroundMark x1="64000" y1="74667" x2="64000" y2="74667"/>
                        <a14:foregroundMark x1="64000" y1="75500" x2="63333" y2="95833"/>
                        <a14:foregroundMark x1="46167" y1="32333" x2="46167" y2="32333"/>
                        <a14:foregroundMark x1="64000" y1="97167" x2="38000" y2="97167"/>
                        <a14:foregroundMark x1="37667" y1="97167" x2="37667" y2="71167"/>
                        <a14:foregroundMark x1="37333" y1="73333" x2="15333" y2="85000"/>
                        <a14:foregroundMark x1="64000" y1="27333" x2="85167" y2="15667"/>
                        <a14:foregroundMark x1="55500" y1="44167" x2="55500" y2="44167"/>
                        <a14:foregroundMark x1="45167" y1="30833" x2="45167" y2="30833"/>
                        <a14:foregroundMark x1="51167" y1="18500" x2="52000" y2="27667"/>
                        <a14:foregroundMark x1="52333" y1="24500" x2="44500" y2="27000"/>
                        <a14:foregroundMark x1="44500" y1="31333" x2="55500" y2="40500"/>
                        <a14:foregroundMark x1="51667" y1="59000" x2="54167" y2="64833"/>
                        <a14:foregroundMark x1="50167" y1="76167" x2="50833" y2="80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03833"/>
            <a:ext cx="3384376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http://www.4thmedia.org/wp-content/uploads/2011/11/Red-Cross-a-world-leader-despite-credibility-crisi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06" b="100000" l="0" r="100000">
                        <a14:foregroundMark x1="52539" y1="49798" x2="52539" y2="4979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074400"/>
            <a:ext cx="3888432" cy="3751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0718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1"/>
            </a:gs>
            <a:gs pos="30000">
              <a:schemeClr val="accent1">
                <a:lumMod val="50000"/>
              </a:schemeClr>
            </a:gs>
            <a:gs pos="72000">
              <a:schemeClr val="accent1">
                <a:lumMod val="75000"/>
              </a:schemeClr>
            </a:gs>
            <a:gs pos="87000">
              <a:schemeClr val="bg1"/>
            </a:gs>
            <a:gs pos="99000">
              <a:srgbClr val="0070C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0979" y="0"/>
            <a:ext cx="9174979" cy="1143000"/>
          </a:xfrm>
        </p:spPr>
        <p:txBody>
          <a:bodyPr/>
          <a:lstStyle/>
          <a:p>
            <a:pPr marL="0" indent="0" algn="l">
              <a:buNone/>
            </a:pPr>
            <a:r>
              <a:rPr lang="ru-RU" sz="4800" dirty="0" smtClean="0">
                <a:solidFill>
                  <a:schemeClr val="tx1"/>
                </a:solidFill>
              </a:rPr>
              <a:t>		Значение символа</a:t>
            </a:r>
            <a:endParaRPr lang="ru-RU" sz="4800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1124744"/>
            <a:ext cx="4680520" cy="4968552"/>
          </a:xfrm>
        </p:spPr>
        <p:txBody>
          <a:bodyPr/>
          <a:lstStyle/>
          <a:p>
            <a:pPr marL="45720" indent="0">
              <a:buNone/>
            </a:pPr>
            <a:r>
              <a:rPr lang="ru-RU" dirty="0"/>
              <a:t>	</a:t>
            </a:r>
            <a:r>
              <a:rPr lang="ru-RU" sz="2400" b="1" dirty="0">
                <a:solidFill>
                  <a:schemeClr val="tx1"/>
                </a:solidFill>
              </a:rPr>
              <a:t>Каждый из 6 лучей Звезды жизни означают одну из функций службы Экстренной медицинской помощи: обнаружение, извещение, отклик, помощь на месте, помощь при транспортировке, транспортировка для дальнейшей помощи. В центре эмблемы расположены змея и посох Асклепия.</a:t>
            </a:r>
          </a:p>
        </p:txBody>
      </p:sp>
      <p:pic>
        <p:nvPicPr>
          <p:cNvPr id="11266" name="Picture 2" descr="https://otvet.imgsmail.ru/download/cfba4ab41b1f1c907ef2e5202e61be1c_i-67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388724"/>
            <a:ext cx="6414438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419872" y="6211668"/>
            <a:ext cx="19077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   </a:t>
            </a:r>
            <a:r>
              <a:rPr lang="ru-RU" sz="3600" b="1" dirty="0" smtClean="0">
                <a:solidFill>
                  <a:srgbClr val="FF0000"/>
                </a:solidFill>
                <a:hlinkClick r:id="rId4" action="ppaction://hlinksldjump"/>
              </a:rPr>
              <a:t>Назад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341091" y="5780174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</a:rPr>
              <a:t>https://ru.wikipedia.org/wiki/%D0%97%D0%B2%D0%B5%D0%B7%D0%B4%D0%B0_%D0%B6%D0%B8%D0%B7%D0%BD%D0%B8</a:t>
            </a:r>
            <a:endParaRPr lang="ru-RU" sz="1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8012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1"/>
            </a:gs>
            <a:gs pos="30000">
              <a:schemeClr val="accent6">
                <a:lumMod val="75000"/>
              </a:schemeClr>
            </a:gs>
            <a:gs pos="72000">
              <a:srgbClr val="EBB7AE"/>
            </a:gs>
            <a:gs pos="72000">
              <a:schemeClr val="accent6">
                <a:lumMod val="75000"/>
              </a:schemeClr>
            </a:gs>
            <a:gs pos="87000">
              <a:schemeClr val="bg1"/>
            </a:gs>
            <a:gs pos="99000">
              <a:schemeClr val="accent6">
                <a:lumMod val="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243787" y="1745432"/>
            <a:ext cx="5509120" cy="5112568"/>
          </a:xfrm>
        </p:spPr>
        <p:txBody>
          <a:bodyPr>
            <a:no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	</a:t>
            </a:r>
            <a:r>
              <a:rPr lang="ru-RU" sz="2400" b="1" dirty="0" smtClean="0">
                <a:solidFill>
                  <a:schemeClr val="tx1"/>
                </a:solidFill>
              </a:rPr>
              <a:t>В 1902 г. в Берлине была проведена первая Международная конференция по туберкулёзу.</a:t>
            </a:r>
          </a:p>
          <a:p>
            <a:r>
              <a:rPr lang="ru-RU" sz="2400" b="1" dirty="0" smtClean="0">
                <a:solidFill>
                  <a:schemeClr val="tx1"/>
                </a:solidFill>
              </a:rPr>
              <a:t>	На этой конференции профессор Ж. </a:t>
            </a:r>
            <a:r>
              <a:rPr lang="ru-RU" sz="2400" b="1" dirty="0" err="1" smtClean="0">
                <a:solidFill>
                  <a:schemeClr val="tx1"/>
                </a:solidFill>
              </a:rPr>
              <a:t>Серсиро</a:t>
            </a:r>
            <a:r>
              <a:rPr lang="ru-RU" sz="2400" b="1" dirty="0" smtClean="0">
                <a:solidFill>
                  <a:schemeClr val="tx1"/>
                </a:solidFill>
              </a:rPr>
              <a:t> из Парижа предложил избрать эмблемой международного движения красный крест с двумя горизонтальными перекладинами.</a:t>
            </a:r>
          </a:p>
          <a:p>
            <a:endParaRPr lang="ru-RU" sz="2100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224136"/>
          </a:xfrm>
        </p:spPr>
        <p:txBody>
          <a:bodyPr/>
          <a:lstStyle/>
          <a:p>
            <a:pPr marL="182880" indent="0">
              <a:buNone/>
            </a:pPr>
            <a:r>
              <a:rPr lang="ru-RU" sz="4800" dirty="0" smtClean="0">
                <a:solidFill>
                  <a:schemeClr val="tx1"/>
                </a:solidFill>
              </a:rPr>
              <a:t> Благотворительная марка</a:t>
            </a:r>
            <a:endParaRPr lang="ru-RU" sz="4800" dirty="0">
              <a:solidFill>
                <a:schemeClr val="tx1"/>
              </a:solidFill>
            </a:endParaRPr>
          </a:p>
        </p:txBody>
      </p:sp>
      <p:pic>
        <p:nvPicPr>
          <p:cNvPr id="50178" name="Picture 2" descr="Символ противотуберкулезного движения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302" b="99535" l="8667" r="9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5783351" y="1124744"/>
            <a:ext cx="3384376" cy="48509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1"/>
            </a:gs>
            <a:gs pos="30000">
              <a:schemeClr val="bg2"/>
            </a:gs>
            <a:gs pos="72000">
              <a:schemeClr val="tx1"/>
            </a:gs>
            <a:gs pos="87000">
              <a:schemeClr val="bg2"/>
            </a:gs>
            <a:gs pos="99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5292" y="845706"/>
            <a:ext cx="9144000" cy="2808312"/>
          </a:xfrm>
        </p:spPr>
        <p:txBody>
          <a:bodyPr>
            <a:normAutofit/>
          </a:bodyPr>
          <a:lstStyle/>
          <a:p>
            <a:r>
              <a:rPr lang="ru-RU" dirty="0" smtClean="0"/>
              <a:t>	</a:t>
            </a:r>
            <a:r>
              <a:rPr lang="ru-RU" sz="2400" b="1" dirty="0" smtClean="0">
                <a:solidFill>
                  <a:schemeClr val="tx1"/>
                </a:solidFill>
              </a:rPr>
              <a:t>Древнеегипетского бога врачевания </a:t>
            </a:r>
            <a:r>
              <a:rPr lang="ru-RU" sz="2400" b="1" dirty="0" err="1" smtClean="0">
                <a:solidFill>
                  <a:schemeClr val="tx1"/>
                </a:solidFill>
              </a:rPr>
              <a:t>Имхотепа</a:t>
            </a:r>
            <a:r>
              <a:rPr lang="ru-RU" sz="2400" b="1" dirty="0" smtClean="0">
                <a:solidFill>
                  <a:schemeClr val="tx1"/>
                </a:solidFill>
              </a:rPr>
              <a:t> изображали с </a:t>
            </a:r>
            <a:r>
              <a:rPr lang="ru-RU" sz="2400" b="1" i="1" dirty="0" smtClean="0">
                <a:solidFill>
                  <a:schemeClr val="tx1"/>
                </a:solidFill>
              </a:rPr>
              <a:t>крестообразной петлей в руках</a:t>
            </a:r>
            <a:r>
              <a:rPr lang="ru-RU" sz="2400" b="1" dirty="0" smtClean="0">
                <a:solidFill>
                  <a:schemeClr val="tx1"/>
                </a:solidFill>
              </a:rPr>
              <a:t>— так называемым </a:t>
            </a:r>
            <a:r>
              <a:rPr lang="ru-RU" sz="2400" b="1" dirty="0" err="1" smtClean="0">
                <a:solidFill>
                  <a:schemeClr val="tx1"/>
                </a:solidFill>
              </a:rPr>
              <a:t>анком</a:t>
            </a:r>
            <a:r>
              <a:rPr lang="ru-RU" sz="2400" b="1" dirty="0" smtClean="0">
                <a:solidFill>
                  <a:schemeClr val="tx1"/>
                </a:solidFill>
              </a:rPr>
              <a:t> </a:t>
            </a:r>
            <a:r>
              <a:rPr lang="ru-RU" sz="2400" b="1" dirty="0" err="1" smtClean="0">
                <a:solidFill>
                  <a:schemeClr val="tx1"/>
                </a:solidFill>
              </a:rPr>
              <a:t>Имхотепа</a:t>
            </a:r>
            <a:r>
              <a:rPr lang="ru-RU" sz="2400" b="1" dirty="0" smtClean="0">
                <a:solidFill>
                  <a:schemeClr val="tx1"/>
                </a:solidFill>
              </a:rPr>
              <a:t>. Этот символ обозначал благополучие, жизнь и здоровье. Позднее он был известен под названием «тау — крест. Он близко напоминает современную букву «Т». 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0" y="1"/>
            <a:ext cx="9143999" cy="1124744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4800" dirty="0" smtClean="0">
                <a:solidFill>
                  <a:schemeClr val="tx1"/>
                </a:solidFill>
              </a:rPr>
              <a:t>Тау-крест</a:t>
            </a:r>
            <a:endParaRPr lang="ru-RU" sz="4800" dirty="0">
              <a:solidFill>
                <a:schemeClr val="tx1"/>
              </a:solidFill>
            </a:endParaRPr>
          </a:p>
        </p:txBody>
      </p:sp>
      <p:pic>
        <p:nvPicPr>
          <p:cNvPr id="60418" name="Picture 2" descr="http://www.symbolarium.ru/images/5/5f/00-03-505-0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22308" y1="17192" x2="48115" y2="18385"/>
                        <a14:foregroundMark x1="35962" y1="12000" x2="45577" y2="2846"/>
                        <a14:foregroundMark x1="49654" y1="96654" x2="49654" y2="80269"/>
                        <a14:foregroundMark x1="61808" y1="28385" x2="47115" y2="40346"/>
                        <a14:foregroundMark x1="50154" y1="64308" x2="50654" y2="63923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5364088" y="2853284"/>
            <a:ext cx="3168352" cy="4018320"/>
          </a:xfrm>
          <a:prstGeom prst="rect">
            <a:avLst/>
          </a:prstGeom>
          <a:noFill/>
        </p:spPr>
      </p:pic>
      <p:pic>
        <p:nvPicPr>
          <p:cNvPr id="60420" name="Picture 4" descr="http://www.clipartbest.com/cliparts/dTr/zpp/dTrzpp8T9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79512" y="3314939"/>
            <a:ext cx="3456384" cy="3422828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915785" y="6211668"/>
            <a:ext cx="19077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   </a:t>
            </a:r>
            <a:r>
              <a:rPr lang="ru-RU" sz="3600" b="1" dirty="0" smtClean="0">
                <a:solidFill>
                  <a:srgbClr val="FF0000"/>
                </a:solidFill>
                <a:hlinkClick r:id="rId6" action="ppaction://hlinksldjump"/>
              </a:rPr>
              <a:t>Назад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602360" y="5411209"/>
            <a:ext cx="289278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</a:rPr>
              <a:t>https://ru.wikipedia.org/wiki/%D0%A2%D0%B0%D1%83-%D0%BA%D1%80%D0%B5%D1%81%D1%82</a:t>
            </a:r>
            <a:endParaRPr lang="ru-RU" sz="1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1"/>
            </a:gs>
            <a:gs pos="30000">
              <a:schemeClr val="tx1">
                <a:lumMod val="50000"/>
                <a:lumOff val="50000"/>
              </a:schemeClr>
            </a:gs>
            <a:gs pos="72000">
              <a:schemeClr val="tx1"/>
            </a:gs>
            <a:gs pos="87000">
              <a:schemeClr val="tx1">
                <a:lumMod val="50000"/>
                <a:lumOff val="50000"/>
              </a:schemeClr>
            </a:gs>
            <a:gs pos="99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0" y="958280"/>
            <a:ext cx="9144000" cy="3478832"/>
          </a:xfrm>
        </p:spPr>
        <p:txBody>
          <a:bodyPr>
            <a:normAutofit fontScale="25000" lnSpcReduction="20000"/>
          </a:bodyPr>
          <a:lstStyle/>
          <a:p>
            <a:r>
              <a:rPr lang="ru-RU" b="1" dirty="0" smtClean="0"/>
              <a:t>	</a:t>
            </a:r>
            <a:r>
              <a:rPr lang="ru-RU" sz="9600" b="1" dirty="0" smtClean="0">
                <a:solidFill>
                  <a:schemeClr val="tx1"/>
                </a:solidFill>
              </a:rPr>
              <a:t>Аполлон был покровителем медицинских знаний, и треножник из его святилища стал одним из символов медицины.</a:t>
            </a:r>
          </a:p>
          <a:p>
            <a:r>
              <a:rPr lang="ru-RU" sz="9600" b="1" dirty="0" smtClean="0">
                <a:solidFill>
                  <a:schemeClr val="tx1"/>
                </a:solidFill>
              </a:rPr>
              <a:t>	Его называют иногда «эмпирический треножник» и связывают с тремя основаниями мастерства врачей-эмпириков Александрийской школы:  </a:t>
            </a:r>
          </a:p>
          <a:p>
            <a:r>
              <a:rPr lang="ru-RU" sz="9600" b="1" dirty="0" smtClean="0">
                <a:solidFill>
                  <a:schemeClr val="tx1"/>
                </a:solidFill>
              </a:rPr>
              <a:t> —    собственное наблюдение с привлечением опыта врача,</a:t>
            </a:r>
          </a:p>
          <a:p>
            <a:r>
              <a:rPr lang="ru-RU" sz="9600" b="1" dirty="0" smtClean="0">
                <a:solidFill>
                  <a:schemeClr val="tx1"/>
                </a:solidFill>
              </a:rPr>
              <a:t>—     наблюдение других, дополняющее собственный опыт,</a:t>
            </a:r>
          </a:p>
          <a:p>
            <a:r>
              <a:rPr lang="ru-RU" sz="9600" b="1" dirty="0" smtClean="0">
                <a:solidFill>
                  <a:schemeClr val="tx1"/>
                </a:solidFill>
              </a:rPr>
              <a:t>—     заключение по аналогии.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864095"/>
          </a:xfrm>
        </p:spPr>
        <p:txBody>
          <a:bodyPr/>
          <a:lstStyle/>
          <a:p>
            <a:pPr marL="182880" indent="0">
              <a:buNone/>
            </a:pPr>
            <a:r>
              <a:rPr lang="ru-RU" sz="4800" dirty="0" smtClean="0">
                <a:solidFill>
                  <a:schemeClr val="tx1"/>
                </a:solidFill>
              </a:rPr>
              <a:t>	 Треножник </a:t>
            </a:r>
            <a:r>
              <a:rPr lang="ru-RU" sz="4800" dirty="0" err="1" smtClean="0">
                <a:solidFill>
                  <a:schemeClr val="tx1"/>
                </a:solidFill>
              </a:rPr>
              <a:t>Апполона</a:t>
            </a:r>
            <a:endParaRPr lang="ru-RU" sz="4800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635896" y="6211668"/>
            <a:ext cx="19077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   </a:t>
            </a:r>
            <a:r>
              <a:rPr lang="ru-RU" sz="3600" b="1" dirty="0" smtClean="0">
                <a:solidFill>
                  <a:srgbClr val="FF0000"/>
                </a:solidFill>
                <a:hlinkClick r:id="rId2" action="ppaction://hlinksldjump"/>
              </a:rPr>
              <a:t>Назад</a:t>
            </a: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337783"/>
            <a:ext cx="2736304" cy="28748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221088"/>
            <a:ext cx="2736304" cy="28748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987824" y="5909150"/>
            <a:ext cx="31497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</a:rPr>
              <a:t>http://www.stranamam.ru/post/206676</a:t>
            </a:r>
            <a:r>
              <a:rPr lang="en-US" dirty="0">
                <a:solidFill>
                  <a:srgbClr val="FF0000"/>
                </a:solidFill>
              </a:rPr>
              <a:t>/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1"/>
            </a:gs>
            <a:gs pos="30000">
              <a:srgbClr val="FFFF00"/>
            </a:gs>
            <a:gs pos="72000">
              <a:srgbClr val="FFFF00"/>
            </a:gs>
            <a:gs pos="87000">
              <a:srgbClr val="FFFF00"/>
            </a:gs>
            <a:gs pos="99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107504" y="1556792"/>
            <a:ext cx="5544616" cy="5040560"/>
          </a:xfrm>
        </p:spPr>
        <p:txBody>
          <a:bodyPr>
            <a:normAutofit/>
          </a:bodyPr>
          <a:lstStyle/>
          <a:p>
            <a:r>
              <a:rPr lang="ru-RU" dirty="0" smtClean="0"/>
              <a:t>	</a:t>
            </a:r>
            <a:r>
              <a:rPr lang="ru-RU" sz="2400" b="1" dirty="0" smtClean="0">
                <a:solidFill>
                  <a:schemeClr val="tx1"/>
                </a:solidFill>
              </a:rPr>
              <a:t>Огонь, по учению Гераклита Эфесского, рассматривался в медицине как крайнее средство. К концу средневековья античный факел в изображениях сменился свечой, являвшейся религиозным атрибутом.</a:t>
            </a:r>
          </a:p>
          <a:p>
            <a:r>
              <a:rPr lang="ru-RU" sz="2400" b="1" dirty="0" smtClean="0">
                <a:solidFill>
                  <a:schemeClr val="tx1"/>
                </a:solidFill>
              </a:rPr>
              <a:t>	В настоящее время горящий факел является эмблемой санитарного просвещения.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936103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4800" dirty="0" smtClean="0">
                <a:solidFill>
                  <a:schemeClr val="tx1"/>
                </a:solidFill>
              </a:rPr>
              <a:t>Факел</a:t>
            </a:r>
            <a:endParaRPr lang="ru-RU" sz="4800" dirty="0">
              <a:solidFill>
                <a:schemeClr val="tx1"/>
              </a:solidFill>
            </a:endParaRPr>
          </a:p>
        </p:txBody>
      </p:sp>
      <p:pic>
        <p:nvPicPr>
          <p:cNvPr id="4" name="Рисунок 3" descr="http://www.studfiles.ru/html/2706/977/html_ZWKQtCn5__.5HLr/htmlconvd-eG2kCu_html_m46d3e6.png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5436096" y="1988840"/>
            <a:ext cx="3528392" cy="351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3707904" y="6188793"/>
            <a:ext cx="19077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   </a:t>
            </a:r>
            <a:r>
              <a:rPr lang="ru-RU" sz="3600" b="1" dirty="0" smtClean="0">
                <a:solidFill>
                  <a:srgbClr val="FF0000"/>
                </a:solidFill>
                <a:hlinkClick r:id="rId4" action="ppaction://hlinksldjump"/>
              </a:rPr>
              <a:t>Назад</a:t>
            </a:r>
            <a:endParaRPr lang="ru-RU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1"/>
            </a:gs>
            <a:gs pos="30000">
              <a:schemeClr val="tx1"/>
            </a:gs>
            <a:gs pos="72000">
              <a:srgbClr val="FFFF00"/>
            </a:gs>
            <a:gs pos="87000">
              <a:schemeClr val="tx1"/>
            </a:gs>
            <a:gs pos="99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0" y="980728"/>
            <a:ext cx="5220071" cy="5877272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	</a:t>
            </a:r>
            <a:r>
              <a:rPr lang="ru-RU" sz="3400" b="1" dirty="0" smtClean="0">
                <a:solidFill>
                  <a:schemeClr val="tx1"/>
                </a:solidFill>
              </a:rPr>
              <a:t>Впервые изображение появилось на 14 фаянсовых медальонах </a:t>
            </a:r>
            <a:r>
              <a:rPr lang="ru-RU" sz="3400" b="1" dirty="0" err="1" smtClean="0">
                <a:solidFill>
                  <a:schemeClr val="tx1"/>
                </a:solidFill>
              </a:rPr>
              <a:t>Андреа</a:t>
            </a:r>
            <a:r>
              <a:rPr lang="ru-RU" sz="3400" b="1" dirty="0" smtClean="0">
                <a:solidFill>
                  <a:schemeClr val="tx1"/>
                </a:solidFill>
              </a:rPr>
              <a:t> Делла </a:t>
            </a:r>
            <a:r>
              <a:rPr lang="ru-RU" sz="3400" b="1" dirty="0" err="1" smtClean="0">
                <a:solidFill>
                  <a:schemeClr val="tx1"/>
                </a:solidFill>
              </a:rPr>
              <a:t>Роббиа</a:t>
            </a:r>
            <a:r>
              <a:rPr lang="ru-RU" sz="3400" b="1" dirty="0" smtClean="0">
                <a:solidFill>
                  <a:schemeClr val="tx1"/>
                </a:solidFill>
              </a:rPr>
              <a:t>. Копия изображения была позже повторена на фасаде здания Вестминстерского детского госпиталя в Англии. Изображение младенца имеется на знаках, жетонах, эмблемах различных национальных и международных педиатрических съездов и </a:t>
            </a:r>
            <a:r>
              <a:rPr lang="ru-RU" sz="3400" b="1" dirty="0" err="1" smtClean="0">
                <a:solidFill>
                  <a:schemeClr val="tx1"/>
                </a:solidFill>
              </a:rPr>
              <a:t>конгресов</a:t>
            </a:r>
            <a:r>
              <a:rPr lang="ru-RU" sz="3400" b="1" dirty="0" smtClean="0">
                <a:solidFill>
                  <a:schemeClr val="tx1"/>
                </a:solidFill>
              </a:rPr>
              <a:t>. В целях привлечения к охране здоровья детей изображение "флорентийского младенца" помещалось на различных предметах. </a:t>
            </a:r>
            <a:r>
              <a:rPr lang="ru-RU" sz="2900" dirty="0" smtClean="0"/>
              <a:t/>
            </a:r>
            <a:br>
              <a:rPr lang="ru-RU" sz="2900" dirty="0" smtClean="0"/>
            </a:br>
            <a:endParaRPr lang="ru-RU" sz="2900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0" y="1"/>
            <a:ext cx="9143999" cy="1196751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4800" dirty="0" smtClean="0">
                <a:solidFill>
                  <a:schemeClr val="tx1"/>
                </a:solidFill>
              </a:rPr>
              <a:t>Флорентийский младенец</a:t>
            </a:r>
            <a:endParaRPr lang="ru-RU" sz="4800" dirty="0">
              <a:solidFill>
                <a:schemeClr val="tx1"/>
              </a:solidFill>
            </a:endParaRPr>
          </a:p>
        </p:txBody>
      </p:sp>
      <p:pic>
        <p:nvPicPr>
          <p:cNvPr id="61442" name="Picture 2" descr="http://m-sestra.ru/books/item/f00/s00/z0000013/pic/00009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1541659"/>
            <a:ext cx="3923928" cy="4162777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635896" y="6211668"/>
            <a:ext cx="19077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   </a:t>
            </a:r>
            <a:r>
              <a:rPr lang="ru-RU" sz="3600" b="1" dirty="0" smtClean="0">
                <a:solidFill>
                  <a:srgbClr val="FF0000"/>
                </a:solidFill>
                <a:hlinkClick r:id="rId3" action="ppaction://hlinksldjump"/>
              </a:rPr>
              <a:t>Назад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355976" y="5877272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</a:rPr>
              <a:t>http://m-sestra.ru/books/item/f00/s00/z0000013/st032.shtml</a:t>
            </a:r>
            <a:endParaRPr lang="ru-RU" sz="1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1"/>
            </a:gs>
            <a:gs pos="30000">
              <a:schemeClr val="bg2"/>
            </a:gs>
            <a:gs pos="72000">
              <a:schemeClr val="accent1"/>
            </a:gs>
            <a:gs pos="87000">
              <a:schemeClr val="bg2"/>
            </a:gs>
            <a:gs pos="99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0" y="1151580"/>
            <a:ext cx="9144000" cy="2205412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	</a:t>
            </a:r>
            <a:r>
              <a:rPr lang="ru-RU" sz="2600" b="1" dirty="0" smtClean="0">
                <a:solidFill>
                  <a:schemeClr val="tx1"/>
                </a:solidFill>
              </a:rPr>
              <a:t>Частные эмблемы обозначают те или иные отрасли медицины. В период средневековья в Европе эмблемой терапии являлось изображение цветка ландыша, лекарства. Другими символами терапии были изображения сосуда для сбора мочи – </a:t>
            </a:r>
            <a:r>
              <a:rPr lang="ru-RU" sz="2600" b="1" dirty="0" err="1" smtClean="0">
                <a:solidFill>
                  <a:schemeClr val="tx1"/>
                </a:solidFill>
              </a:rPr>
              <a:t>уринария</a:t>
            </a:r>
            <a:r>
              <a:rPr lang="ru-RU" sz="2600" b="1" dirty="0" smtClean="0">
                <a:solidFill>
                  <a:schemeClr val="tx1"/>
                </a:solidFill>
              </a:rPr>
              <a:t>, руки прощупывающие пульс и др.</a:t>
            </a:r>
            <a:endParaRPr lang="ru-RU" sz="2600" b="1" dirty="0">
              <a:solidFill>
                <a:schemeClr val="tx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0" y="1"/>
            <a:ext cx="9144001" cy="1052735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4800" dirty="0" smtClean="0">
                <a:solidFill>
                  <a:schemeClr val="tx1"/>
                </a:solidFill>
              </a:rPr>
              <a:t>Частные символы</a:t>
            </a:r>
            <a:endParaRPr lang="ru-RU" sz="4800" dirty="0">
              <a:solidFill>
                <a:schemeClr val="tx1"/>
              </a:solidFill>
            </a:endParaRPr>
          </a:p>
        </p:txBody>
      </p:sp>
      <p:pic>
        <p:nvPicPr>
          <p:cNvPr id="1026" name="Picture 2" descr="http://kakbik.ru/wp-content/uploads/2014/09/puls-250x166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42800" y1="95783" x2="68800" y2="67470"/>
                        <a14:foregroundMark x1="95200" y1="50602" x2="82400" y2="16265"/>
                        <a14:foregroundMark x1="96800" y1="40361" x2="88400" y2="12048"/>
                        <a14:backgroundMark x1="6800" y1="86145" x2="29200" y2="93373"/>
                        <a14:backgroundMark x1="8800" y1="54819" x2="400" y2="43373"/>
                        <a14:backgroundMark x1="40000" y1="10241" x2="61600" y2="16867"/>
                        <a14:backgroundMark x1="92000" y1="86747" x2="84000" y2="63855"/>
                        <a14:backgroundMark x1="96000" y1="8434" x2="96000" y2="8434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395536" y="3789040"/>
            <a:ext cx="4089646" cy="2565452"/>
          </a:xfrm>
          <a:prstGeom prst="rect">
            <a:avLst/>
          </a:prstGeom>
          <a:noFill/>
        </p:spPr>
      </p:pic>
      <p:pic>
        <p:nvPicPr>
          <p:cNvPr id="1028" name="Picture 4" descr="http://us.123rf.com/450wm/agrino/agrino1405/agrino140500015/29454146-contour-black-and-white-image-spring-lily-of-the-valley-flowe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556" l="0" r="1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4716016" y="2885509"/>
            <a:ext cx="4186841" cy="3933056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3762164" y="6211669"/>
            <a:ext cx="19077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   </a:t>
            </a:r>
            <a:r>
              <a:rPr lang="ru-RU" sz="3600" b="1" dirty="0" smtClean="0">
                <a:solidFill>
                  <a:srgbClr val="FF0000"/>
                </a:solidFill>
                <a:hlinkClick r:id="rId6" action="ppaction://hlinksldjump"/>
              </a:rPr>
              <a:t>Назад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2540" y="3382834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</a:rPr>
              <a:t>http://www.studfiles.ru/preview/1147481/page:2/</a:t>
            </a:r>
            <a:endParaRPr lang="ru-RU" sz="1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1"/>
            </a:gs>
            <a:gs pos="30000">
              <a:schemeClr val="accent3">
                <a:lumMod val="50000"/>
              </a:schemeClr>
            </a:gs>
            <a:gs pos="72000">
              <a:schemeClr val="accent3">
                <a:lumMod val="50000"/>
              </a:schemeClr>
            </a:gs>
            <a:gs pos="87000">
              <a:schemeClr val="bg1"/>
            </a:gs>
            <a:gs pos="99000">
              <a:schemeClr val="accent3">
                <a:lumMod val="5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93" y="0"/>
            <a:ext cx="9143999" cy="1143000"/>
          </a:xfrm>
        </p:spPr>
        <p:txBody>
          <a:bodyPr/>
          <a:lstStyle/>
          <a:p>
            <a:pPr marL="0" indent="0" algn="l">
              <a:buNone/>
            </a:pPr>
            <a:r>
              <a:rPr lang="ru-RU" sz="4800" dirty="0" smtClean="0">
                <a:solidFill>
                  <a:schemeClr val="tx1"/>
                </a:solidFill>
              </a:rPr>
              <a:t>		  Чаша </a:t>
            </a:r>
            <a:r>
              <a:rPr lang="ru-RU" sz="4800" dirty="0">
                <a:solidFill>
                  <a:schemeClr val="tx1"/>
                </a:solidFill>
              </a:rPr>
              <a:t>со змеей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1268760"/>
            <a:ext cx="5616624" cy="5112568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dirty="0"/>
              <a:t>	</a:t>
            </a:r>
            <a:r>
              <a:rPr lang="ru-RU" sz="2800" b="1" dirty="0">
                <a:solidFill>
                  <a:schemeClr val="tx1"/>
                </a:solidFill>
              </a:rPr>
              <a:t>Это наиболее распространенная в нашей стране медицинская эмблема. </a:t>
            </a:r>
            <a:endParaRPr lang="ru-RU" sz="2800" b="1" dirty="0" smtClean="0">
              <a:solidFill>
                <a:schemeClr val="tx1"/>
              </a:solidFill>
            </a:endParaRPr>
          </a:p>
          <a:p>
            <a:pPr marL="45720" indent="0">
              <a:buNone/>
            </a:pPr>
            <a:r>
              <a:rPr lang="ru-RU" sz="2800" b="1" dirty="0">
                <a:solidFill>
                  <a:schemeClr val="tx1"/>
                </a:solidFill>
              </a:rPr>
              <a:t>	Точного и узаконенного символа медицины в виде изображения змеи, обвивающейся вокруг чаши или изображенной рядом с ней, ни в древние времена, ни много позже не было.</a:t>
            </a:r>
          </a:p>
        </p:txBody>
      </p:sp>
      <p:pic>
        <p:nvPicPr>
          <p:cNvPr id="6146" name="Picture 2" descr="http://www.funlib.ru/cimg/2014/102313/493956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854633"/>
            <a:ext cx="4536504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9985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1"/>
            </a:gs>
            <a:gs pos="30000">
              <a:schemeClr val="accent3">
                <a:lumMod val="50000"/>
              </a:schemeClr>
            </a:gs>
            <a:gs pos="72000">
              <a:schemeClr val="accent3">
                <a:lumMod val="50000"/>
              </a:schemeClr>
            </a:gs>
            <a:gs pos="87000">
              <a:schemeClr val="accent3">
                <a:lumMod val="50000"/>
              </a:schemeClr>
            </a:gs>
            <a:gs pos="99000">
              <a:schemeClr val="accent3">
                <a:lumMod val="5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8244" y="922"/>
            <a:ext cx="9143999" cy="1143000"/>
          </a:xfrm>
        </p:spPr>
        <p:txBody>
          <a:bodyPr/>
          <a:lstStyle/>
          <a:p>
            <a:pPr marL="0" indent="0" algn="l">
              <a:buNone/>
            </a:pPr>
            <a:r>
              <a:rPr lang="ru-RU" sz="4400" dirty="0">
                <a:solidFill>
                  <a:schemeClr val="tx1"/>
                </a:solidFill>
              </a:rPr>
              <a:t>	 </a:t>
            </a:r>
            <a:r>
              <a:rPr lang="ru-RU" sz="4800" dirty="0">
                <a:solidFill>
                  <a:schemeClr val="tx1"/>
                </a:solidFill>
              </a:rPr>
              <a:t>История возникновения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1556792"/>
            <a:ext cx="5070942" cy="4680520"/>
          </a:xfrm>
        </p:spPr>
        <p:txBody>
          <a:bodyPr>
            <a:normAutofit lnSpcReduction="10000"/>
          </a:bodyPr>
          <a:lstStyle/>
          <a:p>
            <a:pPr marL="45720" indent="0">
              <a:buNone/>
            </a:pPr>
            <a:r>
              <a:rPr lang="ru-RU" dirty="0"/>
              <a:t>	</a:t>
            </a:r>
            <a:r>
              <a:rPr lang="ru-RU" sz="2800" b="1" dirty="0">
                <a:solidFill>
                  <a:schemeClr val="tx1"/>
                </a:solidFill>
              </a:rPr>
              <a:t>Первые изображения чаши со змеей относятся к 800—600 гг. до н. э. При этом вначале змея и чаша фигурировали раздельно и были атрибутами дочери Эскулапа, богини здоровья </a:t>
            </a:r>
            <a:r>
              <a:rPr lang="ru-RU" sz="2800" b="1" dirty="0" err="1">
                <a:solidFill>
                  <a:schemeClr val="tx1"/>
                </a:solidFill>
              </a:rPr>
              <a:t>Гигеи</a:t>
            </a:r>
            <a:r>
              <a:rPr lang="ru-RU" sz="2800" b="1" dirty="0">
                <a:solidFill>
                  <a:schemeClr val="tx1"/>
                </a:solidFill>
              </a:rPr>
              <a:t>, которая обычно изображалась со змеей в одной руке и с чашей в другой. </a:t>
            </a:r>
          </a:p>
        </p:txBody>
      </p:sp>
      <p:pic>
        <p:nvPicPr>
          <p:cNvPr id="7170" name="Picture 2" descr="http://www.astromyth.ru/images/Subjects/Hygiei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28788" y1="40625" x2="28788" y2="40625"/>
                        <a14:foregroundMark x1="53030" y1="96652" x2="53030" y2="96652"/>
                        <a14:foregroundMark x1="38384" y1="95313" x2="38384" y2="953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992621"/>
            <a:ext cx="2592288" cy="5865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9512" y="602128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</a:rPr>
              <a:t>https://ru.wikipedia.org/wiki/%D0%97%D0%BC%D0%B5%D1%8F_%D0%B2_%D0%B3%D0%B5%D1%80%D0%B0%D0%BB%D1%8C%D0%B4%D0%B8%D0%BA%D0%B5</a:t>
            </a:r>
            <a:endParaRPr lang="ru-RU" sz="1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5411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1"/>
            </a:gs>
            <a:gs pos="30000">
              <a:schemeClr val="accent3">
                <a:lumMod val="50000"/>
              </a:schemeClr>
            </a:gs>
            <a:gs pos="72000">
              <a:schemeClr val="accent3">
                <a:lumMod val="50000"/>
              </a:schemeClr>
            </a:gs>
            <a:gs pos="87000">
              <a:schemeClr val="bg1"/>
            </a:gs>
            <a:gs pos="99000">
              <a:schemeClr val="accent3">
                <a:lumMod val="5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922"/>
            <a:ext cx="9143999" cy="1143000"/>
          </a:xfrm>
        </p:spPr>
        <p:txBody>
          <a:bodyPr/>
          <a:lstStyle/>
          <a:p>
            <a:pPr marL="0" indent="0" algn="l">
              <a:buNone/>
            </a:pPr>
            <a:r>
              <a:rPr lang="ru-RU" sz="4800" dirty="0" smtClean="0">
                <a:solidFill>
                  <a:schemeClr val="tx1"/>
                </a:solidFill>
              </a:rPr>
              <a:t>		Значение символа</a:t>
            </a:r>
            <a:endParaRPr lang="ru-RU" sz="4800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1052737"/>
            <a:ext cx="6228184" cy="5752210"/>
          </a:xfrm>
        </p:spPr>
        <p:txBody>
          <a:bodyPr>
            <a:normAutofit fontScale="85000" lnSpcReduction="20000"/>
          </a:bodyPr>
          <a:lstStyle/>
          <a:p>
            <a:pPr marL="45720" indent="0">
              <a:buNone/>
            </a:pPr>
            <a:r>
              <a:rPr lang="ru-RU" dirty="0"/>
              <a:t>	 </a:t>
            </a:r>
            <a:r>
              <a:rPr lang="ru-RU" b="1" dirty="0">
                <a:solidFill>
                  <a:schemeClr val="tx1"/>
                </a:solidFill>
              </a:rPr>
              <a:t>Истинное значение этой эмблемы остается спорным. Возможно, что она олицетворяет собой лечебные свойства змеиного яда, так широко использовавшегося в медицине, и означает сосуд, где хранился змеиный яд. Змея же символизирует мудрость, знание, бессмертие и вообще все добрые начала. </a:t>
            </a:r>
            <a:endParaRPr lang="ru-RU" b="1" dirty="0" smtClean="0">
              <a:solidFill>
                <a:schemeClr val="tx1"/>
              </a:solidFill>
            </a:endParaRPr>
          </a:p>
          <a:p>
            <a:pPr marL="45720" indent="0">
              <a:buNone/>
            </a:pPr>
            <a:r>
              <a:rPr lang="ru-RU" b="1" dirty="0">
                <a:solidFill>
                  <a:schemeClr val="tx1"/>
                </a:solidFill>
              </a:rPr>
              <a:t>	 В России эта эмблема под названием «</a:t>
            </a:r>
            <a:r>
              <a:rPr lang="ru-RU" b="1" dirty="0" err="1">
                <a:solidFill>
                  <a:schemeClr val="tx1"/>
                </a:solidFill>
              </a:rPr>
              <a:t>Гиппократова</a:t>
            </a:r>
            <a:r>
              <a:rPr lang="ru-RU" b="1" dirty="0">
                <a:solidFill>
                  <a:schemeClr val="tx1"/>
                </a:solidFill>
              </a:rPr>
              <a:t> чаша» стала основным медицинским символом в 18 веке, хотя никаких официальных государственных документов, подтверждающих это, не обнаружено</a:t>
            </a:r>
            <a:r>
              <a:rPr lang="ru-RU" b="1" dirty="0" smtClean="0">
                <a:solidFill>
                  <a:schemeClr val="tx1"/>
                </a:solidFill>
              </a:rPr>
              <a:t>.</a:t>
            </a:r>
          </a:p>
          <a:p>
            <a:pPr marL="45720" indent="0">
              <a:buNone/>
            </a:pPr>
            <a:r>
              <a:rPr lang="ru-RU" b="1" dirty="0">
                <a:solidFill>
                  <a:schemeClr val="tx1"/>
                </a:solidFill>
              </a:rPr>
              <a:t>	 Этот знак эмблема сохраняется в России до сих пор в качестве официальной эмблемы военно-медицинского состава всех родов.</a:t>
            </a:r>
            <a:br>
              <a:rPr lang="ru-RU" b="1" dirty="0">
                <a:solidFill>
                  <a:schemeClr val="tx1"/>
                </a:solidFill>
              </a:rPr>
            </a:br>
            <a:r>
              <a:rPr lang="ru-RU" b="1" dirty="0">
                <a:solidFill>
                  <a:schemeClr val="tx1"/>
                </a:solidFill>
              </a:rPr>
              <a:t>Наиболее общепринятой является применение эмблемы в виде чаши со змеей для фармацевтической деятельности. Во всяком случае, именно это считается абсолютным основанием для отказа в регистрации этого символа в качестве товарного знака фармацевтических фирм</a:t>
            </a:r>
            <a:r>
              <a:rPr lang="ru-RU" dirty="0"/>
              <a:t>.</a:t>
            </a:r>
          </a:p>
        </p:txBody>
      </p:sp>
      <p:pic>
        <p:nvPicPr>
          <p:cNvPr id="8196" name="Picture 4" descr="https://pp.vk.me/c837730/v837730619/3add/jGxDQ37Oj7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273" b="96717" l="9972" r="98006">
                        <a14:foregroundMark x1="50142" y1="4293" x2="50142" y2="4293"/>
                        <a14:foregroundMark x1="78917" y1="39646" x2="78917" y2="39646"/>
                        <a14:foregroundMark x1="98006" y1="36616" x2="98006" y2="36616"/>
                        <a14:foregroundMark x1="69231" y1="45202" x2="69231" y2="45202"/>
                        <a14:foregroundMark x1="43875" y1="2273" x2="43875" y2="2273"/>
                        <a14:foregroundMark x1="40171" y1="62374" x2="40171" y2="62374"/>
                        <a14:foregroundMark x1="45869" y1="65657" x2="45869" y2="65657"/>
                        <a14:foregroundMark x1="41026" y1="78535" x2="41026" y2="78535"/>
                        <a14:foregroundMark x1="47578" y1="77778" x2="47578" y2="77778"/>
                        <a14:foregroundMark x1="48433" y1="88636" x2="48433" y2="88636"/>
                        <a14:foregroundMark x1="49573" y1="96717" x2="49573" y2="967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289429"/>
            <a:ext cx="3726227" cy="4635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491880" y="6211669"/>
            <a:ext cx="19077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   </a:t>
            </a:r>
            <a:r>
              <a:rPr lang="ru-RU" sz="3600" b="1" dirty="0" smtClean="0">
                <a:solidFill>
                  <a:srgbClr val="FF0000"/>
                </a:solidFill>
                <a:hlinkClick r:id="rId4" action="ppaction://hlinksldjump"/>
              </a:rPr>
              <a:t>Назад</a:t>
            </a:r>
            <a:endParaRPr lang="ru-RU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407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1"/>
            </a:gs>
            <a:gs pos="30000">
              <a:schemeClr val="accent6">
                <a:lumMod val="75000"/>
              </a:schemeClr>
            </a:gs>
            <a:gs pos="72000">
              <a:schemeClr val="accent6">
                <a:lumMod val="75000"/>
              </a:schemeClr>
            </a:gs>
            <a:gs pos="87000">
              <a:schemeClr val="accent6">
                <a:lumMod val="75000"/>
              </a:schemeClr>
            </a:gs>
            <a:gs pos="99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260469" y="1031776"/>
            <a:ext cx="8883531" cy="2880320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	</a:t>
            </a:r>
            <a:r>
              <a:rPr lang="ru-RU" sz="2600" b="1" dirty="0"/>
              <a:t>Первые почтово-благотворительные марки были выпущены в 1897 году в двух бывших британских колониях. Разница в стоимости </a:t>
            </a:r>
            <a:r>
              <a:rPr lang="ru-RU" sz="2600" b="1" dirty="0" smtClean="0"/>
              <a:t>предназначалась </a:t>
            </a:r>
            <a:r>
              <a:rPr lang="ru-RU" sz="2600" b="1" dirty="0"/>
              <a:t>на организацию больницы для бедных, </a:t>
            </a:r>
            <a:r>
              <a:rPr lang="ru-RU" sz="2600" b="1" dirty="0" smtClean="0"/>
              <a:t>на </a:t>
            </a:r>
            <a:r>
              <a:rPr lang="ru-RU" sz="2600" b="1" dirty="0"/>
              <a:t>строительство специальной больницы для лечения больных туберкулёзом</a:t>
            </a:r>
            <a:r>
              <a:rPr lang="ru-RU" sz="2600" b="1" dirty="0" smtClean="0"/>
              <a:t>.</a:t>
            </a:r>
          </a:p>
          <a:p>
            <a:r>
              <a:rPr lang="ru-RU" sz="2600" b="1" dirty="0">
                <a:solidFill>
                  <a:schemeClr val="tx1"/>
                </a:solidFill>
              </a:rPr>
              <a:t>	</a:t>
            </a:r>
            <a:r>
              <a:rPr lang="ru-RU" sz="2600" b="1" dirty="0"/>
              <a:t>Определённая популярность этих марок привела в ряде стран к чрезмерному их выпуску и необоснованно высоким суммам сборов на благотворительные цели.</a:t>
            </a:r>
            <a:endParaRPr lang="ru-RU" sz="2600" b="1" dirty="0">
              <a:solidFill>
                <a:schemeClr val="tx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0" y="-13855"/>
            <a:ext cx="9144000" cy="1210607"/>
          </a:xfrm>
        </p:spPr>
        <p:txBody>
          <a:bodyPr/>
          <a:lstStyle/>
          <a:p>
            <a:pPr marL="182880" indent="0">
              <a:buNone/>
            </a:pPr>
            <a:r>
              <a:rPr lang="ru-RU" dirty="0" smtClean="0"/>
              <a:t>	</a:t>
            </a:r>
            <a:r>
              <a:rPr lang="ru-RU" sz="4800" dirty="0" smtClean="0">
                <a:solidFill>
                  <a:schemeClr val="tx1"/>
                </a:solidFill>
              </a:rPr>
              <a:t> </a:t>
            </a:r>
            <a:r>
              <a:rPr lang="ru-RU" sz="4800" dirty="0" smtClean="0">
                <a:solidFill>
                  <a:schemeClr val="tx1"/>
                </a:solidFill>
              </a:rPr>
              <a:t>История возникновения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51202" name="Picture 2" descr="http://www.medstamp.ru/images/cuba-tb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2419" y1="89474" x2="12258" y2="21053"/>
                        <a14:foregroundMark x1="17581" y1="96241" x2="28548" y2="19549"/>
                        <a14:foregroundMark x1="34516" y1="96992" x2="45323" y2="18045"/>
                        <a14:foregroundMark x1="29516" y1="87218" x2="17258" y2="23308"/>
                        <a14:foregroundMark x1="82581" y1="93985" x2="98387" y2="32331"/>
                        <a14:foregroundMark x1="83226" y1="30827" x2="83226" y2="51880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79512" y="4482793"/>
            <a:ext cx="8858169" cy="190022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654744" y="6225860"/>
            <a:ext cx="19077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   </a:t>
            </a:r>
            <a:r>
              <a:rPr lang="ru-RU" sz="3600" b="1" dirty="0" smtClean="0">
                <a:solidFill>
                  <a:srgbClr val="FF0000"/>
                </a:solidFill>
                <a:hlinkClick r:id="rId4" action="ppaction://hlinksldjump"/>
              </a:rPr>
              <a:t>Назад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49953" y="3912096"/>
            <a:ext cx="69665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</a:rPr>
              <a:t>https://ru.wikipedia.org/wiki/%D0%9F%D0%BE%D1%87%D1%82%D0%BE%D0%B2%D0%BE-%D0%B1%D0%BB%D0%B0%D0%B3%D0%BE%D1%82%D0%B2%D0%BE%D1%80%D0%B8%D1%82%D0%B5%D0%BB%D1%8C%D0%BD%D0%B0%D1%8F_%D0%BC%D0%B0%D1%80%D0%BA%D0%B0</a:t>
            </a:r>
            <a:endParaRPr lang="ru-RU" sz="1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30000">
              <a:schemeClr val="bg2">
                <a:lumMod val="75000"/>
              </a:schemeClr>
            </a:gs>
            <a:gs pos="72000">
              <a:srgbClr val="743A00"/>
            </a:gs>
            <a:gs pos="10000">
              <a:srgbClr val="EBF6FE"/>
            </a:gs>
            <a:gs pos="87000">
              <a:srgbClr val="92D050"/>
            </a:gs>
            <a:gs pos="99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0" y="1434952"/>
            <a:ext cx="4680520" cy="5400600"/>
          </a:xfrm>
        </p:spPr>
        <p:txBody>
          <a:bodyPr>
            <a:normAutofit/>
          </a:bodyPr>
          <a:lstStyle/>
          <a:p>
            <a:r>
              <a:rPr lang="ru-RU" dirty="0" smtClean="0"/>
              <a:t>    </a:t>
            </a:r>
            <a:br>
              <a:rPr lang="ru-RU" dirty="0" smtClean="0"/>
            </a:br>
            <a:r>
              <a:rPr lang="ru-RU" dirty="0" smtClean="0"/>
              <a:t>	</a:t>
            </a:r>
            <a:r>
              <a:rPr lang="ru-RU" sz="2400" b="1" dirty="0" smtClean="0">
                <a:solidFill>
                  <a:schemeClr val="tx1"/>
                </a:solidFill>
              </a:rPr>
              <a:t>Дерево жизни символизирует </a:t>
            </a:r>
            <a:r>
              <a:rPr lang="ru-RU" sz="2400" b="1" dirty="0" smtClean="0">
                <a:solidFill>
                  <a:schemeClr val="tx1"/>
                </a:solidFill>
              </a:rPr>
              <a:t>геронтологию – науку, изучающую   биологические, социальные и психологические аспекты старения. Прообразом данной эмблемы является  вековое дерево, растущее на острове Кос, где жил Гиппократ.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" y="0"/>
            <a:ext cx="9143999" cy="1224135"/>
          </a:xfrm>
        </p:spPr>
        <p:txBody>
          <a:bodyPr/>
          <a:lstStyle/>
          <a:p>
            <a:pPr marL="182880" indent="0">
              <a:buNone/>
            </a:pPr>
            <a:r>
              <a:rPr lang="ru-RU" dirty="0" smtClean="0"/>
              <a:t>		  </a:t>
            </a:r>
            <a:r>
              <a:rPr lang="ru-RU" sz="4800" dirty="0" smtClean="0">
                <a:solidFill>
                  <a:schemeClr val="tx1"/>
                </a:solidFill>
              </a:rPr>
              <a:t>Дерево жизни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52226" name="Picture 2" descr="http://simonova-olga.ru/grafika/slider/thumb_96_02041453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2204864"/>
            <a:ext cx="4320480" cy="309439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412776" y="6021288"/>
            <a:ext cx="66064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</a:rPr>
              <a:t>https://ru.wikipedia.org/wiki/%D0%94%D0%B5%D1%80%D0%B5%D0%B2%D0%BE_%D0%B6%D0%B8%D0%B7%D0%BD%D0%B8_(%D0%BC%D0%B8%D1%84%D0%BE%D0%BB%D0%BE%D0%B3%D0%B8%D1%8F)</a:t>
            </a:r>
            <a:endParaRPr lang="ru-RU" sz="1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4800" dirty="0" smtClean="0">
                <a:solidFill>
                  <a:schemeClr val="tx1"/>
                </a:solidFill>
              </a:rPr>
              <a:t>В мифологии</a:t>
            </a:r>
            <a:endParaRPr lang="ru-RU" sz="4800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1313384"/>
            <a:ext cx="6048672" cy="5544616"/>
          </a:xfrm>
        </p:spPr>
        <p:txBody>
          <a:bodyPr>
            <a:normAutofit fontScale="92500" lnSpcReduction="10000"/>
          </a:bodyPr>
          <a:lstStyle/>
          <a:p>
            <a:pPr marL="45720" indent="0">
              <a:buNone/>
            </a:pPr>
            <a:r>
              <a:rPr lang="ru-RU" dirty="0"/>
              <a:t>	</a:t>
            </a:r>
            <a:r>
              <a:rPr lang="ru-RU" b="1" dirty="0"/>
              <a:t>В славянской мифологии Дерево </a:t>
            </a:r>
            <a:r>
              <a:rPr lang="ru-RU" b="1" dirty="0" smtClean="0"/>
              <a:t>жизни — </a:t>
            </a:r>
            <a:r>
              <a:rPr lang="ru-RU" b="1" dirty="0"/>
              <a:t>вариант мирового древа, в книжности и фольклоре — мотив, отражающий представления о библейском древе жизни, посаженном Богом среди рая</a:t>
            </a:r>
            <a:r>
              <a:rPr lang="ru-RU" b="1" dirty="0" smtClean="0"/>
              <a:t>.</a:t>
            </a:r>
          </a:p>
          <a:p>
            <a:pPr marL="45720" indent="0">
              <a:buNone/>
            </a:pPr>
            <a:r>
              <a:rPr lang="ru-RU" b="1" dirty="0"/>
              <a:t>	Дерево жизни появляется в </a:t>
            </a:r>
            <a:r>
              <a:rPr lang="ru-RU" b="1" dirty="0" smtClean="0"/>
              <a:t>скандинавской </a:t>
            </a:r>
            <a:r>
              <a:rPr lang="ru-RU" b="1" dirty="0"/>
              <a:t>мифологии как </a:t>
            </a:r>
            <a:r>
              <a:rPr lang="ru-RU" b="1" dirty="0" err="1" smtClean="0"/>
              <a:t>Иггдрасиль</a:t>
            </a:r>
            <a:r>
              <a:rPr lang="ru-RU" b="1" dirty="0"/>
              <a:t>, Мировое Древо, массивное </a:t>
            </a:r>
            <a:r>
              <a:rPr lang="ru-RU" b="1" dirty="0" smtClean="0"/>
              <a:t>дерево, </a:t>
            </a:r>
            <a:r>
              <a:rPr lang="ru-RU" b="1" dirty="0"/>
              <a:t>окружённое обширной </a:t>
            </a:r>
            <a:r>
              <a:rPr lang="ru-RU" b="1" dirty="0" smtClean="0"/>
              <a:t>историей. В </a:t>
            </a:r>
            <a:r>
              <a:rPr lang="ru-RU" b="1" dirty="0"/>
              <a:t>германо-скандинавской мифологии яблоки из корзины </a:t>
            </a:r>
            <a:r>
              <a:rPr lang="ru-RU" b="1" dirty="0" smtClean="0"/>
              <a:t>Мирового дерева </a:t>
            </a:r>
            <a:r>
              <a:rPr lang="ru-RU" b="1" dirty="0"/>
              <a:t>обеспечивают богам </a:t>
            </a:r>
            <a:r>
              <a:rPr lang="ru-RU" b="1" dirty="0" smtClean="0"/>
              <a:t>бессмертие.</a:t>
            </a:r>
          </a:p>
          <a:p>
            <a:pPr marL="45720" indent="0">
              <a:buNone/>
            </a:pPr>
            <a:r>
              <a:rPr lang="ru-RU" b="1" dirty="0"/>
              <a:t>	В китайской мифологии изображение Дерева жизни включает в себя феникса и дракона. В даосских повестях на дереве жизни раз в три тысячи лет созревает персик. Тот, кто его съест, получает бессмертие</a:t>
            </a:r>
            <a:endParaRPr lang="ru-RU" b="1" dirty="0" smtClean="0"/>
          </a:p>
          <a:p>
            <a:pPr marL="45720" indent="0">
              <a:buNone/>
            </a:pPr>
            <a:r>
              <a:rPr lang="ru-RU" dirty="0"/>
              <a:t>	</a:t>
            </a: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304800" y="304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45720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1030" name="Picture 6" descr="http://egov-buryatia.ru/uploads/pics/marka_burjatij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1329" y="1772816"/>
            <a:ext cx="2771669" cy="3993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3770548" y="6202647"/>
            <a:ext cx="19077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   </a:t>
            </a:r>
            <a:r>
              <a:rPr lang="ru-RU" sz="3600" b="1" dirty="0" smtClean="0">
                <a:solidFill>
                  <a:srgbClr val="FF0000"/>
                </a:solidFill>
                <a:hlinkClick r:id="rId3" action="ppaction://hlinksldjump"/>
              </a:rPr>
              <a:t>Назад</a:t>
            </a:r>
            <a:endParaRPr lang="ru-RU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87925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1"/>
            </a:gs>
            <a:gs pos="30000">
              <a:schemeClr val="tx1"/>
            </a:gs>
            <a:gs pos="72000">
              <a:srgbClr val="00B050"/>
            </a:gs>
            <a:gs pos="87000">
              <a:schemeClr val="tx1"/>
            </a:gs>
            <a:gs pos="99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0" y="1484784"/>
            <a:ext cx="4788024" cy="4680520"/>
          </a:xfrm>
        </p:spPr>
        <p:txBody>
          <a:bodyPr/>
          <a:lstStyle/>
          <a:p>
            <a:r>
              <a:rPr lang="ru-RU" dirty="0" smtClean="0"/>
              <a:t>	</a:t>
            </a:r>
            <a:r>
              <a:rPr lang="ru-RU" sz="2400" b="1" dirty="0" smtClean="0">
                <a:solidFill>
                  <a:schemeClr val="tx1"/>
                </a:solidFill>
              </a:rPr>
              <a:t>Эмблема в виде зеркала, обвитого змеей, существовала в Европе с 18 в. Зеркало является классическим символам чистоты и осторожности — качества необходимые врачу. Как символ осторожности его изображали вместе со змеей – самым осторожным из животных.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0" y="-13855"/>
            <a:ext cx="9144000" cy="1152127"/>
          </a:xfrm>
        </p:spPr>
        <p:txBody>
          <a:bodyPr/>
          <a:lstStyle/>
          <a:p>
            <a:pPr marL="182880" indent="0">
              <a:buNone/>
            </a:pPr>
            <a:r>
              <a:rPr lang="ru-RU" sz="5100" dirty="0" smtClean="0"/>
              <a:t>   </a:t>
            </a:r>
            <a:r>
              <a:rPr lang="ru-RU" sz="4800" dirty="0" smtClean="0">
                <a:solidFill>
                  <a:schemeClr val="tx1"/>
                </a:solidFill>
              </a:rPr>
              <a:t>Зеркало, обвитое змеей</a:t>
            </a:r>
            <a:endParaRPr lang="ru-RU" sz="5100" dirty="0">
              <a:solidFill>
                <a:schemeClr val="tx1"/>
              </a:solidFill>
            </a:endParaRPr>
          </a:p>
        </p:txBody>
      </p:sp>
      <p:pic>
        <p:nvPicPr>
          <p:cNvPr id="4" name="Рисунок 3" descr="http://www.studfiles.ru/html/2706/977/html_ZWKQtCn5__.5HLr/htmlconvd-eG2kCu_html_105ba019.jpg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11845" y1="69194" x2="37087" y2="6635"/>
                        <a14:foregroundMark x1="48544" y1="43602" x2="39029" y2="8531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4860032" y="2420888"/>
            <a:ext cx="4104456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574032" y="5775647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</a:rPr>
              <a:t>http://m-sestra.ru/books/item/f00/s00/z0000013/st026.shtml</a:t>
            </a:r>
            <a:endParaRPr lang="ru-RU" sz="1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1"/>
            </a:gs>
            <a:gs pos="30000">
              <a:schemeClr val="tx1"/>
            </a:gs>
            <a:gs pos="72000">
              <a:srgbClr val="00B050"/>
            </a:gs>
            <a:gs pos="87000">
              <a:schemeClr val="tx2"/>
            </a:gs>
            <a:gs pos="99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179513" y="1484784"/>
            <a:ext cx="5256583" cy="4968552"/>
          </a:xfrm>
        </p:spPr>
        <p:txBody>
          <a:bodyPr>
            <a:normAutofit/>
          </a:bodyPr>
          <a:lstStyle/>
          <a:p>
            <a:r>
              <a:rPr lang="ru-RU" dirty="0" smtClean="0"/>
              <a:t>	</a:t>
            </a:r>
            <a:r>
              <a:rPr lang="ru-RU" sz="2400" b="1" dirty="0" smtClean="0">
                <a:solidFill>
                  <a:schemeClr val="tx1"/>
                </a:solidFill>
              </a:rPr>
              <a:t>Необходимость у врачующего ясновидения подчеркивается в этой медицинской эмблеме тем, что змея, извивающаяся вокруг ручки зеркала, изображается смотрящей в него. В таком сочетании змея символизирует мудрость, ясновидение, способность «видеть все как в зеркале». Она отображает самого врачующего.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0" y="16737"/>
            <a:ext cx="9144000" cy="1152127"/>
          </a:xfrm>
        </p:spPr>
        <p:txBody>
          <a:bodyPr/>
          <a:lstStyle/>
          <a:p>
            <a:pPr marL="182880" indent="0">
              <a:buNone/>
            </a:pPr>
            <a:r>
              <a:rPr lang="ru-RU" sz="4800" dirty="0" smtClean="0">
                <a:solidFill>
                  <a:schemeClr val="tx1"/>
                </a:solidFill>
              </a:rPr>
              <a:t>  Другое значение символа </a:t>
            </a:r>
            <a:endParaRPr lang="ru-RU" sz="4800" dirty="0">
              <a:solidFill>
                <a:schemeClr val="tx1"/>
              </a:solidFill>
            </a:endParaRPr>
          </a:p>
        </p:txBody>
      </p:sp>
      <p:pic>
        <p:nvPicPr>
          <p:cNvPr id="53250" name="Picture 2" descr="http://alcala.ru/medicinskaya/pictures/022081578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5292080" y="2051185"/>
            <a:ext cx="3587199" cy="352839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707904" y="6211669"/>
            <a:ext cx="19077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   </a:t>
            </a:r>
            <a:r>
              <a:rPr lang="ru-RU" sz="3600" b="1" dirty="0" smtClean="0">
                <a:solidFill>
                  <a:srgbClr val="FF0000"/>
                </a:solidFill>
                <a:hlinkClick r:id="rId4" action="ppaction://hlinksldjump"/>
              </a:rPr>
              <a:t>Назад</a:t>
            </a:r>
            <a:endParaRPr lang="ru-RU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1"/>
            </a:gs>
            <a:gs pos="30000">
              <a:schemeClr val="bg2"/>
            </a:gs>
            <a:gs pos="72000">
              <a:srgbClr val="003618"/>
            </a:gs>
            <a:gs pos="87000">
              <a:schemeClr val="bg2"/>
            </a:gs>
            <a:gs pos="99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107504" y="1412776"/>
            <a:ext cx="5796136" cy="5184576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tx1"/>
                </a:solidFill>
              </a:rPr>
              <a:t>	Змея — традиционный символ мудрости и могущества, хитрости, коварства и бессмертия. </a:t>
            </a:r>
          </a:p>
          <a:p>
            <a:r>
              <a:rPr lang="ru-RU" sz="2400" b="1" dirty="0" smtClean="0">
                <a:solidFill>
                  <a:schemeClr val="tx1"/>
                </a:solidFill>
              </a:rPr>
              <a:t>	В качестве эмблемы врачевания символ змеи впервые был использован около II тысячелетия до нашей.</a:t>
            </a:r>
          </a:p>
          <a:p>
            <a:r>
              <a:rPr lang="ru-RU" sz="2400" b="1" dirty="0" smtClean="0">
                <a:solidFill>
                  <a:schemeClr val="tx1"/>
                </a:solidFill>
              </a:rPr>
              <a:t>	Отголоски культа змей нашли отражение в мифах стран Древнего Востока.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0" y="147"/>
            <a:ext cx="9144000" cy="864096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4800" dirty="0" smtClean="0">
                <a:solidFill>
                  <a:schemeClr val="tx1"/>
                </a:solidFill>
              </a:rPr>
              <a:t>Змея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56322" name="Picture 2" descr="http://tattooos.org/wp-content/uploads/2015/11/Sword-Tattoo-Sketch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4572000" y="1484784"/>
            <a:ext cx="5402429" cy="43635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79512" y="5900673"/>
            <a:ext cx="64624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</a:rPr>
              <a:t>http://femina-maskulina.ru/katalog-statej/obschetematicheskie/zhivotnye-rastenija-63/zmeja-simvol-mudrosti-i-ne</a:t>
            </a:r>
            <a:endParaRPr lang="ru-RU" sz="1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TM02474572[[fn=Медицинский шаблон оформления]]</Template>
  <TotalTime>607</TotalTime>
  <Words>261</Words>
  <Application>Microsoft Office PowerPoint</Application>
  <PresentationFormat>Экран (4:3)</PresentationFormat>
  <Paragraphs>165</Paragraphs>
  <Slides>37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37</vt:i4>
      </vt:variant>
    </vt:vector>
  </HeadingPairs>
  <TitlesOfParts>
    <vt:vector size="39" baseType="lpstr">
      <vt:lpstr>Воздушный поток</vt:lpstr>
      <vt:lpstr>1_Воздушный поток</vt:lpstr>
      <vt:lpstr>Медицинский графический словарь.</vt:lpstr>
      <vt:lpstr>   Содержание</vt:lpstr>
      <vt:lpstr> Благотворительная марка</vt:lpstr>
      <vt:lpstr>  История возникновения</vt:lpstr>
      <vt:lpstr>    Дерево жизни</vt:lpstr>
      <vt:lpstr>В мифологии</vt:lpstr>
      <vt:lpstr>   Зеркало, обвитое змеей</vt:lpstr>
      <vt:lpstr>  Другое значение символа </vt:lpstr>
      <vt:lpstr>Змея </vt:lpstr>
      <vt:lpstr>  Античное время</vt:lpstr>
      <vt:lpstr>     Кадуцей</vt:lpstr>
      <vt:lpstr>  Значение символа</vt:lpstr>
      <vt:lpstr>  Символ в разных областях</vt:lpstr>
      <vt:lpstr>Капля крови</vt:lpstr>
      <vt:lpstr>   Красный крест</vt:lpstr>
      <vt:lpstr>    История возникновения</vt:lpstr>
      <vt:lpstr>Красный полумесяц и красный лев </vt:lpstr>
      <vt:lpstr>  Молодое дерево </vt:lpstr>
      <vt:lpstr>Пентаграмма</vt:lpstr>
      <vt:lpstr>    Посох Асклепия</vt:lpstr>
      <vt:lpstr>  История возникновения</vt:lpstr>
      <vt:lpstr>  Значение символа</vt:lpstr>
      <vt:lpstr>   Сердце на ладони</vt:lpstr>
      <vt:lpstr>     Символ фармации</vt:lpstr>
      <vt:lpstr> История возникновения</vt:lpstr>
      <vt:lpstr>  Значение символа</vt:lpstr>
      <vt:lpstr>   Синяя "снежинка"</vt:lpstr>
      <vt:lpstr> История возникновения</vt:lpstr>
      <vt:lpstr>  Значение символа</vt:lpstr>
      <vt:lpstr>Тау-крест</vt:lpstr>
      <vt:lpstr>  Треножник Апполона</vt:lpstr>
      <vt:lpstr>Факел</vt:lpstr>
      <vt:lpstr>Флорентийский младенец</vt:lpstr>
      <vt:lpstr>Частные символы</vt:lpstr>
      <vt:lpstr>    Чаша со змеей</vt:lpstr>
      <vt:lpstr>  История возникновения</vt:lpstr>
      <vt:lpstr>  Значение символа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Значение символов         медицины.</dc:title>
  <cp:lastModifiedBy>Arien</cp:lastModifiedBy>
  <cp:revision>75</cp:revision>
  <dcterms:modified xsi:type="dcterms:W3CDTF">2016-12-27T05:30:59Z</dcterms:modified>
</cp:coreProperties>
</file>