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319" r:id="rId3"/>
    <p:sldId id="257" r:id="rId4"/>
    <p:sldId id="258" r:id="rId5"/>
    <p:sldId id="259" r:id="rId6"/>
    <p:sldId id="260" r:id="rId7"/>
    <p:sldId id="300" r:id="rId8"/>
    <p:sldId id="261" r:id="rId9"/>
    <p:sldId id="262" r:id="rId10"/>
    <p:sldId id="301" r:id="rId11"/>
    <p:sldId id="302" r:id="rId12"/>
    <p:sldId id="315" r:id="rId13"/>
    <p:sldId id="316" r:id="rId14"/>
    <p:sldId id="265" r:id="rId15"/>
    <p:sldId id="267" r:id="rId16"/>
    <p:sldId id="298" r:id="rId17"/>
    <p:sldId id="297" r:id="rId18"/>
    <p:sldId id="317" r:id="rId19"/>
    <p:sldId id="296" r:id="rId20"/>
    <p:sldId id="320" r:id="rId21"/>
    <p:sldId id="268" r:id="rId22"/>
    <p:sldId id="269" r:id="rId23"/>
    <p:sldId id="263" r:id="rId24"/>
    <p:sldId id="264" r:id="rId25"/>
    <p:sldId id="311" r:id="rId26"/>
    <p:sldId id="312" r:id="rId27"/>
    <p:sldId id="295" r:id="rId28"/>
    <p:sldId id="308" r:id="rId29"/>
    <p:sldId id="282" r:id="rId30"/>
    <p:sldId id="284" r:id="rId31"/>
    <p:sldId id="286" r:id="rId32"/>
    <p:sldId id="288" r:id="rId33"/>
    <p:sldId id="309" r:id="rId34"/>
    <p:sldId id="310" r:id="rId35"/>
    <p:sldId id="314" r:id="rId36"/>
    <p:sldId id="313" r:id="rId37"/>
    <p:sldId id="318" r:id="rId38"/>
    <p:sldId id="270" r:id="rId39"/>
    <p:sldId id="271" r:id="rId40"/>
    <p:sldId id="272" r:id="rId41"/>
    <p:sldId id="274" r:id="rId42"/>
    <p:sldId id="276" r:id="rId43"/>
    <p:sldId id="294" r:id="rId44"/>
    <p:sldId id="280" r:id="rId45"/>
    <p:sldId id="303" r:id="rId46"/>
    <p:sldId id="304" r:id="rId47"/>
    <p:sldId id="321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100" d="100"/>
          <a:sy n="100" d="100"/>
        </p:scale>
        <p:origin x="-920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13D7B-C6FB-5343-AE41-E74AA8AFAD72}" type="datetimeFigureOut">
              <a:rPr lang="ru-RU" smtClean="0"/>
              <a:t>15.12.16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293AB-7A33-C643-A478-21F7D5398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200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96821-F23B-1043-86F8-AB4794D269E4}" type="datetimeFigureOut">
              <a:rPr lang="ru-RU" smtClean="0"/>
              <a:t>15.12.16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7267E-7500-044B-87BE-A38E7E9C8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221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2.xml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2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2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2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2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png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8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2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slide" Target="slide21.xml"/><Relationship Id="rId3" Type="http://schemas.openxmlformats.org/officeDocument/2006/relationships/slide" Target="slide23.xml"/><Relationship Id="rId4" Type="http://schemas.openxmlformats.org/officeDocument/2006/relationships/slide" Target="slide25.xml"/><Relationship Id="rId5" Type="http://schemas.openxmlformats.org/officeDocument/2006/relationships/slide" Target="slide27.xml"/><Relationship Id="rId6" Type="http://schemas.openxmlformats.org/officeDocument/2006/relationships/slide" Target="slide29.xml"/><Relationship Id="rId7" Type="http://schemas.openxmlformats.org/officeDocument/2006/relationships/slide" Target="slide31.xml"/><Relationship Id="rId8" Type="http://schemas.openxmlformats.org/officeDocument/2006/relationships/slide" Target="slide33.xml"/><Relationship Id="rId9" Type="http://schemas.openxmlformats.org/officeDocument/2006/relationships/slide" Target="slide35.xml"/><Relationship Id="rId10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20.xml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20.xml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20.xml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20.xml"/><Relationship Id="rId3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20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2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20.xml"/><Relationship Id="rId3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20.xml"/><Relationship Id="rId3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20.xml"/><Relationship Id="rId3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4" Type="http://schemas.openxmlformats.org/officeDocument/2006/relationships/slide" Target="slide43.xml"/><Relationship Id="rId5" Type="http://schemas.openxmlformats.org/officeDocument/2006/relationships/slide" Target="slide45.xml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37.xml"/><Relationship Id="rId3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37.xml"/><Relationship Id="rId3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37.xml"/><Relationship Id="rId3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37.xml"/><Relationship Id="rId3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2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2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" Target="slide2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34183" y="934424"/>
            <a:ext cx="8915399" cy="2262781"/>
          </a:xfrm>
        </p:spPr>
        <p:txBody>
          <a:bodyPr/>
          <a:lstStyle/>
          <a:p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Эпонимы в географии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43800" y="5000841"/>
            <a:ext cx="8915399" cy="1126283"/>
          </a:xfrm>
        </p:spPr>
        <p:txBody>
          <a:bodyPr>
            <a:normAutofit/>
          </a:bodyPr>
          <a:lstStyle/>
          <a:p>
            <a:r>
              <a:rPr lang="ru-RU" dirty="0" err="1" smtClean="0">
                <a:latin typeface="Baskerville" charset="0"/>
                <a:ea typeface="Baskerville" charset="0"/>
                <a:cs typeface="Baskerville" charset="0"/>
              </a:rPr>
              <a:t>Костышева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Анастасия </a:t>
            </a:r>
          </a:p>
          <a:p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9Б класс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49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Остров Врангеля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3012" y="762000"/>
            <a:ext cx="5181600" cy="5414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	Арктика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долгое время оставалось загадкой для русской науки. Первопроходцем стала экспедиция Врангеля. Позже острову дали имя легендарного полярника. Ученые вернулись сюда в 1933 году. Тогда же и была составлена карта острова, открыта ныне действующая полярная станция. В 1976 году на острове создали заповедник. Природа здесь прекрасна в своей суровости. Чего стоит бурлящая и пенящаяся река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Водопадная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! </a:t>
            </a: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http://travel.rambler.ru/article/392/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133600"/>
            <a:ext cx="4408033" cy="25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Петр Николаевич Врангель (15 августа 1878 года- </a:t>
            </a:r>
            <a:r>
              <a:rPr lang="ru-RU" smtClean="0">
                <a:latin typeface="Baskerville" charset="0"/>
                <a:ea typeface="Baskerville" charset="0"/>
                <a:cs typeface="Baskerville" charset="0"/>
              </a:rPr>
              <a:t>25 апреля 1928 )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7823" y="315506"/>
            <a:ext cx="5181600" cy="5414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	 Русский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военачальник, участник Русско-японской и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Первой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мировой войн, один из главных руководителей Белого движения в годы Гражданской войны. </a:t>
            </a: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        Главнокомандующий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Русской армии в Крыму и Польше (1920). Генерального штаба генерал-лейтенант (1918). Георгиевский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кавалер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https://ru.m.wikipedia.org/wiki/%D0%AD%D0%BF%D0%BE%D0%BD%D0%B8%D0%BC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756" y="1598613"/>
            <a:ext cx="2508110" cy="426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3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Гудзонов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 залив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	Гудзонов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залив недаром часто называют «внутренним канадским морем», залив настолько глубоко вдается в материк, что действительно на карте выглядит, как отдельное море. </a:t>
            </a: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      Первоначально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открыл Гудзонов залив Себастьян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Кабот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в XVI веке, но через сто лет его официально открыл легендарный мореплаватель Генри Гудзон. </a:t>
            </a: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http://</a:t>
            </a:r>
            <a:r>
              <a:rPr lang="en-US" dirty="0" err="1">
                <a:latin typeface="Baskerville" charset="0"/>
                <a:ea typeface="Baskerville" charset="0"/>
                <a:cs typeface="Baskerville" charset="0"/>
              </a:rPr>
              <a:t>www.bulgarturist.ru</a:t>
            </a: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/info/11.html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http://travel.rambler.ru/article/392/</a:t>
            </a: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196" y="2131063"/>
            <a:ext cx="4484215" cy="263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5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Генри Гудзон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3012" y="970613"/>
            <a:ext cx="5181600" cy="5414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          Английский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мореплаватель начала XVII века. Его дата и место рождения точно неизвестны, но по некоторым предположениям, он родился 12 сентября 1570 года в Лондоне. Полагают, что он погиб в 1611 году в нынешнем Гудзоновом заливе в Канаде в результате бунта на корабле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https://ru.m.wikipedia.org/wiki/%D0%AD%D0%BF%D0%BE%D0%BD%D0%B8%D0%BC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1598612"/>
            <a:ext cx="3505199" cy="42624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1598610"/>
            <a:ext cx="3505200" cy="426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3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Пролив Дрейка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07036" y="446088"/>
            <a:ext cx="5181600" cy="5414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	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Пролив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Дрейка, соединяющий Атлантический и Тихий океаны. Он является самым широком в мире, составляя более восьми сотен километров в самых узких местах. По проливу идет течение Западных Ветров, за счет чего здесь постоянно случаются сильные штормы с волнами высотой до пятнадцати метров. Также здесь можно увидеть дрейфующие льды. Кроме того, в проливе располагаются самая южная точка материка Южная Америка, легендарный мыс Горн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http://</a:t>
            </a:r>
            <a:r>
              <a:rPr lang="en-US" dirty="0" err="1">
                <a:latin typeface="Baskerville" charset="0"/>
                <a:ea typeface="Baskerville" charset="0"/>
                <a:cs typeface="Baskerville" charset="0"/>
              </a:rPr>
              <a:t>www.bulgarturist.ru</a:t>
            </a: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/info/11.html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http://travel.rambler.ru/article/392/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11" y="2247039"/>
            <a:ext cx="3505199" cy="240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1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Френсис Дрейк (родился около 1540 – </a:t>
            </a:r>
            <a:r>
              <a:rPr lang="ru-RU" smtClean="0">
                <a:latin typeface="Baskerville" charset="0"/>
                <a:ea typeface="Baskerville" charset="0"/>
                <a:cs typeface="Baskerville" charset="0"/>
              </a:rPr>
              <a:t>28 января 1596 )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            Английский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мореплаватель, корсар, вице-адмирал (1588). Первый англичанин, совершивший кругосветное плавание (в 1577—1580 гг.). Активный участник разгрома испанского флота (Непобедимой Армады) в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Гравелинском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сражении (1588): благодаря умелым действиям Дрейка англичанам удалось получить преимущество над превосходящими огневой мощью силами противника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https://ru.m.wikipedia.org/wiki/%D0%AD%D0%BF%D0%BE%D0%BD%D0%B8%D0%BC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3" y="1812368"/>
            <a:ext cx="3505198" cy="342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6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1" y="446088"/>
            <a:ext cx="3505199" cy="976312"/>
          </a:xfrm>
        </p:spPr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Магеллан пролив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	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П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ролив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, разделяющий континентальную Южную Америку и архипелаг Огненная Земля, узкий и в некоторых местах очень опасный для мореплавания. Длина пролива – 575 км, наименьшая глубина на фарватере – 20 м. Впервые был преодолён Магелланом в 1520 году во время его кругосветного путешествия, Огненная Земля долгое время считалась северной частью Неведомой Южной земли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http://</a:t>
            </a:r>
            <a:r>
              <a:rPr lang="en-US" dirty="0" err="1">
                <a:latin typeface="Baskerville" charset="0"/>
                <a:ea typeface="Baskerville" charset="0"/>
                <a:cs typeface="Baskerville" charset="0"/>
              </a:rPr>
              <a:t>www.bulgarturist.ru</a:t>
            </a: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/info/11.html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http://travel.rambler.ru/article/392/</a:t>
            </a: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22" y="2116566"/>
            <a:ext cx="5002789" cy="293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4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>
                <a:latin typeface="Baskerville" charset="0"/>
                <a:ea typeface="Baskerville" charset="0"/>
                <a:cs typeface="Baskerville" charset="0"/>
              </a:rPr>
              <a:t>Магеллан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	Португальский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и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испанский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мореплаватель с титулом аделантадо. Командовал экспедицией, совершившей первое известное кругосветное путешествие. Открыл пролив, позже названный его именем, став первым европейцем, проследовавшим по морю из Атлантического океана в Тихий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https://ru.m.wikipedia.org/wiki/%D0%AD%D0%BF%D0%BE%D0%BD%D0%B8%D0%BC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361" y="1856581"/>
            <a:ext cx="33909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1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Острова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Ч</a:t>
            </a:r>
            <a:r>
              <a:rPr lang="ru-RU" dirty="0" err="1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ичагова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	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Э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то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группа, состоящая из двух необитаемых островов. Она находится в Приморском районе Архангельской области России и входит в состав архипелага Земля Франца-Иосифа. Омывается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Баренцевым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морем. Названа в честь Павла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Чичагова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, исследователя Арктики и сына адмирала Василия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Чичагова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http://</a:t>
            </a:r>
            <a:r>
              <a:rPr lang="en-US" dirty="0" err="1">
                <a:latin typeface="Baskerville" charset="0"/>
                <a:ea typeface="Baskerville" charset="0"/>
                <a:cs typeface="Baskerville" charset="0"/>
              </a:rPr>
              <a:t>www.bulgarturist.ru</a:t>
            </a: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/info/11.html</a:t>
            </a: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858" y="2336840"/>
            <a:ext cx="4306553" cy="252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8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Павел </a:t>
            </a:r>
            <a:r>
              <a:rPr lang="ru-RU" dirty="0" err="1" smtClean="0">
                <a:latin typeface="Baskerville" charset="0"/>
                <a:ea typeface="Baskerville" charset="0"/>
                <a:cs typeface="Baskerville" charset="0"/>
              </a:rPr>
              <a:t>Чичагов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	Известный англофил. В 1812 году сменил Кутузова в качестве командующего Дунайской армией, руководил преследованием Наполеона по территории Белоруссии. После переправы французов через Березину обвинён в неспособности преградить неприятелю путь к отступлению. Остаток жизни провёл на чужбине, фактически в эмиграции.</a:t>
            </a: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https://ru.m.wikipedia.org/wiki/%D0%AD%D0%BF%D0%BE%D0%BD%D0%B8%D0%BC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311" y="1901031"/>
            <a:ext cx="3175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7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1" y="624110"/>
            <a:ext cx="9904412" cy="128089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Заливы , проливы , моря , острова , материки.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226372"/>
              </p:ext>
            </p:extLst>
          </p:nvPr>
        </p:nvGraphicFramePr>
        <p:xfrm>
          <a:off x="4678938" y="2205399"/>
          <a:ext cx="3394347" cy="1284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1449"/>
                <a:gridCol w="1131449"/>
                <a:gridCol w="1131449"/>
              </a:tblGrid>
              <a:tr h="428115"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2" action="ppaction://hlinksldjump"/>
                        </a:rPr>
                        <a:t>А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3" action="ppaction://hlinksldjump"/>
                        </a:rPr>
                        <a:t>Б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4" action="ppaction://hlinksldjump"/>
                        </a:rPr>
                        <a:t>Б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</a:tr>
              <a:tr h="428115"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5" action="ppaction://hlinksldjump"/>
                        </a:rPr>
                        <a:t>Б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6" action="ppaction://hlinksldjump"/>
                        </a:rPr>
                        <a:t>В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7" action="ppaction://hlinksldjump"/>
                        </a:rPr>
                        <a:t>Г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</a:tr>
              <a:tr h="428115"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8" action="ppaction://hlinksldjump"/>
                        </a:rPr>
                        <a:t>Д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9" action="ppaction://hlinksldjump"/>
                        </a:rPr>
                        <a:t>М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10" action="ppaction://hlinksldjump"/>
                        </a:rPr>
                        <a:t>Ч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477" y="1905000"/>
            <a:ext cx="3211140" cy="18851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40822" y="1904999"/>
            <a:ext cx="3199290" cy="18851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3545" y="4297008"/>
            <a:ext cx="3211140" cy="188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2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740" y="435648"/>
            <a:ext cx="8911687" cy="1280890"/>
          </a:xfrm>
        </p:spPr>
        <p:txBody>
          <a:bodyPr/>
          <a:lstStyle/>
          <a:p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Города</a:t>
            </a:r>
            <a:r>
              <a:rPr lang="ru-RU" smtClean="0">
                <a:latin typeface="Baskerville" charset="0"/>
                <a:ea typeface="Baskerville" charset="0"/>
                <a:cs typeface="Baskerville" charset="0"/>
              </a:rPr>
              <a:t>, области.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3703072"/>
              </p:ext>
            </p:extLst>
          </p:nvPr>
        </p:nvGraphicFramePr>
        <p:xfrm>
          <a:off x="4644018" y="1812238"/>
          <a:ext cx="3064629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1543"/>
                <a:gridCol w="1021543"/>
                <a:gridCol w="102154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2" action="ppaction://hlinksldjump"/>
                        </a:rPr>
                        <a:t>Б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3" action="ppaction://hlinksldjump"/>
                        </a:rPr>
                        <a:t>В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4" action="ppaction://hlinksldjump"/>
                        </a:rPr>
                        <a:t>В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5" action="ppaction://hlinksldjump"/>
                        </a:rPr>
                        <a:t>К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6" action="ppaction://hlinksldjump"/>
                        </a:rPr>
                        <a:t>Л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7" action="ppaction://hlinksldjump"/>
                        </a:rPr>
                        <a:t>С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8" action="ppaction://hlinksldjump"/>
                        </a:rPr>
                        <a:t>Х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9" action="ppaction://hlinksldjump"/>
                        </a:rPr>
                        <a:t>Я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0156" y="1376923"/>
            <a:ext cx="3624256" cy="2182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8060" y="1398120"/>
            <a:ext cx="3364507" cy="2182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4612" y="4123561"/>
            <a:ext cx="3374035" cy="218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7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Бессарабия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4018" y="446088"/>
            <a:ext cx="5181600" cy="5414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	Историческая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область в юго-восточной Европе между Чёрным морем и реками Дунай, Прут, Днестр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https://ru.m.wikipedia.org/wiki/%D0%AD%D0%BF%D0%BE%D0%BD%D0%B8%D0%BC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12" y="1598613"/>
            <a:ext cx="3579579" cy="426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1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>
                <a:latin typeface="Baskerville" charset="0"/>
                <a:ea typeface="Baskerville" charset="0"/>
                <a:cs typeface="Baskerville" charset="0"/>
              </a:rPr>
              <a:t>Басараб</a:t>
            </a:r>
            <a:r>
              <a:rPr lang="ru-RU" dirty="0" smtClean="0"/>
              <a:t>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	П</a:t>
            </a:r>
            <a:r>
              <a:rPr lang="ru-RU" dirty="0" smtClean="0"/>
              <a:t>равитель Валахии</a:t>
            </a:r>
            <a:r>
              <a:rPr lang="ru-RU" dirty="0"/>
              <a:t>, который сначала признал себя вассалом венгерского короля, а пару лет спустя начал войну против расслабившейся Венгрии. И выиграл. </a:t>
            </a: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en-US" dirty="0"/>
              <a:t>https://ru.m.wikipedia.org/wiki/%D0%AD%D0%BF%D0%BE%D0%BD%D0%B8%D0%BC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212" y="1422400"/>
            <a:ext cx="3505199" cy="4262436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14" y="1422400"/>
            <a:ext cx="3238593" cy="478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Ванкувер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just">
              <a:buNone/>
            </a:pP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	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Город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на тихоокеанском побережье Канады (провинция Британская Колумбия). Именем Дж. Ванкувера названы также город на северо-западе США, остров в Британской Колумбии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https://ru.m.wikipedia.org/wiki/%D0%AD%D0%BF%D0%BE%D0%BD%D0%B8%D0%BC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069" y="2015087"/>
            <a:ext cx="3992342" cy="27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0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>
                <a:latin typeface="Baskerville" charset="0"/>
                <a:ea typeface="Baskerville" charset="0"/>
                <a:cs typeface="Baskerville" charset="0"/>
              </a:rPr>
              <a:t>Джордж </a:t>
            </a:r>
            <a:r>
              <a:rPr lang="fr-FR" dirty="0" smtClean="0">
                <a:latin typeface="Baskerville" charset="0"/>
                <a:ea typeface="Baskerville" charset="0"/>
                <a:cs typeface="Baskerville" charset="0"/>
              </a:rPr>
              <a:t>Ванкувер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 </a:t>
            </a:r>
            <a:r>
              <a:rPr lang="fr-FR" dirty="0" smtClean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fr-FR" dirty="0">
                <a:latin typeface="Baskerville" charset="0"/>
                <a:ea typeface="Baskerville" charset="0"/>
                <a:cs typeface="Baskerville" charset="0"/>
              </a:rPr>
              <a:t>(1757–1798</a:t>
            </a:r>
            <a:r>
              <a:rPr lang="fr-FR" dirty="0" smtClean="0">
                <a:latin typeface="Baskerville" charset="0"/>
                <a:ea typeface="Baskerville" charset="0"/>
                <a:cs typeface="Baskerville" charset="0"/>
              </a:rPr>
              <a:t>)</a:t>
            </a:r>
            <a:endParaRPr lang="fr-FR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	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Английский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мореплаватель и исследователь. Родился в Голландии. В 1771 г. поступил матросом на английский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корабль «Резолюшен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» под командованием капитана Джеймса Кука. Участник 2-й (1772–1775 гг.) и 3-й (1776–1779 гг.) его экспедиций. В 1780 г. был произведен в лейтенанты и в течение 10 лет служил в Вест-Индии. В 1790–1795 гг. руководил кругосветной экспедицией на судах «Дискавери» и «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Чатем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». Свои наблюдения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и результаты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гидрографических исследований изложил вместе с П.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Пьюджетом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в трехтомной работе с атласом под названием «Путешествие “Дискавери” в северную часть Тихого океана и кругом света в 1790–1795 годах», опубликованной после его смерти. Умер в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Петершеме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(графство Суррей) близ Лондона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https://ru.m.wikipedia.org/wiki/%D0%AD%D0%BF%D0%BE%D0%BD%D0%B8%D0%BC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1547575"/>
            <a:ext cx="3505199" cy="436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7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Владимир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dirty="0" smtClean="0"/>
              <a:t>	</a:t>
            </a:r>
            <a:r>
              <a:rPr lang="ru-RU" dirty="0" smtClean="0"/>
              <a:t>Город </a:t>
            </a:r>
            <a:r>
              <a:rPr lang="ru-RU" dirty="0"/>
              <a:t>в </a:t>
            </a:r>
            <a:r>
              <a:rPr lang="ru-RU" dirty="0" smtClean="0"/>
              <a:t>России</a:t>
            </a:r>
            <a:r>
              <a:rPr lang="en-US" dirty="0"/>
              <a:t>,</a:t>
            </a:r>
            <a:r>
              <a:rPr lang="ru-RU" dirty="0" smtClean="0"/>
              <a:t> </a:t>
            </a:r>
            <a:r>
              <a:rPr lang="ru-RU" dirty="0"/>
              <a:t>административный центр Владимирской </a:t>
            </a:r>
            <a:r>
              <a:rPr lang="ru-RU" dirty="0" smtClean="0"/>
              <a:t>области</a:t>
            </a:r>
            <a:r>
              <a:rPr lang="ru-RU" dirty="0"/>
              <a:t> </a:t>
            </a:r>
            <a:r>
              <a:rPr lang="ru-RU" dirty="0" smtClean="0"/>
              <a:t>и </a:t>
            </a:r>
            <a:r>
              <a:rPr lang="ru-RU" dirty="0"/>
              <a:t>городского округа «Муниципальное образование </a:t>
            </a:r>
            <a:r>
              <a:rPr lang="ru-RU" dirty="0" smtClean="0"/>
              <a:t>город </a:t>
            </a:r>
            <a:r>
              <a:rPr lang="ru-RU" dirty="0"/>
              <a:t>Владимир». Древняя столица Северо-Восточной Руси. Один из крупнейших туристических центров европейской части России. Входит в Золотое кольцо России.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en-US" dirty="0"/>
              <a:t>https://ru.m.wikipedia.org/wiki/%D0%AD%D0%BF%D0%BE%D0%BD%D0%B8%D0%BC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496" y="2203547"/>
            <a:ext cx="4427915" cy="283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3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Владимир </a:t>
            </a:r>
            <a:r>
              <a:rPr lang="ru-RU" smtClean="0"/>
              <a:t>1 Святославович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 smtClean="0"/>
              <a:t>Князь новгородский</a:t>
            </a:r>
            <a:r>
              <a:rPr lang="ru-RU" dirty="0"/>
              <a:t> </a:t>
            </a:r>
            <a:r>
              <a:rPr lang="ru-RU" dirty="0" smtClean="0"/>
              <a:t>(970—988</a:t>
            </a:r>
            <a:r>
              <a:rPr lang="ru-RU" dirty="0"/>
              <a:t>), князь </a:t>
            </a:r>
            <a:r>
              <a:rPr lang="ru-RU" dirty="0" smtClean="0"/>
              <a:t>киевский</a:t>
            </a:r>
            <a:r>
              <a:rPr lang="ru-RU" dirty="0"/>
              <a:t> </a:t>
            </a:r>
            <a:r>
              <a:rPr lang="ru-RU" dirty="0" smtClean="0"/>
              <a:t>(978—1015</a:t>
            </a:r>
            <a:r>
              <a:rPr lang="ru-RU" dirty="0"/>
              <a:t>), при котором произошло крещение Руси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en-US" dirty="0"/>
              <a:t>https://ru.m.wikipedia.org/wiki/%D0%AD%D0%BF%D0%BE%D0%BD%D0%B8%D0%BC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361" y="1598613"/>
            <a:ext cx="33909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7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Калининград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38988" y="934244"/>
            <a:ext cx="5181600" cy="510720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mtClean="0">
                <a:latin typeface="Baskerville" charset="0"/>
                <a:ea typeface="Baskerville" charset="0"/>
                <a:cs typeface="Baskerville" charset="0"/>
              </a:rPr>
              <a:t>	Город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в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России. 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Самый западный областной центр страны. Расположен при впадении реки Преголи в Калининградский залив. Население — 459 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560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чел. (2016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).Наличное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население города составляет около 600 тысяч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человек. 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Калининград — второй по численности населения (первый — Санкт-Петербург) город Северо-Западного федерального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округа, третий (после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 — Риги и Вильнюса) </a:t>
            </a:r>
            <a:r>
              <a:rPr lang="ru-RU" u="sng" dirty="0">
                <a:latin typeface="Baskerville" charset="0"/>
                <a:ea typeface="Baskerville" charset="0"/>
                <a:cs typeface="Baskerville" charset="0"/>
              </a:rPr>
              <a:t>Прибалтики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и седьмой среди городов побережья Балтийского моря. Калининград входит в шестерку основных центров внутреннего миграционного притяжения в России за последние два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десятилетия.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Город является ядром быстрорастущей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Калининградской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агломерации с населением свыше 715 тыс.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человек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632" y="2189051"/>
            <a:ext cx="4296780" cy="27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5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Михаил Иванович Калинин (7 ноября 1875 – 3 </a:t>
            </a:r>
            <a:r>
              <a:rPr lang="ru-RU" smtClean="0">
                <a:latin typeface="Baskerville" charset="0"/>
                <a:ea typeface="Baskerville" charset="0"/>
                <a:cs typeface="Baskerville" charset="0"/>
              </a:rPr>
              <a:t>июля 1946)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mtClean="0">
                <a:latin typeface="Baskerville" charset="0"/>
                <a:ea typeface="Baskerville" charset="0"/>
                <a:cs typeface="Baskerville" charset="0"/>
              </a:rPr>
              <a:t>	</a:t>
            </a:r>
            <a:r>
              <a:rPr lang="ru-RU">
                <a:latin typeface="Baskerville" charset="0"/>
                <a:ea typeface="Baskerville" charset="0"/>
                <a:cs typeface="Baskerville" charset="0"/>
              </a:rPr>
              <a:t>С</a:t>
            </a:r>
            <a:r>
              <a:rPr lang="ru-RU" smtClean="0">
                <a:latin typeface="Baskerville" charset="0"/>
                <a:ea typeface="Baskerville" charset="0"/>
                <a:cs typeface="Baskerville" charset="0"/>
              </a:rPr>
              <a:t>оветский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государственный и партийный деятель. Получил прозвище «всесоюзного старосты» . 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1" y="1598613"/>
            <a:ext cx="3505200" cy="426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Город Ливингстон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01079" y="1443037"/>
            <a:ext cx="5181600" cy="5414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	Город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расположен на левом берегу реки Замбези, неподалеку от одной из красивейших природных достопримечательностей Замбии – водопада Виктория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     Город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Ливингстон назван в честь известного исследователя этих земель, Давида Ливингстона.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    </a:t>
            </a:r>
          </a:p>
          <a:p>
            <a:pPr marL="0" indent="0" algn="just">
              <a:buNone/>
            </a:pP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      В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колониальные времена город был столицей Южной Родезии, как тогда называлась Замбия. После переноса столицы в 1935 году в Лусаку, город лишился столичной суеты, но не утратил особого шарма.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368" y="1819666"/>
            <a:ext cx="4282043" cy="266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1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Америка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5734" y="2373499"/>
            <a:ext cx="5181600" cy="5414963"/>
          </a:xfrm>
        </p:spPr>
        <p:txBody>
          <a:bodyPr/>
          <a:lstStyle/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   Часть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света, образуемая двумя материками – Северной Америкой и Южной Америкой; расположена в Западном полушарии, между Атлантическим и Тихим океанами; названа по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имени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мореплавателя А. Веспуччи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.</a:t>
            </a: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https://ru.m.wikipedia.org/wiki/%D0%AD%D0%BF%D0%BE%D0%BD%D0%B8%D0%BC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702" y="1598613"/>
            <a:ext cx="3714709" cy="468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152400"/>
            <a:ext cx="3505199" cy="976312"/>
          </a:xfrm>
        </p:spPr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Давид Ливингстон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mtClean="0"/>
              <a:t>	</a:t>
            </a:r>
            <a:r>
              <a:rPr lang="ru-RU"/>
              <a:t>Ш</a:t>
            </a:r>
            <a:r>
              <a:rPr lang="ru-RU" smtClean="0">
                <a:latin typeface="Baskerville" charset="0"/>
                <a:ea typeface="Baskerville" charset="0"/>
                <a:cs typeface="Baskerville" charset="0"/>
              </a:rPr>
              <a:t>отландский</a:t>
            </a:r>
            <a:r>
              <a:rPr lang="ru-RU" smtClean="0"/>
              <a:t> </a:t>
            </a:r>
            <a:r>
              <a:rPr lang="ru-RU" dirty="0" smtClean="0"/>
              <a:t>миссионер, исследователь Африки.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371600"/>
            <a:ext cx="3429000" cy="448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9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Санкт-Петербург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	Вторая столица России. Основан в 1703 году. Первым императором России Пётром 1.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981" y="2307687"/>
            <a:ext cx="4266430" cy="28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8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Петр 1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	Первый император России. Создатель русского флота. Великий человек и правитель.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193" y="1598613"/>
            <a:ext cx="3477218" cy="42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Хабаровск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mtClean="0">
                <a:latin typeface="Baskerville" charset="0"/>
                <a:ea typeface="Baskerville" charset="0"/>
                <a:cs typeface="Baskerville" charset="0"/>
              </a:rPr>
              <a:t>	</a:t>
            </a:r>
            <a:r>
              <a:rPr lang="ru-RU">
                <a:latin typeface="Baskerville" charset="0"/>
                <a:ea typeface="Baskerville" charset="0"/>
                <a:cs typeface="Baskerville" charset="0"/>
              </a:rPr>
              <a:t>Г</a:t>
            </a:r>
            <a:r>
              <a:rPr lang="ru-RU" smtClean="0">
                <a:latin typeface="Baskerville" charset="0"/>
                <a:ea typeface="Baskerville" charset="0"/>
                <a:cs typeface="Baskerville" charset="0"/>
              </a:rPr>
              <a:t>ород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(с 1880 года) в России, административный центр Дальневосточного федерального округа России и Хабаровского края. Один из крупнейших политических, образовательных и культурных центров Дальнего Востока России.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41" y="2218045"/>
            <a:ext cx="4833171" cy="29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2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Ерофей Павлович </a:t>
            </a:r>
            <a:r>
              <a:rPr lang="ru-RU" dirty="0" err="1" smtClean="0">
                <a:latin typeface="Baskerville" charset="0"/>
                <a:ea typeface="Baskerville" charset="0"/>
                <a:cs typeface="Baskerville" charset="0"/>
              </a:rPr>
              <a:t>Хабаров-Святитский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mtClean="0">
                <a:latin typeface="Baskerville" charset="0"/>
                <a:ea typeface="Baskerville" charset="0"/>
                <a:cs typeface="Baskerville" charset="0"/>
              </a:rPr>
              <a:t>	</a:t>
            </a:r>
            <a:r>
              <a:rPr lang="ru-RU">
                <a:latin typeface="Baskerville" charset="0"/>
                <a:ea typeface="Baskerville" charset="0"/>
                <a:cs typeface="Baskerville" charset="0"/>
              </a:rPr>
              <a:t>Р</a:t>
            </a:r>
            <a:r>
              <a:rPr lang="ru-RU" smtClean="0">
                <a:latin typeface="Baskerville" charset="0"/>
                <a:ea typeface="Baskerville" charset="0"/>
                <a:cs typeface="Baskerville" charset="0"/>
              </a:rPr>
              <a:t>усский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исследователь, путешественник и предприниматель. Происходит из крестьян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Устюгского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уезда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Вологодской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губернии. Продолжатель дела Еналея Бахтеярова и Василия Пояркова. Прошёл на судах весь Амур, построил укреплённый острог.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1459108"/>
            <a:ext cx="3515928" cy="440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Ярославль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mtClean="0">
                <a:latin typeface="Baskerville" charset="0"/>
                <a:ea typeface="Baskerville" charset="0"/>
                <a:cs typeface="Baskerville" charset="0"/>
              </a:rPr>
              <a:t>	</a:t>
            </a:r>
            <a:r>
              <a:rPr lang="ru-RU">
                <a:latin typeface="Baskerville" charset="0"/>
                <a:ea typeface="Baskerville" charset="0"/>
                <a:cs typeface="Baskerville" charset="0"/>
              </a:rPr>
              <a:t>П</a:t>
            </a:r>
            <a:r>
              <a:rPr lang="ru-RU" smtClean="0">
                <a:latin typeface="Baskerville" charset="0"/>
                <a:ea typeface="Baskerville" charset="0"/>
                <a:cs typeface="Baskerville" charset="0"/>
              </a:rPr>
              <a:t>ервый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из русских городов на Волге, упоминаемый в летописи. В «Повести временных лет» он впервые упомянут под 1071 годом. Современный город возник на том месте, где в Волгу — главную артерию Волжского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торгового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пути — впадает река Которосль, по которой можно было добраться до главного центра мерянской земли,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Ростова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84" y="2564006"/>
            <a:ext cx="5233427" cy="23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7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smtClean="0"/>
              <a:t>	</a:t>
            </a:r>
            <a:r>
              <a:rPr lang="ru-RU"/>
              <a:t>К</a:t>
            </a:r>
            <a:r>
              <a:rPr lang="ru-RU" smtClean="0"/>
              <a:t>нязь </a:t>
            </a:r>
            <a:r>
              <a:rPr lang="ru-RU" dirty="0"/>
              <a:t>ростовский (987—1010), князь новгородский (1010—1034), князь киевский (1016—1018, 1019—1054).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589212" y="934244"/>
            <a:ext cx="3428985" cy="753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	</a:t>
            </a:r>
            <a:r>
              <a:rPr lang="ru-RU" dirty="0" err="1" smtClean="0">
                <a:latin typeface="Baskerville" charset="0"/>
                <a:ea typeface="Baskerville" charset="0"/>
                <a:cs typeface="Baskerville" charset="0"/>
              </a:rPr>
              <a:t>Яросла́в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ru-RU" dirty="0" err="1" smtClean="0">
                <a:latin typeface="Baskerville" charset="0"/>
                <a:ea typeface="Baskerville" charset="0"/>
                <a:cs typeface="Baskerville" charset="0"/>
              </a:rPr>
              <a:t>Влади́мирович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(в поздней историографической традиции </a:t>
            </a:r>
            <a:r>
              <a:rPr lang="ru-RU" dirty="0" err="1" smtClean="0">
                <a:latin typeface="Baskerville" charset="0"/>
                <a:ea typeface="Baskerville" charset="0"/>
                <a:cs typeface="Baskerville" charset="0"/>
              </a:rPr>
              <a:t>Яросла́в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ru-RU" dirty="0" err="1" smtClean="0">
                <a:latin typeface="Baskerville" charset="0"/>
                <a:ea typeface="Baskerville" charset="0"/>
                <a:cs typeface="Baskerville" charset="0"/>
              </a:rPr>
              <a:t>Му́дрый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; ок. 978— 20 февраля(1054, Вышгород)</a:t>
            </a:r>
          </a:p>
          <a:p>
            <a:pPr marL="0" indent="0" algn="ctr">
              <a:buFont typeface="Wingdings 3" charset="2"/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275" y="2176049"/>
            <a:ext cx="3093071" cy="408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4048" y="508134"/>
            <a:ext cx="8911687" cy="1280890"/>
          </a:xfrm>
        </p:spPr>
        <p:txBody>
          <a:bodyPr/>
          <a:lstStyle/>
          <a:p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Горы , мысы.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4665639"/>
              </p:ext>
            </p:extLst>
          </p:nvPr>
        </p:nvGraphicFramePr>
        <p:xfrm>
          <a:off x="4581058" y="1810471"/>
          <a:ext cx="3696744" cy="13482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8372"/>
                <a:gridCol w="1848372"/>
              </a:tblGrid>
              <a:tr h="674112"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2" action="ppaction://hlinksldjump"/>
                        </a:rPr>
                        <a:t>Д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3" action="ppaction://hlinksldjump"/>
                        </a:rPr>
                        <a:t>К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</a:tr>
              <a:tr h="674112"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4" action="ppaction://hlinksldjump"/>
                        </a:rPr>
                        <a:t>М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Baskerville" charset="0"/>
                          <a:ea typeface="Baskerville" charset="0"/>
                          <a:cs typeface="Baskerville" charset="0"/>
                          <a:hlinkClick r:id="rId5" action="ppaction://hlinksldjump"/>
                        </a:rPr>
                        <a:t>Ч</a:t>
                      </a:r>
                      <a:endParaRPr lang="ru-RU" b="0" i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7802" y="1148579"/>
            <a:ext cx="3595489" cy="2301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9889" y="4033487"/>
            <a:ext cx="3711465" cy="2301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389" y="1333726"/>
            <a:ext cx="3560791" cy="230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Джомолунгма (Эверест,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Сагарматха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)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Высочайшая вершина земли </a:t>
            </a:r>
          </a:p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Ранее называлась «пик </a:t>
            </a:r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XV»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.</a:t>
            </a:r>
          </a:p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Эверест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имеет форму трёхгранной пирамиды, южный склон более крутой. На южном склоне и рёбрах снег и фирн не удерживаются, вследствие чего они обнажены. Высота Северо-восточного плеча 8393 м. Высота от подножия до вершины около 3550 м. Вершина состоит в основном из осадочных отложений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https://ru.m.wikipedia.org/wiki/%D0%AD%D0%BF%D0%BE%D0%BD%D0%B8%D0%BC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546" y="2189051"/>
            <a:ext cx="4001865" cy="240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7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Богиня </a:t>
            </a:r>
            <a:r>
              <a:rPr lang="ru-RU" dirty="0" err="1" smtClean="0">
                <a:latin typeface="Baskerville" charset="0"/>
                <a:ea typeface="Baskerville" charset="0"/>
                <a:cs typeface="Baskerville" charset="0"/>
              </a:rPr>
              <a:t>Шераб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ru-RU" dirty="0" err="1" smtClean="0">
                <a:latin typeface="Baskerville" charset="0"/>
                <a:ea typeface="Baskerville" charset="0"/>
                <a:cs typeface="Baskerville" charset="0"/>
              </a:rPr>
              <a:t>Чжамма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	В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переводе с тибетского «Джомолунгма» означает «Божественная (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jomo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) Мать (ma) жизненной энергии» (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lung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). Гора названа так в честь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бонской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ц (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Sherab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"мудрейшая", Cham-ma "любящая мать"), олицетворяющей материнскую энергию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»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Другое тибетское название вершины — «Джомо Ганг Кар» (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jomo-gangkar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): «Святая Мать, белая, как снег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»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https://ru.m.wikipedia.org/wiki/%D0%AD%D0%BF%D0%BE%D0%BD%D0%B8%D0%BC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416" y="1598614"/>
            <a:ext cx="3015383" cy="426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9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>
                <a:latin typeface="Baskerville" charset="0"/>
                <a:ea typeface="Baskerville" charset="0"/>
                <a:cs typeface="Baskerville" charset="0"/>
              </a:rPr>
              <a:t>Америго Веспуччи</a:t>
            </a:r>
          </a:p>
          <a:p>
            <a:pPr algn="ctr"/>
            <a:r>
              <a:rPr lang="it-IT" dirty="0" smtClean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it-IT" dirty="0">
                <a:latin typeface="Baskerville" charset="0"/>
                <a:ea typeface="Baskerville" charset="0"/>
                <a:cs typeface="Baskerville" charset="0"/>
              </a:rPr>
              <a:t>(1454–1512</a:t>
            </a:r>
            <a:r>
              <a:rPr lang="it-IT" dirty="0" smtClean="0">
                <a:latin typeface="Baskerville" charset="0"/>
                <a:ea typeface="Baskerville" charset="0"/>
                <a:cs typeface="Baskerville" charset="0"/>
              </a:rPr>
              <a:t>)</a:t>
            </a:r>
            <a:endParaRPr lang="it-IT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243" y="1598613"/>
            <a:ext cx="3505198" cy="42624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867400" y="1676400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	Известный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мореплаватель. Родился во Флоренции. Хорошо знал математику, физику, астрономию и географию. В качестве торговца отправился в 1490 г. в Севилью, где поступил на службу в богатый торговый дом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флорентийца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Жуаното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Берарди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. Как представитель этого торгового дома принимал участие в снаряжении третьей экспедиции Колумба. В 1499–1500 гг.  В 1508 г.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Веспуччи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был назначен главным навигатором кораблей, отправлявшихся к Южной Америке, которую он назвал Новым Светом.  Умер в Севилье.</a:t>
            </a:r>
          </a:p>
          <a:p>
            <a:pPr algn="just"/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	Предложение назвать Новый Свет Америкой исходило от Мартина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Baльдзeмюллepа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, картографа из Лотарингии. Уже в 1520 г. это название появилось на географических картах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.</a:t>
            </a:r>
          </a:p>
          <a:p>
            <a:pPr algn="just"/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algn="just"/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algn="just"/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https://ru.m.wikipedia.org/wiki/%D0%AD%D0%BF%D0%BE%D0%BD%D0%B8%D0%BC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36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Джордж Эверест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	Английское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название «Эверест»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присвоено в честь сэра Джорджа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Эвереста,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руководителя геодезической службы Британской Индии в 1830—1843 годах. Это название предложил в 1856 году преемник Джорджа Эвереста Эндрю Во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после публикации результатов своего сотрудника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Радханата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Сикдара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, который в 1852 году впервые измерил высоту «Пика XV» и показал, что тот является высочайшим в регионе и, вероятно, во всём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мире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830" y="1884862"/>
            <a:ext cx="3769581" cy="282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5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Гора Кука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4411" y="562062"/>
            <a:ext cx="5181600" cy="5414963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	Гора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Кука, известная также как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Аораки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, находится в западной части южного острова Новой Зеландии. Эта гора новозеландских Южных Альпах является высочайшей точкой страны,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ее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высота 3754 метра. Названная в честь Джеймса Кука гора, покрытая снегом и ледниками, имеет форму седла с крутыми склонами. В октябре 1953 года область горы Кука стала использоваться как Национальный парк, в состав которого входит несколько заповедников, направленных на защиту редкой местной растительности и сохранение неповторимого пейзажа. </a:t>
            </a: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http://</a:t>
            </a:r>
            <a:r>
              <a:rPr lang="en-US" dirty="0" err="1">
                <a:latin typeface="Baskerville" charset="0"/>
                <a:ea typeface="Baskerville" charset="0"/>
                <a:cs typeface="Baskerville" charset="0"/>
              </a:rPr>
              <a:t>www.bulgarturist.ru</a:t>
            </a: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/info/11.html</a:t>
            </a: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http://travel.rambler.ru/article/392/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910" y="2229588"/>
            <a:ext cx="4011501" cy="230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0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Джеймс Кук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4411" y="840887"/>
            <a:ext cx="5031190" cy="502016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	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Английский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военный моряк, исследователь, картограф и первооткрыватель, член Королевского общества и капитан Королевских ВМС. Возглавлял три экспедиции по исследованию Мирового океана, все были кругосветными. Во время этих экспедиций совершил ряд географических открытий. Обследовал и нанёс на карту малоизвестные и редко посещаемые до него части Ньюфаундленда и восточного побережья Канады, Австралии, Новой Зеландии, западного побережья Северной Америки, Тихого, Индийского и Атлантического океанов. Благодаря тому вниманию, которое Кук уделял картографии, многие из составленных им карт по своей точности и аккуратности не имели аналогов на протяжении многих десятилетий и служили мореплавателям вплоть до второй половины XIX века.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642" y="1817199"/>
            <a:ext cx="4441769" cy="322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6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Гора Монте </a:t>
            </a:r>
            <a:r>
              <a:rPr lang="ru-RU" dirty="0" err="1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Фицрой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	Горная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вершина, расположена в Патагонии в пограничной области между Аргентиной и Чили, на территории национального парка Лос-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Гласьярес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. Высота вершины 3405 метров и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ее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окрестности опутаны множеством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трекинговых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троп, популярных среди туристов. Вершина названа в честь капитана Роберта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Фицроя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http://travel.rambler.ru/article/392/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417" y="2198301"/>
            <a:ext cx="4574994" cy="257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5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Рой </a:t>
            </a:r>
            <a:r>
              <a:rPr lang="ru-RU" dirty="0" err="1" smtClean="0">
                <a:latin typeface="Baskerville" charset="0"/>
                <a:ea typeface="Baskerville" charset="0"/>
                <a:cs typeface="Baskerville" charset="0"/>
              </a:rPr>
              <a:t>Фиц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	</a:t>
            </a:r>
            <a:r>
              <a:rPr lang="ru-RU" dirty="0" err="1" smtClean="0">
                <a:latin typeface="Baskerville" charset="0"/>
                <a:ea typeface="Baskerville" charset="0"/>
                <a:cs typeface="Baskerville" charset="0"/>
              </a:rPr>
              <a:t>Фиц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Рой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(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Фиц-Рой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,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Фитц-Рой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;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5 июля 1805 — 30 апреля 1865) — офицер военно-морского флота Великобритании, метеоролог, командир экспедиции корабля «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Бигль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» (в которой принимал участие Чарльз Дарвин), генерал-губернатор Новой Зеландии, основатель и руководитель Метеорологического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департамента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https://ru.m.wikipedia.org/wiki/%D0%AD%D0%BF%D0%BE%D0%BD%D0%B8%D0%BC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641" y="1598613"/>
            <a:ext cx="3218340" cy="426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Мыс Челюскин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	Мыс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Челюскина – самая северная точка полуострова Таймыр и материковой Евразии. Достигнут впервые участником 2-й Камчатской (Великой Северной) экспедиции штурманом Семеном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Челюскиным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вместе с казаками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Фофановым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и Гороховым в 1742 году. К 100-летию экспедиции мыс был переименован Русским географическим обществом из мыса Восточно-Северный в мыс Челюскин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http://travel.rambler.ru/article/392/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725" y="2363015"/>
            <a:ext cx="4607685" cy="270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1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Семён Челюскин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4411" y="1897437"/>
            <a:ext cx="5380413" cy="5564934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 err="1"/>
              <a:t>Р</a:t>
            </a:r>
            <a:r>
              <a:rPr lang="ru-RU" dirty="0" err="1" smtClean="0"/>
              <a:t>русский</a:t>
            </a:r>
            <a:r>
              <a:rPr lang="ru-RU" dirty="0" smtClean="0"/>
              <a:t> </a:t>
            </a:r>
            <a:r>
              <a:rPr lang="ru-RU" dirty="0"/>
              <a:t>полярный мореплаватель.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en-US" dirty="0"/>
              <a:t>https://ru.m.wikipedia.org/wiki/%D0%AD%D0%BF%D0%BE%D0%BD%D0%B8%D0%BC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12" y="1598613"/>
            <a:ext cx="3214688" cy="437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pPr algn="ctr"/>
            <a:r>
              <a:rPr lang="ru-RU" smtClean="0">
                <a:latin typeface="Baskerville" charset="0"/>
                <a:ea typeface="Baskerville" charset="0"/>
                <a:cs typeface="Baskerville" charset="0"/>
              </a:rPr>
              <a:t>Конец</a:t>
            </a:r>
            <a:endParaRPr lang="ru-RU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69447" y="1873136"/>
            <a:ext cx="8915399" cy="1555864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71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Баренцево море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 </a:t>
            </a:r>
          </a:p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  Окраинное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море Северного Ледовитого океана между северным берегом Европы и островами Шпицберген, Земля Франца-Иосифа и Новая Земля. Юго-западная часть моря не замерзает из-за сильного влияния теплых вод Атлантического океана (течение Гольфстрим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).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https://ru.m.wikipedia.org/wiki/%D0%AD%D0%BF%D0%BE%D0%BD%D0%B8%D0%BC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164" y="2049686"/>
            <a:ext cx="4456247" cy="336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1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Baskerville" charset="0"/>
                <a:ea typeface="Baskerville" charset="0"/>
                <a:cs typeface="Baskerville" charset="0"/>
              </a:rPr>
              <a:t>Виллем Баренц</a:t>
            </a:r>
          </a:p>
          <a:p>
            <a:pPr algn="ctr"/>
            <a:r>
              <a:rPr lang="hu-HU" dirty="0" smtClean="0">
                <a:latin typeface="Baskerville" charset="0"/>
                <a:ea typeface="Baskerville" charset="0"/>
                <a:cs typeface="Baskerville" charset="0"/>
              </a:rPr>
              <a:t>( 1550–1597)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4410" y="1115001"/>
            <a:ext cx="5181600" cy="5414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    Голландский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мореплаватель. В 1594–1597 гг. совершил три плавания по Северному Ледовитому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океану,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с целью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отыскать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Северо-восточного прохода из Атлантического океана в </a:t>
            </a:r>
            <a:r>
              <a:rPr lang="ru-RU" dirty="0" err="1" smtClean="0">
                <a:latin typeface="Baskerville" charset="0"/>
                <a:ea typeface="Baskerville" charset="0"/>
                <a:cs typeface="Baskerville" charset="0"/>
              </a:rPr>
              <a:t>Тихий.Баренц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на основании наблюдений составил карту Новой Земли, впервые провел годичный цикл метеорологических наблюдений и произвел промер глубин по курсу корабля в море, которое впоследствии было названо его именем. Заболел цингой и умер во время зимовки в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1597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г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https://ru.m.wikipedia.org/wiki/%D0%AD%D0%BF%D0%BE%D0%BD%D0%B8%D0%BC</a:t>
            </a: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1" y="1598613"/>
            <a:ext cx="3505199" cy="424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3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Остров </a:t>
            </a:r>
            <a:r>
              <a:rPr lang="ru-RU" dirty="0" err="1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Баренца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	Остров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Баренца с потрясающим природным ландшафтом находится в восточной части архипелага Шпицберген между островами </a:t>
            </a:r>
            <a:r>
              <a:rPr lang="ru-RU" dirty="0" err="1">
                <a:latin typeface="Baskerville" charset="0"/>
                <a:ea typeface="Baskerville" charset="0"/>
                <a:cs typeface="Baskerville" charset="0"/>
              </a:rPr>
              <a:t>Эдж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и Западный Шпицберген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      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Специалисты утверждают, что остров создан за счет пород палеозойского возраста с преобладающим среди других пород — известняк и сланцы. </a:t>
            </a: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http://</a:t>
            </a:r>
            <a:r>
              <a:rPr lang="en-US" dirty="0" err="1">
                <a:latin typeface="Baskerville" charset="0"/>
                <a:ea typeface="Baskerville" charset="0"/>
                <a:cs typeface="Baskerville" charset="0"/>
              </a:rPr>
              <a:t>www.rutraveller.ru</a:t>
            </a: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/compilation/378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111" y="1730968"/>
            <a:ext cx="3616300" cy="399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0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skerville" charset="0"/>
                <a:ea typeface="Baskerville" charset="0"/>
                <a:cs typeface="Baskerville" charset="0"/>
                <a:hlinkClick r:id="rId2" action="ppaction://hlinksldjump"/>
              </a:rPr>
              <a:t>Берингов пролив 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      Пролив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между материками Евразия и Северная Америка. Соединяет Северный Ледовитый океан с Тихим. Длина 96 км, наименьшая ширина 86 км, наименьшая глубина 36 м. Название – по имени В. Беринга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http://travel.rambler.ru/article/392/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920" y="2105897"/>
            <a:ext cx="4330491" cy="324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endParaRPr lang="is-IS" dirty="0">
              <a:latin typeface="Baskerville" charset="0"/>
              <a:ea typeface="Baskerville" charset="0"/>
              <a:cs typeface="Baskerville" charset="0"/>
            </a:endParaRPr>
          </a:p>
          <a:p>
            <a:pPr algn="ctr"/>
            <a:r>
              <a:rPr lang="is-IS" dirty="0">
                <a:latin typeface="Baskerville" charset="0"/>
                <a:ea typeface="Baskerville" charset="0"/>
                <a:cs typeface="Baskerville" charset="0"/>
              </a:rPr>
              <a:t>Витус Йонассен </a:t>
            </a:r>
            <a:r>
              <a:rPr lang="is-IS" dirty="0" smtClean="0">
                <a:latin typeface="Baskerville" charset="0"/>
                <a:ea typeface="Baskerville" charset="0"/>
                <a:cs typeface="Baskerville" charset="0"/>
              </a:rPr>
              <a:t>Беринг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is-IS" dirty="0" smtClean="0">
                <a:latin typeface="Baskerville" charset="0"/>
                <a:ea typeface="Baskerville" charset="0"/>
                <a:cs typeface="Baskerville" charset="0"/>
              </a:rPr>
              <a:t>(1681–1741</a:t>
            </a:r>
            <a:r>
              <a:rPr lang="is-IS" dirty="0">
                <a:latin typeface="Baskerville" charset="0"/>
                <a:ea typeface="Baskerville" charset="0"/>
                <a:cs typeface="Baskerville" charset="0"/>
              </a:rPr>
              <a:t>)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50526" y="446088"/>
            <a:ext cx="5181600" cy="5414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      Датский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мореплаватель и исследователь.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ru-RU" dirty="0">
                <a:latin typeface="Baskerville" charset="0"/>
                <a:ea typeface="Baskerville" charset="0"/>
                <a:cs typeface="Baskerville" charset="0"/>
              </a:rPr>
              <a:t>Был приглашен по поручению Петра I на службу в Россию. Участвовал в Русско-турецкой войне 1710–1713 гг., в Северной войне. В 1725 г. получил задание от правительства выяснить, не соединяется ли Азия с Северной Америкой. После трехлетней подготовки проплыл от Камчатки на север до 67°18', откуда не было видно суши ни на севере, ни на востоке. Убедившись, что Азия и Америка разделены проливом (который впоследствии назван Беринговым), мореплаватель в мае 1730 г. вернулся в Санкт-Петербург, предоставил отчет об </a:t>
            </a:r>
            <a:r>
              <a:rPr lang="ru-RU" dirty="0" smtClean="0">
                <a:latin typeface="Baskerville" charset="0"/>
                <a:ea typeface="Baskerville" charset="0"/>
                <a:cs typeface="Baskerville" charset="0"/>
              </a:rPr>
              <a:t>экспедиции. </a:t>
            </a:r>
          </a:p>
          <a:p>
            <a:pPr marL="0" indent="0" algn="just">
              <a:buNone/>
            </a:pP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buNone/>
            </a:pP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https://ru.m.wikipedia.org/wiki/%D0%AD%D0%BF%D0%BE%D0%BD%D0%B8%D0%BC</a:t>
            </a:r>
            <a:endParaRPr lang="ru-RU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1598614"/>
            <a:ext cx="3505199" cy="426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0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Альбом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{6927186B-117A-9445-A6CA-0A87A6E7F60F}tf16392424</Template>
  <TotalTime>729</TotalTime>
  <Words>542</Words>
  <Application>Microsoft Macintosh PowerPoint</Application>
  <PresentationFormat>Широкоэкранный</PresentationFormat>
  <Paragraphs>122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Wingdings 3</vt:lpstr>
      <vt:lpstr>Cambria</vt:lpstr>
      <vt:lpstr>Baskerville</vt:lpstr>
      <vt:lpstr>Arial</vt:lpstr>
      <vt:lpstr>Calibri</vt:lpstr>
      <vt:lpstr>Легкий дым</vt:lpstr>
      <vt:lpstr>Эпонимы в географии</vt:lpstr>
      <vt:lpstr>Заливы , проливы , моря , острова , материки. </vt:lpstr>
      <vt:lpstr>Америка </vt:lpstr>
      <vt:lpstr>Америго Веспуччи  (1454–1512)</vt:lpstr>
      <vt:lpstr>Баренцево море</vt:lpstr>
      <vt:lpstr>Виллем Баренц ( 1550–1597)</vt:lpstr>
      <vt:lpstr>Остров Баренца</vt:lpstr>
      <vt:lpstr>Берингов пролив </vt:lpstr>
      <vt:lpstr> Витус Йонассен Беринг (1681–1741)</vt:lpstr>
      <vt:lpstr>Остров Врангеля </vt:lpstr>
      <vt:lpstr>Петр Николаевич Врангель (15 августа 1878 года- 25 апреля 1928 )</vt:lpstr>
      <vt:lpstr>Гудзонов залив </vt:lpstr>
      <vt:lpstr>Генри Гудзон </vt:lpstr>
      <vt:lpstr>Пролив Дрейка </vt:lpstr>
      <vt:lpstr>Френсис Дрейк (родился около 1540 – 28 января 1596 )</vt:lpstr>
      <vt:lpstr>Магеллан пролив</vt:lpstr>
      <vt:lpstr>Магеллан</vt:lpstr>
      <vt:lpstr>Острова Чичагова </vt:lpstr>
      <vt:lpstr>Павел Чичагов </vt:lpstr>
      <vt:lpstr>Города, области. </vt:lpstr>
      <vt:lpstr>Бессарабия </vt:lpstr>
      <vt:lpstr>Басараб 1</vt:lpstr>
      <vt:lpstr>Ванкувер </vt:lpstr>
      <vt:lpstr>Джордж Ванкувер   (1757–1798)</vt:lpstr>
      <vt:lpstr>Владимир </vt:lpstr>
      <vt:lpstr>Владимир 1 Святославович</vt:lpstr>
      <vt:lpstr>Калининград </vt:lpstr>
      <vt:lpstr>Михаил Иванович Калинин (7 ноября 1875 – 3 июля 1946)</vt:lpstr>
      <vt:lpstr>Город Ливингстон </vt:lpstr>
      <vt:lpstr>Давид Ливингстон </vt:lpstr>
      <vt:lpstr>Санкт-Петербург </vt:lpstr>
      <vt:lpstr>Петр 1</vt:lpstr>
      <vt:lpstr>Хабаровск</vt:lpstr>
      <vt:lpstr>Ерофей Павлович Хабаров-Святитский</vt:lpstr>
      <vt:lpstr>Ярославль </vt:lpstr>
      <vt:lpstr>Презентация PowerPoint</vt:lpstr>
      <vt:lpstr>Горы , мысы. </vt:lpstr>
      <vt:lpstr>Джомолунгма (Эверест, Сагарматха)</vt:lpstr>
      <vt:lpstr>Богиня Шераб Чжамма </vt:lpstr>
      <vt:lpstr>Джордж Эверест </vt:lpstr>
      <vt:lpstr>Гора Кука </vt:lpstr>
      <vt:lpstr>Джеймс Кук</vt:lpstr>
      <vt:lpstr>Гора Монте Фицрой</vt:lpstr>
      <vt:lpstr> Рой Фиц </vt:lpstr>
      <vt:lpstr>Мыс Челюскин </vt:lpstr>
      <vt:lpstr>Семён Челюскин </vt:lpstr>
      <vt:lpstr>Конец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костышева</dc:creator>
  <cp:lastModifiedBy>анастасия костышева</cp:lastModifiedBy>
  <cp:revision>258</cp:revision>
  <dcterms:created xsi:type="dcterms:W3CDTF">2016-10-10T18:05:10Z</dcterms:created>
  <dcterms:modified xsi:type="dcterms:W3CDTF">2016-12-15T19:50:22Z</dcterms:modified>
</cp:coreProperties>
</file>