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3" r:id="rId26"/>
    <p:sldId id="280" r:id="rId27"/>
    <p:sldId id="281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C09F"/>
    <a:srgbClr val="71A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73BF8-D8D7-4BD5-97D1-04BF00429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240DC3-E97C-488C-AB28-3C03ED0B7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367195-862F-4389-A3F4-3FEF57A3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D5259D-0A25-49FD-92AB-472A4478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82B896-686A-4F2A-ABE1-032F3B48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84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CE9A7-9BA4-4CE7-B2AA-B61EEECE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1E3BB3-6C9F-48D3-84AF-609B3A2C7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218FA-0750-43F9-A53B-9A3E08E7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B7638A-26DA-4B93-9EA5-CCB2926D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41BC0A-BF69-4804-8BF7-24675B93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84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0E87AE-4A37-40EA-8BCD-B52C584D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7AEF9E-89D8-4063-AC1D-B6E8C3D63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9FDF2-2B54-4944-9B1B-8FAA86EC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C9178C-9C48-4BD7-A290-290195B45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9E531-3F73-4420-8F7C-36DF3227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9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48F3D-1623-41DA-B4B6-A85CD560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348F84-9D2E-4920-8985-5DDF3D740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58AD6-7DD1-4524-B1CE-0D7A47D96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5F70DF-7B4B-4C6F-B713-522EBAC4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2953C-1F79-47FB-B083-A5FF2C08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21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F7B23-3436-4279-A03A-323F2467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BFC145-1DD9-414C-A814-E275E4A59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1C8DA-4977-4504-BE21-7799DD0C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1C899-0BF8-44EA-AA90-9783E46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A433A-E6B1-4872-AEFC-7A0299A1A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BE62B-06CD-4E40-B03C-58C67EE4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C2DA11-926F-4F13-94AC-32CEFDC13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D7CF84-6397-459D-9226-FC11F45A3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80A57-7A3D-4F3D-95A1-AAF87050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DF5EC-A419-49C4-9420-E8AE47B4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0BDEBB-9D0B-46D7-8072-AE5973A6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F0E87-A3A4-4F60-A7EE-DED5CE3C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7C1BE-30C4-4F86-953D-B9ABDE8FC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65F0B0-1EC8-4523-AC4F-1E66DD461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FB7909-260B-43FE-9237-86F20F5221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41C7AB-1D18-473C-B32C-0E894C9A8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55F2BE-95A3-4F63-B14B-5B14CC460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F485D7-18C7-4635-8943-82C439B8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2FDDA7-9338-426F-8155-F6D4D219D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4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C18A9-EFF5-4441-8146-E07E757E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1057F2C-E557-48C5-9798-4316AAF1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449682-BF02-4C5A-B63A-7B7B475F7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72BE86-4C44-4B3C-B36D-46E7AA0D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76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0FBCD5-BE0C-4C97-9BF3-064ADE29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1F354D-1AF8-4EAD-BE0A-DBD2AA98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1C3FB5-4AAF-48C4-922E-4758CF8C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39554-5B08-46EA-901C-50B11E57C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391D9-DB7B-4DEC-B607-C80C6085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6F3197-197A-4A7C-993D-08B2540E2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55A6A5-2712-4E4D-970B-01F2BFAE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4D8FD9-266A-42F7-B9B9-02DDD36A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07842-F1EC-4CA5-A273-8F3AE32F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E9D68-F149-47A4-9A78-A96B2E9F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DB027AD-4D70-4B14-A5C7-4C6848F3F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636CFA-F179-42BE-8C9A-C9B47AD85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74E5E3-4E19-4FA3-8C8B-7316ACA2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1F0949-3B7F-427B-9C3B-06906BE4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1317B9-BE0E-4FCC-B645-1248B792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21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0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A9AC6-90E1-4B2B-8AA7-481E1CE0B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6D012B-6379-4F80-99D9-80D5B673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D69B76-7A93-4398-84BF-CE0E92CAF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18F46-5E42-43A6-97BA-5CAC4FF4DE9F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222CAA-9E7A-460E-AA1F-FE38CB22E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D0D07-3DFE-4A5B-B60B-F28D9595E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E71A-05DF-40AE-B10E-EFACDC7E8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8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avto_ru.academic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8E48B-4580-4534-B730-DE823CD61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916" y="-893202"/>
            <a:ext cx="9144000" cy="238760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Эпонимы вокруг нас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BB7E42-7CEC-4E12-A333-38976E3D3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367" y="5457731"/>
            <a:ext cx="10475261" cy="1655762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Подготовили ученицы 9М класса Комарова Ксения и Пащенко Мария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2022/2023 учебный год</a:t>
            </a:r>
          </a:p>
        </p:txBody>
      </p:sp>
      <p:pic>
        <p:nvPicPr>
          <p:cNvPr id="4" name="Picture 4" descr="https://i.pinimg.com/564x/d6/36/93/d636936445c0ecf4c0b456bd7a8a8c62.jpg">
            <a:extLst>
              <a:ext uri="{FF2B5EF4-FFF2-40B4-BE49-F238E27FC236}">
                <a16:creationId xmlns:a16="http://schemas.microsoft.com/office/drawing/2014/main" id="{056CF45E-C74A-41B9-A2D8-35D24084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41" y="1866049"/>
            <a:ext cx="3407311" cy="322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99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A52198-B1EA-4282-86DB-9F9DD4A401F8}"/>
              </a:ext>
            </a:extLst>
          </p:cNvPr>
          <p:cNvSpPr/>
          <p:nvPr/>
        </p:nvSpPr>
        <p:spPr>
          <a:xfrm>
            <a:off x="4302008" y="432246"/>
            <a:ext cx="63211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ЛОБЕ́ЛИЯ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Lobelia)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род трав, полукустарников и кустарников семейства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лобелиевых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Около 350 видов, преимущественно в тропиках и субтропиках на влажных местах. Лекарственные (содержат алкалоид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лобелин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 стимулятор дыхания), декоративные растения, сорняки.</a:t>
            </a:r>
          </a:p>
          <a:p>
            <a:r>
              <a:rPr lang="ru-RU" dirty="0">
                <a:latin typeface="+mj-lt"/>
              </a:rPr>
              <a:t>«Энциклопедический словарь»</a:t>
            </a:r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2B39A0E7-C855-4904-A5ED-D03E78C7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1" y="514580"/>
            <a:ext cx="3427879" cy="457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7944A0-5E85-4DB1-B85C-538D0DD299E4}"/>
              </a:ext>
            </a:extLst>
          </p:cNvPr>
          <p:cNvSpPr/>
          <p:nvPr/>
        </p:nvSpPr>
        <p:spPr>
          <a:xfrm>
            <a:off x="318246" y="5306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ЛОБЕ́ЛИЯ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(фр., от лат.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lobos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Многочисленное семейство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южно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американских колокольчиковых растений.</a:t>
            </a:r>
          </a:p>
          <a:p>
            <a:r>
              <a:rPr lang="ru-RU" dirty="0">
                <a:latin typeface="+mj-lt"/>
              </a:rPr>
              <a:t>«Словарь иностранных слов русского языка»</a:t>
            </a:r>
            <a:endParaRPr lang="ru-RU" sz="2200" dirty="0">
              <a:latin typeface="+mj-lt"/>
            </a:endParaRPr>
          </a:p>
        </p:txBody>
      </p:sp>
      <p:pic>
        <p:nvPicPr>
          <p:cNvPr id="8196" name="Picture 4" descr="Лобелия: выращивание из семян, посадка и уход в открытом грунте, фото">
            <a:extLst>
              <a:ext uri="{FF2B5EF4-FFF2-40B4-BE49-F238E27FC236}">
                <a16:creationId xmlns:a16="http://schemas.microsoft.com/office/drawing/2014/main" id="{76587E56-CBF3-4898-92C1-AD7DD1C4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04" y="2831056"/>
            <a:ext cx="5534585" cy="36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52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E7773E-E382-4F17-A26C-B8D6B2EC2412}"/>
              </a:ext>
            </a:extLst>
          </p:cNvPr>
          <p:cNvSpPr/>
          <p:nvPr/>
        </p:nvSpPr>
        <p:spPr>
          <a:xfrm>
            <a:off x="4160185" y="458956"/>
            <a:ext cx="77275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Название роду дал ботаник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Шарль 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Плюмье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честь фламандца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Маттиаса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Л’Обеля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ученого, который возглавлял ботанический сад при короле Англии Якове I.</a:t>
            </a:r>
          </a:p>
          <a:p>
            <a:endParaRPr lang="ru-RU" sz="2000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изучал ботанику под руководством двух членов своей конгрегации, особенно Паоло Сильвио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Бокконе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(1633–1704). По возвращении во Францию ​​он был назначен в монастырь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Бормес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, установленный в замке лордов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и выращивал травы на островах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Йер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, Миди и Дофине . Он встретил Пьера Жозефа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Гариделя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 который познакомил его с 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Турнефором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(1656–1708) и сопровождал его в ботанических экскурсиях.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1695 году он совершил третью поездку, которая привела его в Гваделупу , Мартинику , Санто-Доминго и Бразилию, во время которой он некоторое время останавливался у отца Жан-Батиста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Лабата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. Еще в 1703 году он опубликовал 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plantarum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americanarum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genera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 котором описал 106 новых родов.</a:t>
            </a:r>
          </a:p>
        </p:txBody>
      </p:sp>
      <p:pic>
        <p:nvPicPr>
          <p:cNvPr id="3074" name="Picture 2" descr="Plumier Charles.jpg">
            <a:extLst>
              <a:ext uri="{FF2B5EF4-FFF2-40B4-BE49-F238E27FC236}">
                <a16:creationId xmlns:a16="http://schemas.microsoft.com/office/drawing/2014/main" id="{FEDBF7A6-86AD-4C5C-B5DD-DE1370894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9" y="1069652"/>
            <a:ext cx="3568514" cy="47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52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thias de l’Obel.jpg">
            <a:extLst>
              <a:ext uri="{FF2B5EF4-FFF2-40B4-BE49-F238E27FC236}">
                <a16:creationId xmlns:a16="http://schemas.microsoft.com/office/drawing/2014/main" id="{04FD8301-2228-4C22-8D8C-27AF879C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97" y="731646"/>
            <a:ext cx="3697947" cy="52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C48B40-A006-4058-870C-79F3D478682D}"/>
              </a:ext>
            </a:extLst>
          </p:cNvPr>
          <p:cNvSpPr/>
          <p:nvPr/>
        </p:nvSpPr>
        <p:spPr>
          <a:xfrm>
            <a:off x="166400" y="810745"/>
            <a:ext cx="778081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Матиа́с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де </a:t>
            </a:r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Л’Обе́ль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Лобе́ль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фр.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Mathias</a:t>
            </a:r>
            <a:r>
              <a:rPr lang="ru-R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ru-R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l’Obél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или </a:t>
            </a:r>
            <a:r>
              <a:rPr lang="ru-RU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ru-RU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Lobél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или 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лат.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Lobelius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1538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  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1616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 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фламандский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ботаник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Обучался в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университете Монпелье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у </a:t>
            </a:r>
            <a:r>
              <a:rPr lang="ru-RU" sz="20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Гийома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Ронделе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который дал высокую оценку его талантам.</a:t>
            </a:r>
          </a:p>
          <a:p>
            <a:endParaRPr lang="ru-RU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1571 по 1581 год занимался медициной в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Антверпене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 в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Делфте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где был врачом принца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Вильгельма I Оранского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1584 году, с началом войны в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Нидерландах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Лобель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оставил страну навсегда и переселился в Великобританию. Он стал смотрителем ботанического сада в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Хакни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англ.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Hackney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В годы правления короля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Якова I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стал королевским ботаником.</a:t>
            </a:r>
          </a:p>
          <a:p>
            <a:endParaRPr lang="ru-RU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книге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Plantarum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stirpium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historia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 (Антверпен, 1576, 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folio, с указателем на семи языках) изобразил 2191 растение.</a:t>
            </a:r>
            <a:endParaRPr lang="ru-RU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8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CD0723-9FDD-4E41-A4D6-385DFBD1BB19}"/>
              </a:ext>
            </a:extLst>
          </p:cNvPr>
          <p:cNvSpPr/>
          <p:nvPr/>
        </p:nvSpPr>
        <p:spPr>
          <a:xfrm>
            <a:off x="311524" y="57938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ЦИННИЯ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(ново лат.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zinnia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по имени геттингенского ботаника Цинна). Декоративное растение с лучистыми лиловыми и желтыми цветами, имеет массу видов, родина Мексика и Южная Америка.</a:t>
            </a:r>
          </a:p>
          <a:p>
            <a:r>
              <a:rPr lang="ru-RU" dirty="0">
                <a:latin typeface="+mj-lt"/>
              </a:rPr>
              <a:t>«Словарь иностранных слов русского языка»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EDD776-385F-400C-ACAC-04BEDCD6825C}"/>
              </a:ext>
            </a:extLst>
          </p:cNvPr>
          <p:cNvSpPr/>
          <p:nvPr/>
        </p:nvSpPr>
        <p:spPr>
          <a:xfrm>
            <a:off x="6555966" y="544761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ЦИННИЯ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циннии, жен. (бот.). Декоративное растение из семейства сложноцветных. </a:t>
            </a:r>
          </a:p>
          <a:p>
            <a:r>
              <a:rPr lang="ru-RU" sz="2000" dirty="0">
                <a:latin typeface="+mj-lt"/>
              </a:rPr>
              <a:t>«Толковый словарь Ушакова» Д. Н. Ушаков.</a:t>
            </a:r>
          </a:p>
        </p:txBody>
      </p:sp>
      <p:pic>
        <p:nvPicPr>
          <p:cNvPr id="11266" name="Picture 2" descr="Цинии лучшие сорта: посадка и уход">
            <a:extLst>
              <a:ext uri="{FF2B5EF4-FFF2-40B4-BE49-F238E27FC236}">
                <a16:creationId xmlns:a16="http://schemas.microsoft.com/office/drawing/2014/main" id="{4639DE8B-2862-402C-8E55-B70C7394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4" y="2865147"/>
            <a:ext cx="5324512" cy="35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Циннии — посадка, уход, виды и сорта. Выращивание. Цветы. Фото — Ботаничка">
            <a:extLst>
              <a:ext uri="{FF2B5EF4-FFF2-40B4-BE49-F238E27FC236}">
                <a16:creationId xmlns:a16="http://schemas.microsoft.com/office/drawing/2014/main" id="{E4516FCF-FB95-49B3-923D-5250ECDF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53" y="456277"/>
            <a:ext cx="4604695" cy="46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12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ортрет Карла Линнея работы Александра Рослина (1775)">
            <a:extLst>
              <a:ext uri="{FF2B5EF4-FFF2-40B4-BE49-F238E27FC236}">
                <a16:creationId xmlns:a16="http://schemas.microsoft.com/office/drawing/2014/main" id="{E6B2EDFC-7D83-4B68-880D-5C63BB435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4" y="848503"/>
            <a:ext cx="4272242" cy="51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59AA84-BB4B-43AF-856D-2D424458507E}"/>
              </a:ext>
            </a:extLst>
          </p:cNvPr>
          <p:cNvSpPr/>
          <p:nvPr/>
        </p:nvSpPr>
        <p:spPr>
          <a:xfrm>
            <a:off x="4731356" y="1228397"/>
            <a:ext cx="734410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Название растениям из Мексики было дано Карлом Линнеем в 1759 году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Карл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Линне́й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(швед. 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Carl Linnaeus, Carl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Linné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1707 — 1778)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—шведский естествоиспытатель (ботаник, зоолог, минералог) и медик.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создатель единой системы классификации растительного и животного мира, в которой были обобщены и в значительной степени упорядочены знания всего предыдущего периода развития биологической науки. Среди главных заслуг Линнея — введение точной терминологии при описании биологических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223713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hann Gottfried Zinn.jpg">
            <a:extLst>
              <a:ext uri="{FF2B5EF4-FFF2-40B4-BE49-F238E27FC236}">
                <a16:creationId xmlns:a16="http://schemas.microsoft.com/office/drawing/2014/main" id="{B2792BDF-ECD2-4F64-BEE5-4D3F9AC85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246" y="672184"/>
            <a:ext cx="3666565" cy="55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A97889-A786-4D1E-84D5-3FE453629E39}"/>
              </a:ext>
            </a:extLst>
          </p:cNvPr>
          <p:cNvSpPr/>
          <p:nvPr/>
        </p:nvSpPr>
        <p:spPr>
          <a:xfrm>
            <a:off x="439270" y="513325"/>
            <a:ext cx="7252447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Иоганн </a:t>
            </a:r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Готтфрид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Цинн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нем.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Johann Gottfried Zinn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1727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 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1759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немецкий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медик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ботаник.</a:t>
            </a:r>
            <a:endParaRPr lang="ru-RU" sz="2000" u="none" strike="no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чился на медицинском факультете университета в Гёттингене. Был учеником известного профессора анатомии, физиологии и ботаники Альбрехта фон Галлера. После окончания университета Цинн переехал в Берлин, где впоследствии работал в институте, научная база которого позволяла проводить исследования в области анатомии и на базе полученных данных написать книгу.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1752 году становится членом Берлинской академии наук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свою короткую жизнь, Цинн внёс большой вклад в анатомию. Его главной работой явилось полное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всесторонее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описание анатомии человеческого глаза, которое детально и систематически было дано в книге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Descriptio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anatomica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oculi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humani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0270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EC041D-72C2-4C58-A5C9-4B8C06624A38}"/>
              </a:ext>
            </a:extLst>
          </p:cNvPr>
          <p:cNvSpPr/>
          <p:nvPr/>
        </p:nvSpPr>
        <p:spPr>
          <a:xfrm>
            <a:off x="6409763" y="4271462"/>
            <a:ext cx="52757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ФРИЗЕЯ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— многолетники только с основанием, голые, мягкие, преимущественно ярко-зеленые, часто мраморные, поперечно-полосатые или решетчатые, широкие листья, безлистный стержень, крупные, часто обоюдоострые цветоносы.</a:t>
            </a:r>
          </a:p>
          <a:p>
            <a:r>
              <a:rPr lang="ru-RU" dirty="0">
                <a:latin typeface="+mj-lt"/>
              </a:rPr>
              <a:t>«</a:t>
            </a:r>
            <a:r>
              <a:rPr lang="en-US" dirty="0">
                <a:latin typeface="+mj-lt"/>
              </a:rPr>
              <a:t>Meyers </a:t>
            </a:r>
            <a:r>
              <a:rPr lang="en-US" dirty="0" err="1">
                <a:latin typeface="+mj-lt"/>
              </a:rPr>
              <a:t>Großes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Konversations-Lexikon</a:t>
            </a:r>
            <a:r>
              <a:rPr lang="ru-RU" dirty="0">
                <a:latin typeface="+mj-lt"/>
              </a:rPr>
              <a:t>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EEB684-C6EA-4B86-9471-1C04F8793217}"/>
              </a:ext>
            </a:extLst>
          </p:cNvPr>
          <p:cNvSpPr/>
          <p:nvPr/>
        </p:nvSpPr>
        <p:spPr>
          <a:xfrm>
            <a:off x="439270" y="833716"/>
            <a:ext cx="534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ФРИЗЕЯ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лат.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Vriesea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 —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род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эпифитных травянистых растений семейства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Бромелиевые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Родина —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Центральная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Южная Америка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latin typeface="+mj-lt"/>
              </a:rPr>
              <a:t>«Ботаника. Энциклопедия «Все растения мира»»</a:t>
            </a:r>
            <a:endParaRPr lang="ru-RU" b="0" i="0" dirty="0">
              <a:solidFill>
                <a:srgbClr val="202122"/>
              </a:solidFill>
              <a:effectLst/>
              <a:latin typeface="+mj-lt"/>
            </a:endParaRPr>
          </a:p>
        </p:txBody>
      </p:sp>
      <p:pic>
        <p:nvPicPr>
          <p:cNvPr id="14338" name="Picture 2" descr="Вриезия (фризея): фото, 25 видов и сортов, уход в домашних условиях">
            <a:extLst>
              <a:ext uri="{FF2B5EF4-FFF2-40B4-BE49-F238E27FC236}">
                <a16:creationId xmlns:a16="http://schemas.microsoft.com/office/drawing/2014/main" id="{51A4FFD7-40AE-4C70-B534-4096C459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63" y="524435"/>
            <a:ext cx="4961966" cy="33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риезия (фризея): фото, 25 видов и сортов, уход в домашних условиях">
            <a:extLst>
              <a:ext uri="{FF2B5EF4-FFF2-40B4-BE49-F238E27FC236}">
                <a16:creationId xmlns:a16="http://schemas.microsoft.com/office/drawing/2014/main" id="{4E5A363A-EDB2-4959-8109-B78E2DBC0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 bwMode="auto">
          <a:xfrm>
            <a:off x="457199" y="2874278"/>
            <a:ext cx="4867838" cy="34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14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6DA2E5-3B60-436C-9599-A4507D149B24}"/>
              </a:ext>
            </a:extLst>
          </p:cNvPr>
          <p:cNvSpPr/>
          <p:nvPr/>
        </p:nvSpPr>
        <p:spPr>
          <a:xfrm>
            <a:off x="4809567" y="394692"/>
            <a:ext cx="660698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Род был выделен в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1843 году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английским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ботаником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Джоном </a:t>
            </a:r>
            <a:r>
              <a:rPr lang="ru-RU" sz="22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Линдли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(1799—1865) из рода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Тилландсия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2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Tillandsia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назван в честь голландского врача и ботаника Виллема Хенрика де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Вриса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Джон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Ли́ндли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Линдлей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(англ. 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John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Lindley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; 1799—1865)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— английский ботаник, садовод, знаток семейства орхидных (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Orchidaceae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 1829 по 1860 годы был профессором ботаники в Лондонском университете.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На протяжении 40 лет состоял секретарем Лондонского общества садоводства.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Член Лондонского королевского общества (1828), член-корреспондент Парижской академии наук (1853)</a:t>
            </a:r>
          </a:p>
          <a:p>
            <a:endParaRPr lang="ru-RU" dirty="0"/>
          </a:p>
        </p:txBody>
      </p:sp>
      <p:pic>
        <p:nvPicPr>
          <p:cNvPr id="15362" name="Picture 2" descr="JLindley.jpg">
            <a:extLst>
              <a:ext uri="{FF2B5EF4-FFF2-40B4-BE49-F238E27FC236}">
                <a16:creationId xmlns:a16="http://schemas.microsoft.com/office/drawing/2014/main" id="{ED173853-FA87-4703-88CF-70E62E465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9" y="678063"/>
            <a:ext cx="3936066" cy="55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829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riese.jpg">
            <a:extLst>
              <a:ext uri="{FF2B5EF4-FFF2-40B4-BE49-F238E27FC236}">
                <a16:creationId xmlns:a16="http://schemas.microsoft.com/office/drawing/2014/main" id="{919AB8A7-F947-4849-BD44-50195C62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50" y="946611"/>
            <a:ext cx="4296060" cy="525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7DD560-FED9-4E45-B5A6-5CDCB36FBB57}"/>
              </a:ext>
            </a:extLst>
          </p:cNvPr>
          <p:cNvSpPr/>
          <p:nvPr/>
        </p:nvSpPr>
        <p:spPr>
          <a:xfrm>
            <a:off x="240642" y="1126028"/>
            <a:ext cx="70650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Виллем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Хенрик де </a:t>
            </a:r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Фрис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нидерл.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Willem Hendrik de </a:t>
            </a:r>
            <a:r>
              <a:rPr lang="en-US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Vriese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 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1806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  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1862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голландский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ботаник и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врач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Он занимался медициной в Роттердаме, где также вел занятия по ботанике в медицинской школе. В 1834 году он был назначен адъюнкт-профессором ботаники в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Athenaeum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Illustré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в Амстердаме, а в 1841 году получил звание профессора. В 1845 году он стал профессором ботаники в Лейдене и преемником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Каспара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Георга Карла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Рейнвардта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(1773–1854) в Ботаническом саду Лейдена. Он стал членом Нидерландской королевской академии наук, литературы и изящных искусств в 1838 году.</a:t>
            </a:r>
          </a:p>
        </p:txBody>
      </p:sp>
    </p:spTree>
    <p:extLst>
      <p:ext uri="{BB962C8B-B14F-4D97-AF65-F5344CB8AC3E}">
        <p14:creationId xmlns:p14="http://schemas.microsoft.com/office/powerpoint/2010/main" val="327608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3D12-F40A-425F-878D-EF6D064007E9}"/>
              </a:ext>
            </a:extLst>
          </p:cNvPr>
          <p:cNvSpPr/>
          <p:nvPr/>
        </p:nvSpPr>
        <p:spPr>
          <a:xfrm>
            <a:off x="425823" y="79838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ВАВИ́ЛОВИЯ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Vavilovia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род рас­те­ний семейства бо­бо­вых. Тра­вя­ни­стый мно­го­лет­ник с рас­про­стёр­ты­ми тон­ки­ми вет­вя­щи­ми­ся стеб­ля­ми до 15 см вы­со­той. Ли­стья оче­ред­ные, пе­ри­стые, с од­ной па­рой оваль­ных лис­точ­ков; ось лис­та (ра­хис) окан­чи­ва­ет­ся ко­люч­кой. Де­ко­ра­тив­ное рас­те­ние. </a:t>
            </a:r>
          </a:p>
          <a:p>
            <a:r>
              <a:rPr lang="ru-RU" dirty="0">
                <a:latin typeface="+mj-lt"/>
              </a:rPr>
              <a:t>«Большая российская энциклопедия» Б. Н. Головкин</a:t>
            </a:r>
            <a:endParaRPr lang="ru-RU" b="0" i="0" dirty="0">
              <a:effectLst/>
              <a:latin typeface="+mj-lt"/>
            </a:endParaRPr>
          </a:p>
          <a:p>
            <a:endParaRPr lang="ru-RU" dirty="0"/>
          </a:p>
        </p:txBody>
      </p:sp>
      <p:pic>
        <p:nvPicPr>
          <p:cNvPr id="17412" name="Picture 4" descr="Личность в генетике: 20-30-е годы ХХ века. Вавиловия прекрасная | Архивы  Российской академии наук">
            <a:extLst>
              <a:ext uri="{FF2B5EF4-FFF2-40B4-BE49-F238E27FC236}">
                <a16:creationId xmlns:a16="http://schemas.microsoft.com/office/drawing/2014/main" id="{5C2B106F-8F9A-49F5-B856-6FD142B2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95" y="798382"/>
            <a:ext cx="4787153" cy="35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Vavilovia formosa - Изображение особи - Плантариум">
            <a:extLst>
              <a:ext uri="{FF2B5EF4-FFF2-40B4-BE49-F238E27FC236}">
                <a16:creationId xmlns:a16="http://schemas.microsoft.com/office/drawing/2014/main" id="{13911446-1C1E-4D84-89DE-1CC99A1DA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3" y="3106706"/>
            <a:ext cx="4787152" cy="34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649ACE-1F0F-4288-8151-8C2B58C20780}"/>
              </a:ext>
            </a:extLst>
          </p:cNvPr>
          <p:cNvSpPr/>
          <p:nvPr/>
        </p:nvSpPr>
        <p:spPr>
          <a:xfrm>
            <a:off x="6665260" y="49379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ВАВИ́ЛОВИЯ</a:t>
            </a:r>
            <a: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(лат. </a:t>
            </a:r>
            <a:r>
              <a:rPr lang="ru-RU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Vavilovia</a:t>
            </a:r>
            <a: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— монотипный род многолетних травянистых растений семейства Бобовые (</a:t>
            </a:r>
            <a:r>
              <a:rPr lang="ru-RU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Fabaceae</a:t>
            </a:r>
            <a: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dirty="0">
                <a:latin typeface="+mj-lt"/>
              </a:rPr>
              <a:t>«Энциклопедический словарь»</a:t>
            </a:r>
          </a:p>
          <a:p>
            <a:endParaRPr lang="ru-RU" i="0" dirty="0">
              <a:solidFill>
                <a:srgbClr val="000000"/>
              </a:solidFill>
              <a:effectLst/>
              <a:latin typeface="+mj-lt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1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870B7-2E50-4C31-9FCB-3130FE53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842" y="195991"/>
            <a:ext cx="6646158" cy="3160059"/>
          </a:xfrm>
        </p:spPr>
        <p:txBody>
          <a:bodyPr>
            <a:normAutofit/>
          </a:bodyPr>
          <a:lstStyle/>
          <a:p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Зено́вия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(лат. </a:t>
            </a:r>
            <a:r>
              <a:rPr lang="ru-RU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Zenóbia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 — листопадный полувечнозелёный кустарник семейства Вересковые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небольшого или среднего размера с простыми листьями и зонтиками белых ширококолокольчатых цветов в начале лета.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Bahnschrift Condensed" panose="020B0502040204020203" pitchFamily="34" charset="0"/>
              </a:rPr>
              <a:t>«</a:t>
            </a:r>
            <a:r>
              <a:rPr lang="en-US" sz="2000" dirty="0"/>
              <a:t>The Royal Horticultural Society</a:t>
            </a:r>
            <a:r>
              <a:rPr lang="ru-RU" sz="2000" dirty="0"/>
              <a:t>»</a:t>
            </a:r>
            <a:endParaRPr lang="ru-RU" sz="2000" dirty="0"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Зенобия - уход и описание - prosad.ru всё про сад и огород">
            <a:extLst>
              <a:ext uri="{FF2B5EF4-FFF2-40B4-BE49-F238E27FC236}">
                <a16:creationId xmlns:a16="http://schemas.microsoft.com/office/drawing/2014/main" id="{BD56A62E-59FC-4FED-B103-0E13BE6FF0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89" y="3429000"/>
            <a:ext cx="4412120" cy="294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enobia pulverulenta - Trees and Shrubs Online">
            <a:extLst>
              <a:ext uri="{FF2B5EF4-FFF2-40B4-BE49-F238E27FC236}">
                <a16:creationId xmlns:a16="http://schemas.microsoft.com/office/drawing/2014/main" id="{4573DAB2-8E97-4389-B942-B6ECCDE0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1" y="474144"/>
            <a:ext cx="4807670" cy="33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F9F0E9-C3AF-4170-B69A-84B83EE53DCF}"/>
              </a:ext>
            </a:extLst>
          </p:cNvPr>
          <p:cNvSpPr/>
          <p:nvPr/>
        </p:nvSpPr>
        <p:spPr>
          <a:xfrm>
            <a:off x="316430" y="4684344"/>
            <a:ext cx="6218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*Своё научное название род получил в честь </a:t>
            </a:r>
            <a:r>
              <a:rPr lang="ru-RU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Зеновии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(Зенобии) Септимии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лат.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Zenobia </a:t>
            </a:r>
            <a:r>
              <a:rPr lang="en-US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Septimia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араб.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AE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زنوبيا‎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царицы </a:t>
            </a:r>
            <a:r>
              <a:rPr lang="ru-RU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Пальмиры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славившейся своей красотой и образованностью. Автор названия не известен.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06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Фёдоров, Александр Александрович.jpg">
            <a:extLst>
              <a:ext uri="{FF2B5EF4-FFF2-40B4-BE49-F238E27FC236}">
                <a16:creationId xmlns:a16="http://schemas.microsoft.com/office/drawing/2014/main" id="{BAC1AECE-F310-4CC9-A1F1-FE944072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3" y="1045509"/>
            <a:ext cx="3968563" cy="47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EF5162-44B6-46AB-99BC-CA89FFC70755}"/>
              </a:ext>
            </a:extLst>
          </p:cNvPr>
          <p:cNvSpPr/>
          <p:nvPr/>
        </p:nvSpPr>
        <p:spPr>
          <a:xfrm>
            <a:off x="4744010" y="843677"/>
            <a:ext cx="719417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1812 году 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Vavilovia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имела неопределённый статус, но после тщательных исследований, наконец, в 1939 году красивый горох был выделен в особый род А. А. Фёдоровым и назван «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вавиловией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» в честь ботаника и биолога Н. И. Вавилова.</a:t>
            </a:r>
          </a:p>
          <a:p>
            <a:endParaRPr lang="ru-RU" sz="22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Александр Александрович Фёдоров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(1906—1982)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советский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биолог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ботаник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специалист в области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систематики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морфологии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цветковых растений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Член-корреспондент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Академии наук СССР</a:t>
            </a:r>
            <a:r>
              <a:rPr lang="ru-RU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(1964).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Основные труды посвящены морфологии растений (в первую очередь описательной морфологии и тератологии цветковых растений), систематике цветковых растений, а также вопросам ботанического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ресурсоведения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9891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Н. И. Вавилов в 1933 году">
            <a:extLst>
              <a:ext uri="{FF2B5EF4-FFF2-40B4-BE49-F238E27FC236}">
                <a16:creationId xmlns:a16="http://schemas.microsoft.com/office/drawing/2014/main" id="{E7A91B3B-B465-4503-BAD3-5C8CB28C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92" y="798393"/>
            <a:ext cx="3949513" cy="526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E9AF6C-7BD6-4EB2-AD63-81C7723C7569}"/>
              </a:ext>
            </a:extLst>
          </p:cNvPr>
          <p:cNvSpPr/>
          <p:nvPr/>
        </p:nvSpPr>
        <p:spPr>
          <a:xfrm>
            <a:off x="131003" y="353694"/>
            <a:ext cx="775814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Никола́й</a:t>
            </a:r>
            <a:r>
              <a:rPr lang="ru-RU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Ива́нович</a:t>
            </a:r>
            <a:r>
              <a:rPr lang="ru-RU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Вави́лов</a:t>
            </a:r>
            <a:r>
              <a:rPr lang="ru-RU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(1887 – 1943)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русский и советский учёный-генетик, ботаник, селекционер, химик, географ, общественный и государственный деятель.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Организатор и участник ботанико-агрономических экспедиций, охвативших большинство континентов, в ходе которых выявил древние очаги формообразования культурных растений.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Создал учение о мировых центрах происхождения культурных растений. Обосновал учение об иммунитете растений, открыл закон гомологических рядов в наследственной изменчивости организмов. Внёс существенный вклад в разработку учения о биологическом виде.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 руководством Вавилова была создана крупнейшая в мире коллекция семян культурных растений. Он заложил основы системы государственных испытаний сортов полевых культур. Сформулировал принципы деятельности главного научного центра страны по аграрным наукам, создал сеть научных учреждений в этой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711883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58A9C93-2A82-49F6-A3C1-51A51260D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59" y="811289"/>
            <a:ext cx="6339795" cy="1479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БЕНТЛИ -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марка легковых автомобилей класса «люкс», выпускавшихся одноименной британской фирмой, которая в настоящее время входит в состав германского концерна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Volkswagen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AG.</a:t>
            </a:r>
          </a:p>
          <a:p>
            <a:pPr marL="0" indent="0">
              <a:buNone/>
            </a:pPr>
            <a:r>
              <a:rPr lang="ru-RU" sz="1700" dirty="0">
                <a:latin typeface="+mj-lt"/>
              </a:rPr>
              <a:t>«Судьба эпонимов. Словарь-справочник.» М. Г. </a:t>
            </a:r>
            <a:r>
              <a:rPr lang="ru-RU" sz="1700" dirty="0" err="1">
                <a:latin typeface="+mj-lt"/>
              </a:rPr>
              <a:t>Блау</a:t>
            </a:r>
            <a:endParaRPr lang="ru-RU" sz="17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26" name="Picture 2" descr="Легендарный Bentley Continental | Ретро автомобили мира">
            <a:extLst>
              <a:ext uri="{FF2B5EF4-FFF2-40B4-BE49-F238E27FC236}">
                <a16:creationId xmlns:a16="http://schemas.microsoft.com/office/drawing/2014/main" id="{93EDF55F-CB9B-4080-843E-82336DCAC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0" y="3102378"/>
            <a:ext cx="5888665" cy="29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Логотип Bentley: значение эмблемы Бентли, история, информация - Автолого.рф">
            <a:extLst>
              <a:ext uri="{FF2B5EF4-FFF2-40B4-BE49-F238E27FC236}">
                <a16:creationId xmlns:a16="http://schemas.microsoft.com/office/drawing/2014/main" id="{CBFE4EEA-26B8-4B44-9CAB-F4E109C5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670497"/>
            <a:ext cx="4228116" cy="28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C591EF-F320-4895-8D83-053C00E97383}"/>
              </a:ext>
            </a:extLst>
          </p:cNvPr>
          <p:cNvSpPr/>
          <p:nvPr/>
        </p:nvSpPr>
        <p:spPr>
          <a:xfrm>
            <a:off x="7130287" y="4846382"/>
            <a:ext cx="5192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</a:rPr>
              <a:t>БЕНТЛИ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- (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Bentley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) английская фирма по выпуску спортивных автомобилей марки «Бентли». В 1931 была куплена компанией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Rolls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Royce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827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36DF5C-0F02-4B96-BE22-E31944CC9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457677"/>
            <a:ext cx="9930245" cy="493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Уолтер Оуэн Бентли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Walter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Owen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Bentley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 (1888 – 1971)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Бентли, Уолтер Оуэн">
            <a:extLst>
              <a:ext uri="{FF2B5EF4-FFF2-40B4-BE49-F238E27FC236}">
                <a16:creationId xmlns:a16="http://schemas.microsoft.com/office/drawing/2014/main" id="{AF3A713F-14AC-471B-940C-94BC026B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951170"/>
            <a:ext cx="4000500" cy="55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33C09D-0B2D-49A0-BCBC-049CC2D9F7D8}"/>
              </a:ext>
            </a:extLst>
          </p:cNvPr>
          <p:cNvSpPr/>
          <p:nvPr/>
        </p:nvSpPr>
        <p:spPr>
          <a:xfrm>
            <a:off x="266700" y="1659513"/>
            <a:ext cx="77781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Начал свою карьеру учеником в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железнодорожных мастерских. Торговлей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автомобилями занялся в 1910 г.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1912 г. Он импортировал французские легковые автомобили DFP.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первую мировую войну Бентли создал ряд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удачных авиационных двигателей и по ее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окончании организовал (1919 г.) собственную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компанию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Bentley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MotorsЕго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первая машина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дебютировала на Лондонском автосалоне 1919 г.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 индексом "3 L".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 автомобили марки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Bentley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отличались высоким качеством, комфортом,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надежностью.</a:t>
            </a:r>
          </a:p>
        </p:txBody>
      </p:sp>
    </p:spTree>
    <p:extLst>
      <p:ext uri="{BB962C8B-B14F-4D97-AF65-F5344CB8AC3E}">
        <p14:creationId xmlns:p14="http://schemas.microsoft.com/office/powerpoint/2010/main" val="857921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6A75FD-2908-4492-9ABC-2C9CF0F6E22E}"/>
              </a:ext>
            </a:extLst>
          </p:cNvPr>
          <p:cNvSpPr/>
          <p:nvPr/>
        </p:nvSpPr>
        <p:spPr>
          <a:xfrm>
            <a:off x="5838825" y="695324"/>
            <a:ext cx="6238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20-е гг. компания существовала благодаря финансовым</a:t>
            </a:r>
          </a:p>
          <a:p>
            <a:r>
              <a:rPr lang="ru-RU" dirty="0"/>
              <a:t>вливаниям и редко имела прибыль. После 1926 г. фирму</a:t>
            </a:r>
          </a:p>
          <a:p>
            <a:r>
              <a:rPr lang="ru-RU" dirty="0"/>
              <a:t>финансировал богатый Вульф </a:t>
            </a:r>
            <a:r>
              <a:rPr lang="ru-RU" dirty="0" err="1"/>
              <a:t>Барнато</a:t>
            </a:r>
            <a:r>
              <a:rPr lang="ru-RU" dirty="0"/>
              <a:t> (</a:t>
            </a:r>
            <a:r>
              <a:rPr lang="ru-RU" dirty="0" err="1"/>
              <a:t>Woolf</a:t>
            </a:r>
            <a:r>
              <a:rPr lang="ru-RU" dirty="0"/>
              <a:t> </a:t>
            </a:r>
            <a:r>
              <a:rPr lang="ru-RU" dirty="0" err="1"/>
              <a:t>Barnato</a:t>
            </a:r>
            <a:r>
              <a:rPr lang="ru-RU" dirty="0"/>
              <a:t>),</a:t>
            </a:r>
          </a:p>
          <a:p>
            <a:r>
              <a:rPr lang="ru-RU" dirty="0"/>
              <a:t>увлекавшийся автогонками и ставший председателем</a:t>
            </a:r>
          </a:p>
          <a:p>
            <a:r>
              <a:rPr lang="ru-RU" dirty="0"/>
              <a:t>правления </a:t>
            </a:r>
            <a:r>
              <a:rPr lang="ru-RU" dirty="0" err="1"/>
              <a:t>Bentley</a:t>
            </a:r>
            <a:r>
              <a:rPr lang="ru-RU" dirty="0"/>
              <a:t>. Но в итоге и он отказал в финансовой</a:t>
            </a:r>
          </a:p>
          <a:p>
            <a:r>
              <a:rPr lang="ru-RU" dirty="0"/>
              <a:t>помощи.</a:t>
            </a:r>
          </a:p>
        </p:txBody>
      </p:sp>
      <p:pic>
        <p:nvPicPr>
          <p:cNvPr id="3076" name="Picture 4" descr="Личности: Уолтер Оуэн Бентли — DRIVE2">
            <a:extLst>
              <a:ext uri="{FF2B5EF4-FFF2-40B4-BE49-F238E27FC236}">
                <a16:creationId xmlns:a16="http://schemas.microsoft.com/office/drawing/2014/main" id="{438AF3AB-DA53-4392-AC27-3A47D1AB3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695324"/>
            <a:ext cx="4871359" cy="31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CA78D4-8966-4935-BCC7-F09AA79E08B1}"/>
              </a:ext>
            </a:extLst>
          </p:cNvPr>
          <p:cNvSpPr/>
          <p:nvPr/>
        </p:nvSpPr>
        <p:spPr>
          <a:xfrm>
            <a:off x="438149" y="458066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1931 г. </a:t>
            </a:r>
            <a:r>
              <a:rPr lang="ru-RU" dirty="0" err="1"/>
              <a:t>Bentley</a:t>
            </a:r>
            <a:r>
              <a:rPr lang="ru-RU" dirty="0"/>
              <a:t> оказалась на грани банкротства. Дело рассматривалось в суде, после чего она перешла в</a:t>
            </a:r>
          </a:p>
          <a:p>
            <a:r>
              <a:rPr lang="ru-RU" dirty="0"/>
              <a:t>распоряжение фирмы </a:t>
            </a:r>
            <a:r>
              <a:rPr lang="ru-RU" dirty="0" err="1"/>
              <a:t>Rolls-Royce</a:t>
            </a:r>
            <a:r>
              <a:rPr lang="ru-RU" dirty="0"/>
              <a:t> (Роллс-Ройс). Уолтера</a:t>
            </a:r>
          </a:p>
          <a:p>
            <a:r>
              <a:rPr lang="ru-RU" dirty="0"/>
              <a:t>Бентли отстранили от конструирования, и появившиеся в  1933 г. новые модели </a:t>
            </a:r>
            <a:r>
              <a:rPr lang="ru-RU" dirty="0" err="1"/>
              <a:t>Bentley</a:t>
            </a:r>
            <a:r>
              <a:rPr lang="ru-RU" dirty="0"/>
              <a:t> уже не имели ничего общего со своими предшественниками.</a:t>
            </a:r>
          </a:p>
        </p:txBody>
      </p:sp>
      <p:pic>
        <p:nvPicPr>
          <p:cNvPr id="8" name="Picture 2" descr="Dove/Getty Images">
            <a:extLst>
              <a:ext uri="{FF2B5EF4-FFF2-40B4-BE49-F238E27FC236}">
                <a16:creationId xmlns:a16="http://schemas.microsoft.com/office/drawing/2014/main" id="{0EF400F1-98B7-4A4C-BA8E-DD7AECA83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10" y="2566213"/>
            <a:ext cx="4011178" cy="40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773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DC8752-BA46-4F8C-AB7B-2120FE01DC77}"/>
              </a:ext>
            </a:extLst>
          </p:cNvPr>
          <p:cNvSpPr/>
          <p:nvPr/>
        </p:nvSpPr>
        <p:spPr>
          <a:xfrm>
            <a:off x="6286503" y="58831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ДОДЖ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(Dodge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отделение американской корпорации «Крайслер», производящее легковые автомобили, а также автомобили повышенной проходимости.</a:t>
            </a:r>
            <a:r>
              <a:rPr lang="ru-RU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endParaRPr lang="ru-RU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+mj-lt"/>
              </a:rPr>
              <a:t>«Автомобильный словарь»</a:t>
            </a:r>
          </a:p>
        </p:txBody>
      </p:sp>
      <p:pic>
        <p:nvPicPr>
          <p:cNvPr id="4098" name="Picture 2" descr="Модельный ряд Dodge - от грузовиков до масл-каров">
            <a:extLst>
              <a:ext uri="{FF2B5EF4-FFF2-40B4-BE49-F238E27FC236}">
                <a16:creationId xmlns:a16="http://schemas.microsoft.com/office/drawing/2014/main" id="{19C2F384-F3EF-481A-9312-5449202E5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9" y="588315"/>
            <a:ext cx="5886142" cy="33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Логотип Dodge: значение эмблемы Додж, история, информация - Автолого.рф">
            <a:extLst>
              <a:ext uri="{FF2B5EF4-FFF2-40B4-BE49-F238E27FC236}">
                <a16:creationId xmlns:a16="http://schemas.microsoft.com/office/drawing/2014/main" id="{510D5D88-A80E-4039-BC71-A70B6856E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17" y="2862290"/>
            <a:ext cx="4005984" cy="30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0CE1C8-6932-4454-92D3-35A6B64DF275}"/>
              </a:ext>
            </a:extLst>
          </p:cNvPr>
          <p:cNvSpPr/>
          <p:nvPr/>
        </p:nvSpPr>
        <p:spPr>
          <a:xfrm>
            <a:off x="328901" y="49470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ДОДЖ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название легковых 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грузопасс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автомобилей одноимённой амер. фирмы, выпускаемых с 1914</a:t>
            </a:r>
          </a:p>
          <a:p>
            <a:r>
              <a:rPr lang="ru-RU" dirty="0">
                <a:latin typeface="+mj-lt"/>
              </a:rPr>
              <a:t>«Большой энциклопедический политехнический словарь»</a:t>
            </a:r>
            <a:endParaRPr lang="ru-RU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75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E2F18D-5A08-417A-8C76-89065D54EE38}"/>
              </a:ext>
            </a:extLst>
          </p:cNvPr>
          <p:cNvSpPr/>
          <p:nvPr/>
        </p:nvSpPr>
        <p:spPr>
          <a:xfrm>
            <a:off x="238124" y="342811"/>
            <a:ext cx="113638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Орас (Гораций) Додж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  (1868 –1920)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– пионер американской автомобильной промышленности и соучредитель компании </a:t>
            </a:r>
            <a:r>
              <a:rPr lang="ru-RU" dirty="0">
                <a:latin typeface="Arial" panose="020B0604020202020204" pitchFamily="34" charset="0"/>
              </a:rPr>
              <a:t>Dodge Brothers.</a:t>
            </a:r>
            <a:endParaRPr lang="ru-RU" dirty="0"/>
          </a:p>
        </p:txBody>
      </p:sp>
      <p:pic>
        <p:nvPicPr>
          <p:cNvPr id="5122" name="Picture 2" descr="Horace Elgin Dodge.jpg">
            <a:extLst>
              <a:ext uri="{FF2B5EF4-FFF2-40B4-BE49-F238E27FC236}">
                <a16:creationId xmlns:a16="http://schemas.microsoft.com/office/drawing/2014/main" id="{632B0EE3-7781-4981-817A-2D00E166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4" y="1659097"/>
            <a:ext cx="3648075" cy="465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6E3F1C-E659-458A-B61C-D94545E7082A}"/>
              </a:ext>
            </a:extLst>
          </p:cNvPr>
          <p:cNvSpPr/>
          <p:nvPr/>
        </p:nvSpPr>
        <p:spPr>
          <a:xfrm>
            <a:off x="4257675" y="4588575"/>
            <a:ext cx="7587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Гораций был одарённым механиком и изобретателем. Он изобрёл первый грязеустойчивый </a:t>
            </a:r>
            <a:r>
              <a:rPr lang="ru-RU" dirty="0">
                <a:latin typeface="Arial" panose="020B0604020202020204" pitchFamily="34" charset="0"/>
              </a:rPr>
              <a:t>шариковый подшипник.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2F5828-F565-4001-9AA8-CD8FE9D9E2EC}"/>
              </a:ext>
            </a:extLst>
          </p:cNvPr>
          <p:cNvSpPr/>
          <p:nvPr/>
        </p:nvSpPr>
        <p:spPr>
          <a:xfrm>
            <a:off x="4257675" y="2038371"/>
            <a:ext cx="73442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Он родился в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Найлсе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dirty="0">
                <a:latin typeface="Arial" panose="020B0604020202020204" pitchFamily="34" charset="0"/>
              </a:rPr>
              <a:t>Мичиган, 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17 мая 1868 года.    Его отцу принадлежал литейный завод и механическая мастерская. Орас Додж и его старший брат </a:t>
            </a:r>
            <a:r>
              <a:rPr lang="ru-RU" dirty="0">
                <a:latin typeface="Arial" panose="020B0604020202020204" pitchFamily="34" charset="0"/>
              </a:rPr>
              <a:t>Джон Додж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были неразлучны как в детстве, так и во взрослой жизни. </a:t>
            </a:r>
          </a:p>
          <a:p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В 1886 году братья Доджи переехали в </a:t>
            </a:r>
            <a:r>
              <a:rPr lang="ru-RU" dirty="0">
                <a:latin typeface="Arial" panose="020B0604020202020204" pitchFamily="34" charset="0"/>
              </a:rPr>
              <a:t>Детройт,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где они устроились на работу на котельный завод. В 1894 году они стали работать </a:t>
            </a:r>
            <a:r>
              <a:rPr lang="ru-RU" dirty="0">
                <a:latin typeface="Arial" panose="020B0604020202020204" pitchFamily="34" charset="0"/>
              </a:rPr>
              <a:t>токарями 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в канадской типографской компании.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181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ohn Francis Dodge.jpg">
            <a:extLst>
              <a:ext uri="{FF2B5EF4-FFF2-40B4-BE49-F238E27FC236}">
                <a16:creationId xmlns:a16="http://schemas.microsoft.com/office/drawing/2014/main" id="{253DFF4F-5975-407A-B1F0-EEDBB08D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487" y="1053312"/>
            <a:ext cx="3606305" cy="475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288F9E-0B72-460C-9A43-F0D6860E20D4}"/>
              </a:ext>
            </a:extLst>
          </p:cNvPr>
          <p:cNvSpPr/>
          <p:nvPr/>
        </p:nvSpPr>
        <p:spPr>
          <a:xfrm>
            <a:off x="321578" y="187713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В то время как Джон был склонным к продажам управленческим типом, его брат Гораций был одарённым механиком и заядлым ремесленником.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B861CB-950D-4771-B264-0272E40FE7EC}"/>
              </a:ext>
            </a:extLst>
          </p:cNvPr>
          <p:cNvSpPr/>
          <p:nvPr/>
        </p:nvSpPr>
        <p:spPr>
          <a:xfrm>
            <a:off x="321578" y="545481"/>
            <a:ext cx="63840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Джон Фрэнсис Додж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ru-RU" sz="2400" dirty="0">
                <a:latin typeface="Arial" panose="020B0604020202020204" pitchFamily="34" charset="0"/>
              </a:rPr>
              <a:t>1864— 1920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— пионер американской </a:t>
            </a:r>
            <a:r>
              <a:rPr lang="ru-RU" dirty="0">
                <a:latin typeface="Arial" panose="020B0604020202020204" pitchFamily="34" charset="0"/>
              </a:rPr>
              <a:t>автомобильной 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промышленности и соучредитель компании </a:t>
            </a:r>
            <a:r>
              <a:rPr lang="ru-RU" dirty="0">
                <a:latin typeface="Arial" panose="020B0604020202020204" pitchFamily="34" charset="0"/>
              </a:rPr>
              <a:t>Dodge Brothers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1ACABD-66E2-4F74-A449-6008E9BD9E3A}"/>
              </a:ext>
            </a:extLst>
          </p:cNvPr>
          <p:cNvSpPr/>
          <p:nvPr/>
        </p:nvSpPr>
        <p:spPr>
          <a:xfrm>
            <a:off x="321577" y="2977904"/>
            <a:ext cx="65225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1897 году братья решили открыть производство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велосипедов. В 1900 году они организовали производство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запчастей для автомобилей.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1903–1913 годах братья Додж были поставщиками компании Форда, и Джон занимал пост вице-президента этой компании. В 1910 году они построили новый завод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Хамтрамке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(штат Мичиган). В 1914 году основали компанию Dodge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чтобы делать собственные автомобили. В 1917 году начали выпускать грузовики для армии США.</a:t>
            </a:r>
          </a:p>
        </p:txBody>
      </p:sp>
    </p:spTree>
    <p:extLst>
      <p:ext uri="{BB962C8B-B14F-4D97-AF65-F5344CB8AC3E}">
        <p14:creationId xmlns:p14="http://schemas.microsoft.com/office/powerpoint/2010/main" val="3188811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B7C1D2-5008-4D46-ACC7-9E298F944922}"/>
              </a:ext>
            </a:extLst>
          </p:cNvPr>
          <p:cNvSpPr/>
          <p:nvPr/>
        </p:nvSpPr>
        <p:spPr>
          <a:xfrm>
            <a:off x="338356" y="39998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В первый год своей деятельности компания братьев Додж начала производить запчасти для автомобильной промышленности. В 1902 году братья Додж выиграли контракт на поставку </a:t>
            </a:r>
            <a:r>
              <a:rPr lang="ru-RU" dirty="0">
                <a:latin typeface="Arial" panose="020B0604020202020204" pitchFamily="34" charset="0"/>
              </a:rPr>
              <a:t>трансмиссий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для компании </a:t>
            </a:r>
            <a:r>
              <a:rPr lang="ru-RU" dirty="0">
                <a:latin typeface="Arial" panose="020B0604020202020204" pitchFamily="34" charset="0"/>
              </a:rPr>
              <a:t>Olds Motor Vehicle Company,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 в результате они завоевали солидную репутацию качества и обслуживания. </a:t>
            </a:r>
            <a:endParaRPr lang="ru-RU" dirty="0"/>
          </a:p>
        </p:txBody>
      </p:sp>
      <p:pic>
        <p:nvPicPr>
          <p:cNvPr id="7170" name="Picture 2" descr="История американской марки DODGE">
            <a:extLst>
              <a:ext uri="{FF2B5EF4-FFF2-40B4-BE49-F238E27FC236}">
                <a16:creationId xmlns:a16="http://schemas.microsoft.com/office/drawing/2014/main" id="{6DD8E275-BB7A-453E-9F3C-A4D20EF1F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2"/>
          <a:stretch/>
        </p:blipFill>
        <p:spPr bwMode="auto">
          <a:xfrm>
            <a:off x="338356" y="3350831"/>
            <a:ext cx="5123740" cy="25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жон Фрэнсис Додж (1864-1920) биография Гораций Элджин Додж">
            <a:extLst>
              <a:ext uri="{FF2B5EF4-FFF2-40B4-BE49-F238E27FC236}">
                <a16:creationId xmlns:a16="http://schemas.microsoft.com/office/drawing/2014/main" id="{BED8C056-6BC7-4562-B5E1-FF9BBDFA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79" y="399981"/>
            <a:ext cx="5408965" cy="30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DC1B12-FF97-4FFB-BB19-D26BF97C3BE6}"/>
              </a:ext>
            </a:extLst>
          </p:cNvPr>
          <p:cNvSpPr/>
          <p:nvPr/>
        </p:nvSpPr>
        <p:spPr>
          <a:xfrm>
            <a:off x="5975758" y="45195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В течение десяти лет компания братьев Додж была поставщиком для Форда, а Джон Додж работал вице-президентом компании Форд. В 1913 году братья Доджи расторгли контракт с </a:t>
            </a:r>
            <a:r>
              <a:rPr lang="ru-RU" dirty="0" err="1">
                <a:solidFill>
                  <a:srgbClr val="202122"/>
                </a:solidFill>
                <a:latin typeface="Arial" panose="020B0604020202020204" pitchFamily="34" charset="0"/>
              </a:rPr>
              <a:t>Ford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 и посвятили свою энергию производству автомобиля Dodge.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211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57138E-5860-4D24-B3EA-2CDEFB459562}"/>
              </a:ext>
            </a:extLst>
          </p:cNvPr>
          <p:cNvSpPr/>
          <p:nvPr/>
        </p:nvSpPr>
        <p:spPr>
          <a:xfrm>
            <a:off x="212522" y="47580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ФОРД</a:t>
            </a:r>
            <a:r>
              <a:rPr lang="ru-RU" dirty="0"/>
              <a:t> —  форда, муж. (неол.). Легковой автомобиль типа, выпускаемого заводами американского фабриканта Форда. </a:t>
            </a:r>
          </a:p>
          <a:p>
            <a:r>
              <a:rPr lang="ru-RU" dirty="0">
                <a:latin typeface="+mj-lt"/>
              </a:rPr>
              <a:t>«Толковый словарь Ушакова.»</a:t>
            </a:r>
          </a:p>
        </p:txBody>
      </p:sp>
      <p:pic>
        <p:nvPicPr>
          <p:cNvPr id="8194" name="Picture 2" descr="Старый Форд - 58 фото">
            <a:extLst>
              <a:ext uri="{FF2B5EF4-FFF2-40B4-BE49-F238E27FC236}">
                <a16:creationId xmlns:a16="http://schemas.microsoft.com/office/drawing/2014/main" id="{6E368F0A-B7FC-4E74-A8BF-B9AD06AD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2" y="1907488"/>
            <a:ext cx="5396581" cy="447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Значок с логотипом Ford-Motor-Co, Американская традиция, Сделано в США -  купить по выгодной цене | AliExpress">
            <a:extLst>
              <a:ext uri="{FF2B5EF4-FFF2-40B4-BE49-F238E27FC236}">
                <a16:creationId xmlns:a16="http://schemas.microsoft.com/office/drawing/2014/main" id="{F964B551-1BAE-40AD-A58F-3003B50C7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674" y="475804"/>
            <a:ext cx="4415463" cy="42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C16781-0028-415B-88C3-248FCE9BC7B1}"/>
              </a:ext>
            </a:extLst>
          </p:cNvPr>
          <p:cNvSpPr/>
          <p:nvPr/>
        </p:nvSpPr>
        <p:spPr>
          <a:xfrm>
            <a:off x="6862619" y="5181867"/>
            <a:ext cx="5477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ФОРД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— </a:t>
            </a:r>
            <a:r>
              <a:rPr lang="ru-RU" dirty="0">
                <a:solidFill>
                  <a:srgbClr val="000000"/>
                </a:solidFill>
              </a:rPr>
              <a:t>американская автомобилестроительная компания, производитель автомобилей марки «Форд»</a:t>
            </a:r>
          </a:p>
          <a:p>
            <a:r>
              <a:rPr lang="ru-RU" dirty="0">
                <a:latin typeface="+mj-lt"/>
              </a:rPr>
              <a:t>«Судьба эпонимов. Словарь-справочник»</a:t>
            </a:r>
          </a:p>
        </p:txBody>
      </p:sp>
    </p:spTree>
    <p:extLst>
      <p:ext uri="{BB962C8B-B14F-4D97-AF65-F5344CB8AC3E}">
        <p14:creationId xmlns:p14="http://schemas.microsoft.com/office/powerpoint/2010/main" val="179319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thumb/e/e6/Herbert_Schmalz-Zenobia_cropped.jpg/220px-Herbert_Schmalz-Zenobia_cropped.jpg">
            <a:extLst>
              <a:ext uri="{FF2B5EF4-FFF2-40B4-BE49-F238E27FC236}">
                <a16:creationId xmlns:a16="http://schemas.microsoft.com/office/drawing/2014/main" id="{1FEA2BFA-C6FA-40B2-9299-F9EF8C53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70" y="987336"/>
            <a:ext cx="3824361" cy="509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F6A16CF-7CB2-4EE0-8589-907B2DD74274}"/>
              </a:ext>
            </a:extLst>
          </p:cNvPr>
          <p:cNvSpPr/>
          <p:nvPr/>
        </p:nvSpPr>
        <p:spPr>
          <a:xfrm>
            <a:off x="156881" y="586544"/>
            <a:ext cx="797858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effectLst/>
                <a:latin typeface="Arial" panose="020B0604020202020204" pitchFamily="34" charset="0"/>
              </a:rPr>
              <a:t>Зено́бия</a:t>
            </a:r>
            <a:r>
              <a:rPr lang="ru-RU" sz="2400" b="1" i="0" dirty="0">
                <a:effectLst/>
                <a:latin typeface="Arial" panose="020B0604020202020204" pitchFamily="34" charset="0"/>
              </a:rPr>
              <a:t> </a:t>
            </a:r>
            <a:r>
              <a:rPr lang="ru-RU" sz="2400" b="1" i="0" dirty="0" err="1">
                <a:effectLst/>
                <a:latin typeface="Arial" panose="020B0604020202020204" pitchFamily="34" charset="0"/>
              </a:rPr>
              <a:t>Септи́мия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, также </a:t>
            </a:r>
            <a:r>
              <a:rPr lang="ru-RU" sz="2400" b="1" i="0" dirty="0" err="1">
                <a:effectLst/>
                <a:latin typeface="Arial" panose="020B0604020202020204" pitchFamily="34" charset="0"/>
              </a:rPr>
              <a:t>Зено́вия</a:t>
            </a:r>
            <a:r>
              <a:rPr lang="ru-RU" sz="2400" b="1" i="0" dirty="0">
                <a:effectLst/>
                <a:latin typeface="Arial" panose="020B0604020202020204" pitchFamily="34" charset="0"/>
              </a:rPr>
              <a:t> </a:t>
            </a:r>
            <a:r>
              <a:rPr lang="ru-RU" sz="2400" b="1" i="0" dirty="0" err="1">
                <a:effectLst/>
                <a:latin typeface="Arial" panose="020B0604020202020204" pitchFamily="34" charset="0"/>
              </a:rPr>
              <a:t>Септи́мия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2400" b="0" i="0" dirty="0" err="1">
                <a:effectLst/>
                <a:latin typeface="Arial" panose="020B0604020202020204" pitchFamily="34" charset="0"/>
              </a:rPr>
              <a:t>Ю́лия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0" dirty="0" err="1">
                <a:effectLst/>
                <a:latin typeface="Arial" panose="020B0604020202020204" pitchFamily="34" charset="0"/>
              </a:rPr>
              <a:t>Авре́лия</a:t>
            </a:r>
            <a:r>
              <a:rPr lang="ru-RU" sz="2400" b="0" i="0" dirty="0">
                <a:effectLst/>
                <a:latin typeface="Arial" panose="020B0604020202020204" pitchFamily="34" charset="0"/>
              </a:rPr>
              <a:t> </a:t>
            </a:r>
            <a:r>
              <a:rPr lang="ru-RU" sz="2400" b="0" i="1" dirty="0" err="1">
                <a:effectLst/>
                <a:latin typeface="Arial" panose="020B0604020202020204" pitchFamily="34" charset="0"/>
              </a:rPr>
              <a:t>Зино́вия</a:t>
            </a:r>
            <a:r>
              <a:rPr lang="ru-RU" sz="2400" b="0" i="1" dirty="0">
                <a:effectLst/>
                <a:latin typeface="Arial" panose="020B0604020202020204" pitchFamily="34" charset="0"/>
              </a:rPr>
              <a:t> </a:t>
            </a:r>
            <a:r>
              <a:rPr lang="ru-RU" sz="2400" b="0" i="1" dirty="0" err="1">
                <a:effectLst/>
                <a:latin typeface="Arial" panose="020B0604020202020204" pitchFamily="34" charset="0"/>
              </a:rPr>
              <a:t>Септи́мия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 (лат. </a:t>
            </a:r>
            <a:r>
              <a:rPr lang="en-US" sz="2000" b="0" i="1" dirty="0">
                <a:effectLst/>
                <a:latin typeface="Arial" panose="020B0604020202020204" pitchFamily="34" charset="0"/>
              </a:rPr>
              <a:t>Zenobia </a:t>
            </a:r>
            <a:r>
              <a:rPr lang="en-US" sz="2000" b="0" i="1" dirty="0" err="1">
                <a:effectLst/>
                <a:latin typeface="Arial" panose="020B0604020202020204" pitchFamily="34" charset="0"/>
              </a:rPr>
              <a:t>Septimia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, 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или </a:t>
            </a:r>
            <a:r>
              <a:rPr lang="en-US" sz="2000" b="0" i="1" dirty="0">
                <a:effectLst/>
                <a:latin typeface="Arial" panose="020B0604020202020204" pitchFamily="34" charset="0"/>
              </a:rPr>
              <a:t>Iulia Aurelia Zenobia </a:t>
            </a:r>
            <a:r>
              <a:rPr lang="en-US" sz="2000" b="0" i="1" dirty="0" err="1">
                <a:effectLst/>
                <a:latin typeface="Arial" panose="020B0604020202020204" pitchFamily="34" charset="0"/>
              </a:rPr>
              <a:t>Septimia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;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</a:rPr>
              <a:t>греч.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 </a:t>
            </a:r>
            <a:r>
              <a:rPr lang="el-GR" sz="2000" b="0" i="0" dirty="0">
                <a:effectLst/>
                <a:latin typeface="palatino linotype" panose="02040502050505030304" pitchFamily="18" charset="0"/>
              </a:rPr>
              <a:t>Σεπτιμία Ζηνοβία</a:t>
            </a:r>
            <a:r>
              <a:rPr lang="el-GR" sz="2000" b="0" i="0" dirty="0">
                <a:effectLst/>
                <a:latin typeface="Arial" panose="020B0604020202020204" pitchFamily="34" charset="0"/>
              </a:rPr>
              <a:t>; </a:t>
            </a:r>
            <a:r>
              <a:rPr lang="el-GR" sz="2000" b="0" i="0" u="none" strike="noStrike" dirty="0">
                <a:effectLst/>
                <a:latin typeface="Arial" panose="020B0604020202020204" pitchFamily="34" charset="0"/>
              </a:rPr>
              <a:t>240</a:t>
            </a:r>
            <a:r>
              <a:rPr lang="el-GR" sz="2000" b="0" i="0" dirty="0">
                <a:effectLst/>
                <a:latin typeface="Arial" panose="020B0604020202020204" pitchFamily="34" charset="0"/>
              </a:rPr>
              <a:t> — 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после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</a:rPr>
              <a:t>274</a:t>
            </a:r>
            <a:r>
              <a:rPr lang="ru-RU" sz="2000" b="0" i="0" dirty="0">
                <a:effectLst/>
                <a:latin typeface="Arial" panose="020B0604020202020204" pitchFamily="34" charset="0"/>
              </a:rPr>
              <a:t>)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</a:t>
            </a:r>
            <a:r>
              <a:rPr lang="ru-RU" b="0" i="0" dirty="0">
                <a:effectLst/>
                <a:latin typeface="Arial" panose="020B0604020202020204" pitchFamily="34" charset="0"/>
              </a:rPr>
              <a:t>царица </a:t>
            </a:r>
            <a:r>
              <a:rPr lang="ru-RU" b="0" i="0" u="none" strike="noStrike" dirty="0">
                <a:effectLst/>
                <a:latin typeface="Arial" panose="020B0604020202020204" pitchFamily="34" charset="0"/>
              </a:rPr>
              <a:t>Пальмиры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Она была второй женой царя Пальмиры Одената II, который, признав себя вассалом Римской империи в 258 году, получил от императора в 261 году пост главнокомандующего на Востоке и был направлен римлянами против Сасанидов.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его убийства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Зенобия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приняла на себя бразды правления от имени их малолетнего сына Вабаллата. Будучи высокообразованной женщиной, она пригласила философа-неоплатоника Лонгина для воспитания её сына, а затем назначила его министром.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Зенобия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оказывала также покровительство епископу Павлу из Самосаты. После того как император Галлиен отказал её сыну в подтверждении титулов, дарованных Оденату,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Зенобия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объявила о независимости от Рима и за короткое время подчинила своей власти всю Сирию, восточную часть Малой Азии и Египет.</a:t>
            </a:r>
          </a:p>
        </p:txBody>
      </p:sp>
    </p:spTree>
    <p:extLst>
      <p:ext uri="{BB962C8B-B14F-4D97-AF65-F5344CB8AC3E}">
        <p14:creationId xmlns:p14="http://schemas.microsoft.com/office/powerpoint/2010/main" val="1072100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Генри Форд колоризованное фото">
            <a:extLst>
              <a:ext uri="{FF2B5EF4-FFF2-40B4-BE49-F238E27FC236}">
                <a16:creationId xmlns:a16="http://schemas.microsoft.com/office/drawing/2014/main" id="{A4457A2E-EE81-4972-9BD5-EC6D7D5E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5" y="723395"/>
            <a:ext cx="4076695" cy="510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FF5860-8AD5-4BC8-B250-CC44F75386CF}"/>
              </a:ext>
            </a:extLst>
          </p:cNvPr>
          <p:cNvSpPr/>
          <p:nvPr/>
        </p:nvSpPr>
        <p:spPr>
          <a:xfrm>
            <a:off x="4986450" y="612465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Ге́нри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 Форд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  (</a:t>
            </a:r>
            <a:r>
              <a:rPr lang="ru-RU" sz="2400" dirty="0">
                <a:latin typeface="Arial" panose="020B0604020202020204" pitchFamily="34" charset="0"/>
              </a:rPr>
              <a:t>1863 — 1947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—</a:t>
            </a:r>
            <a:r>
              <a:rPr lang="ru-RU" dirty="0">
                <a:latin typeface="Arial" panose="020B0604020202020204" pitchFamily="34" charset="0"/>
              </a:rPr>
              <a:t>американский 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промышленник, владелец заводов по производству </a:t>
            </a:r>
            <a:r>
              <a:rPr lang="ru-RU" dirty="0">
                <a:latin typeface="Arial" panose="020B0604020202020204" pitchFamily="34" charset="0"/>
              </a:rPr>
              <a:t>автомобилей 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по всему миру, изобретатель, автор 161 патента США. Его лозунг — «автомобиль для всех»; завод Форда выпускал наиболее дешёвые автомобили в начале эпохи автомобилестроения. Компания «</a:t>
            </a:r>
            <a:r>
              <a:rPr lang="ru-RU" dirty="0" err="1">
                <a:latin typeface="Arial" panose="020B0604020202020204" pitchFamily="34" charset="0"/>
              </a:rPr>
              <a:t>Ford</a:t>
            </a:r>
            <a:r>
              <a:rPr lang="ru-RU" dirty="0">
                <a:latin typeface="Arial" panose="020B0604020202020204" pitchFamily="34" charset="0"/>
              </a:rPr>
              <a:t> Motor Company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» существует по сей день.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EAF49E-EAB6-4EBF-9531-DF13B4833F73}"/>
              </a:ext>
            </a:extLst>
          </p:cNvPr>
          <p:cNvSpPr/>
          <p:nvPr/>
        </p:nvSpPr>
        <p:spPr>
          <a:xfrm>
            <a:off x="4986450" y="342900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Генри Форд известен также тем, что впервые стал использовать промышленный</a:t>
            </a:r>
            <a:r>
              <a:rPr lang="ru-RU" dirty="0">
                <a:latin typeface="Arial" panose="020B0604020202020204" pitchFamily="34" charset="0"/>
              </a:rPr>
              <a:t> конвейер для поточного производства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автомобилей. Вопреки распространённому заблуждению, конвейер использовали и до этого, в том числе для массового производства. Однако Генри Форд первым «поставил на конвейер» технически сложную и нуждающуюся в технической поддержке на протяжении всего срока эксплуатации продукцию — автомобиль.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434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9C45EF1-B4BC-43CE-9A64-20E6951F59D2}"/>
              </a:ext>
            </a:extLst>
          </p:cNvPr>
          <p:cNvSpPr/>
          <p:nvPr/>
        </p:nvSpPr>
        <p:spPr>
          <a:xfrm>
            <a:off x="240146" y="175491"/>
            <a:ext cx="603134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Генри с юных лет проявлял удивительные способности не к</a:t>
            </a:r>
          </a:p>
          <a:p>
            <a:r>
              <a:rPr lang="ru-RU" sz="1600" dirty="0"/>
              <a:t>фермерскому труду, а к механике. Окончив среднюю школу в</a:t>
            </a:r>
          </a:p>
          <a:p>
            <a:r>
              <a:rPr lang="ru-RU" sz="1600" dirty="0"/>
              <a:t>родном Дирборне, парень перебрался в Детройт, где стал работать</a:t>
            </a:r>
            <a:r>
              <a:rPr lang="en-US" sz="1600" dirty="0"/>
              <a:t> </a:t>
            </a:r>
            <a:r>
              <a:rPr lang="ru-RU" sz="1600" dirty="0"/>
              <a:t>слесарем-механиком.</a:t>
            </a:r>
          </a:p>
          <a:p>
            <a:endParaRPr lang="en-US" sz="1600" dirty="0"/>
          </a:p>
          <a:p>
            <a:r>
              <a:rPr lang="ru-RU" sz="1600" dirty="0"/>
              <a:t>В свободное время он строил свой первый автомобиль и построил</a:t>
            </a:r>
          </a:p>
          <a:p>
            <a:r>
              <a:rPr lang="ru-RU" sz="1600" dirty="0"/>
              <a:t>его в 1896 году. Этот автомобиль в принципе не отличался от</a:t>
            </a:r>
          </a:p>
          <a:p>
            <a:r>
              <a:rPr lang="ru-RU" sz="1600" dirty="0"/>
              <a:t>первых европейских автомобилей </a:t>
            </a:r>
            <a:r>
              <a:rPr lang="ru-RU" sz="1600" dirty="0" err="1"/>
              <a:t>Даймлера</a:t>
            </a:r>
            <a:r>
              <a:rPr lang="ru-RU" sz="1600" dirty="0"/>
              <a:t> и </a:t>
            </a:r>
            <a:r>
              <a:rPr lang="ru-RU" sz="1600" dirty="0" err="1"/>
              <a:t>Бенца</a:t>
            </a:r>
            <a:r>
              <a:rPr lang="ru-RU" sz="1600" dirty="0"/>
              <a:t>: четыре</a:t>
            </a:r>
          </a:p>
          <a:p>
            <a:r>
              <a:rPr lang="ru-RU" sz="1600" dirty="0"/>
              <a:t>колеса, двухцилиндровый четырехтактный двигатель с водяным</a:t>
            </a:r>
          </a:p>
          <a:p>
            <a:r>
              <a:rPr lang="ru-RU" sz="1600" dirty="0"/>
              <a:t>охлаждением, без заднего хода.</a:t>
            </a:r>
          </a:p>
          <a:p>
            <a:endParaRPr lang="ru-RU" sz="16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8" name="Picture 4" descr="Почему Генри Форд платил своим рабочим только тогда, когда они ничего не  делали">
            <a:extLst>
              <a:ext uri="{FF2B5EF4-FFF2-40B4-BE49-F238E27FC236}">
                <a16:creationId xmlns:a16="http://schemas.microsoft.com/office/drawing/2014/main" id="{6B9676B7-4081-4DBE-971B-2AD7195A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91" y="294409"/>
            <a:ext cx="519938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0C5575-D580-43EF-93F9-4394885C7A54}"/>
              </a:ext>
            </a:extLst>
          </p:cNvPr>
          <p:cNvSpPr/>
          <p:nvPr/>
        </p:nvSpPr>
        <p:spPr>
          <a:xfrm>
            <a:off x="6096000" y="3804227"/>
            <a:ext cx="6483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1903 году Форд основал компанию «</a:t>
            </a:r>
            <a:r>
              <a:rPr lang="ru-RU" sz="1600" dirty="0" err="1"/>
              <a:t>Ford</a:t>
            </a:r>
            <a:r>
              <a:rPr lang="ru-RU" sz="1600" dirty="0"/>
              <a:t> Motor», в которой он</a:t>
            </a:r>
          </a:p>
          <a:p>
            <a:r>
              <a:rPr lang="ru-RU" sz="1600" dirty="0"/>
              <a:t>владел 25.5% акций. В это время он был гордым владельцем</a:t>
            </a:r>
          </a:p>
          <a:p>
            <a:r>
              <a:rPr lang="ru-RU" sz="1600" dirty="0"/>
              <a:t>нескольких патентов и прототипа будущего автомобиля, который</a:t>
            </a:r>
          </a:p>
          <a:p>
            <a:r>
              <a:rPr lang="ru-RU" sz="1600" dirty="0"/>
              <a:t>даже не был закончен. Партнёрами Форда были братья Джон и</a:t>
            </a:r>
          </a:p>
          <a:p>
            <a:r>
              <a:rPr lang="ru-RU" sz="1600" dirty="0"/>
              <a:t>Гораций Доджи, которые взялись производить двигатели.</a:t>
            </a:r>
          </a:p>
          <a:p>
            <a:endParaRPr lang="ru-RU" sz="1600" dirty="0"/>
          </a:p>
          <a:p>
            <a:r>
              <a:rPr lang="ru-RU" sz="1600" dirty="0"/>
              <a:t>Огромное предприятие, построенное по последнему</a:t>
            </a:r>
          </a:p>
          <a:p>
            <a:r>
              <a:rPr lang="ru-RU" sz="1600" dirty="0"/>
              <a:t>слову техники: электричество, просторные цеха со</a:t>
            </a:r>
          </a:p>
          <a:p>
            <a:r>
              <a:rPr lang="ru-RU" sz="1600" dirty="0"/>
              <a:t>стеклянными крышами, хорошо освещённые и хорошо</a:t>
            </a:r>
          </a:p>
          <a:p>
            <a:r>
              <a:rPr lang="ru-RU" sz="1600" dirty="0"/>
              <a:t>проветриваемые. И конвейер. Первый сборочный</a:t>
            </a:r>
          </a:p>
          <a:p>
            <a:r>
              <a:rPr lang="ru-RU" sz="1600" dirty="0"/>
              <a:t>конвейер был запущен именно на этом заводе в апреле</a:t>
            </a:r>
          </a:p>
          <a:p>
            <a:r>
              <a:rPr lang="ru-RU" sz="1600" dirty="0"/>
              <a:t>1913 года.</a:t>
            </a:r>
          </a:p>
        </p:txBody>
      </p:sp>
      <p:pic>
        <p:nvPicPr>
          <p:cNvPr id="1030" name="Picture 6" descr="Феномен Генри Форда: как в 40 лет начать с гаража и вырастить империю -  КОЛЕСА.ру – автомобильный журнал">
            <a:extLst>
              <a:ext uri="{FF2B5EF4-FFF2-40B4-BE49-F238E27FC236}">
                <a16:creationId xmlns:a16="http://schemas.microsoft.com/office/drawing/2014/main" id="{0C7705EF-0D49-4A52-BECB-42F5329C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6" y="3171682"/>
            <a:ext cx="5494197" cy="33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95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5FB21C-0399-4C67-87BD-0EE4419034A7}"/>
              </a:ext>
            </a:extLst>
          </p:cNvPr>
          <p:cNvSpPr/>
          <p:nvPr/>
        </p:nvSpPr>
        <p:spPr>
          <a:xfrm>
            <a:off x="323273" y="7414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ЛАМБОРГИНИ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— марка дорогих спортивных автомобилей, изготовляемых одноименной итальянской фирмой. Название – по имени Ф. Ламборгини. </a:t>
            </a:r>
          </a:p>
          <a:p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«</a:t>
            </a:r>
            <a:r>
              <a:rPr lang="ru-RU" dirty="0">
                <a:latin typeface="+mj-lt"/>
              </a:rPr>
              <a:t>Судьба эпонимов. Словарь-справочник»</a:t>
            </a:r>
          </a:p>
        </p:txBody>
      </p:sp>
      <p:pic>
        <p:nvPicPr>
          <p:cNvPr id="2050" name="Picture 2" descr="Представлен возрожденный Lamborghini Countach — Авторевю">
            <a:extLst>
              <a:ext uri="{FF2B5EF4-FFF2-40B4-BE49-F238E27FC236}">
                <a16:creationId xmlns:a16="http://schemas.microsoft.com/office/drawing/2014/main" id="{FA213A08-6B33-414C-B23B-7C721770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54" y="894107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бои Ламборджини, лого, эмблема, спорткар, спортивный автомобиль для iPhone  6S+/7+/8+ бесплатно, заставка 1080x1920 - скачать картинки и фото">
            <a:extLst>
              <a:ext uri="{FF2B5EF4-FFF2-40B4-BE49-F238E27FC236}">
                <a16:creationId xmlns:a16="http://schemas.microsoft.com/office/drawing/2014/main" id="{E3341704-E785-4BEF-9A95-B09372EE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60982"/>
            <a:ext cx="4036292" cy="36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ECB8396-78EE-4874-ADFB-157664954BF7}"/>
              </a:ext>
            </a:extLst>
          </p:cNvPr>
          <p:cNvSpPr/>
          <p:nvPr/>
        </p:nvSpPr>
        <p:spPr>
          <a:xfrm>
            <a:off x="5377154" y="52767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ЛАМБОРГИНИ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— (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Lamborghini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) итальянская фирма по производству спортивных автомобилей</a:t>
            </a:r>
          </a:p>
          <a:p>
            <a:r>
              <a:rPr lang="ru-RU" dirty="0">
                <a:latin typeface="+mj-lt"/>
              </a:rPr>
              <a:t>«Автомобильный словарь»</a:t>
            </a:r>
            <a:endParaRPr lang="ru-RU" b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0287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DB9B0F-5D6E-43C7-8180-219CA5E6E1A4}"/>
              </a:ext>
            </a:extLst>
          </p:cNvPr>
          <p:cNvSpPr/>
          <p:nvPr/>
        </p:nvSpPr>
        <p:spPr>
          <a:xfrm>
            <a:off x="240145" y="160883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Ферруччо</a:t>
            </a:r>
            <a:r>
              <a:rPr lang="ru-RU" dirty="0"/>
              <a:t> Ламборгини родился 28 апреля 1916 года в</a:t>
            </a:r>
          </a:p>
          <a:p>
            <a:r>
              <a:rPr lang="ru-RU" dirty="0"/>
              <a:t>небольшой деревне </a:t>
            </a:r>
            <a:r>
              <a:rPr lang="ru-RU" dirty="0" err="1"/>
              <a:t>Ренаццо</a:t>
            </a:r>
            <a:r>
              <a:rPr lang="ru-RU" dirty="0"/>
              <a:t> в провинции Феррара в</a:t>
            </a:r>
          </a:p>
          <a:p>
            <a:r>
              <a:rPr lang="ru-RU" dirty="0"/>
              <a:t>крестьянской семье.</a:t>
            </a:r>
          </a:p>
          <a:p>
            <a:r>
              <a:rPr lang="ru-RU" dirty="0"/>
              <a:t>По окончании Второй мировой войны </a:t>
            </a:r>
            <a:r>
              <a:rPr lang="ru-RU" dirty="0" err="1"/>
              <a:t>Ферруччо</a:t>
            </a:r>
            <a:r>
              <a:rPr lang="ru-RU" dirty="0"/>
              <a:t> вернулся в</a:t>
            </a:r>
          </a:p>
          <a:p>
            <a:r>
              <a:rPr lang="ru-RU" dirty="0"/>
              <a:t>родную деревню, где занялся переделкой военной техники для нужд сельского хозяйства. </a:t>
            </a:r>
          </a:p>
          <a:p>
            <a:endParaRPr lang="ru-RU" dirty="0"/>
          </a:p>
          <a:p>
            <a:r>
              <a:rPr lang="ru-RU" dirty="0"/>
              <a:t>Он основал компанию по производству тракторов и уже в 1949 году выпустил трактор собственной конструкции. В 1960 году Ламборгини основал свою вторую компанию, которая производила промышленное холодильное оборудование. Оба этих предприятия были успешными</a:t>
            </a:r>
          </a:p>
          <a:p>
            <a:r>
              <a:rPr lang="ru-RU" dirty="0"/>
              <a:t>и оказали значительный вклад в развитие разрушенной войной экономики Италии.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63A5CB0-7A4D-4782-93B0-D031203323A8}"/>
              </a:ext>
            </a:extLst>
          </p:cNvPr>
          <p:cNvSpPr/>
          <p:nvPr/>
        </p:nvSpPr>
        <p:spPr>
          <a:xfrm>
            <a:off x="240145" y="419972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Ферру́ччо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202122"/>
                </a:solidFill>
                <a:latin typeface="Arial" panose="020B0604020202020204" pitchFamily="34" charset="0"/>
              </a:rPr>
              <a:t>Ламборги́ни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ru-RU" sz="2400" dirty="0">
                <a:latin typeface="Arial" panose="020B0604020202020204" pitchFamily="34" charset="0"/>
              </a:rPr>
              <a:t>1916- 1993)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— итальянский промышленник и бизнесмен</a:t>
            </a:r>
            <a:endParaRPr lang="ru-RU" dirty="0"/>
          </a:p>
        </p:txBody>
      </p:sp>
      <p:pic>
        <p:nvPicPr>
          <p:cNvPr id="3074" name="Picture 2" descr="Феруччо Ламборгини с виноградом">
            <a:extLst>
              <a:ext uri="{FF2B5EF4-FFF2-40B4-BE49-F238E27FC236}">
                <a16:creationId xmlns:a16="http://schemas.microsoft.com/office/drawing/2014/main" id="{1B8C4194-CD42-4628-97E7-D961EF429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93" y="354568"/>
            <a:ext cx="4288546" cy="61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12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9307D0-915E-4780-AD39-CCF4E4BB2342}"/>
              </a:ext>
            </a:extLst>
          </p:cNvPr>
          <p:cNvSpPr/>
          <p:nvPr/>
        </p:nvSpPr>
        <p:spPr>
          <a:xfrm>
            <a:off x="5541818" y="280473"/>
            <a:ext cx="66501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Ферруччо</a:t>
            </a:r>
            <a:r>
              <a:rPr lang="ru-RU" dirty="0"/>
              <a:t> Ламборгини был любителем спортивных автомобилей, в частности, «Феррари». Обратив внимание на то, что сцепление у автомобилей «Феррари» было подобным тому, что использовалось на производимых его фирмой тракторах. Сцепление это отличалось низкой надёжностью, о чём Ламборгини известил </a:t>
            </a:r>
            <a:r>
              <a:rPr lang="ru-RU" dirty="0" err="1"/>
              <a:t>Энцо</a:t>
            </a:r>
            <a:r>
              <a:rPr lang="ru-RU" dirty="0"/>
              <a:t> Феррари. </a:t>
            </a:r>
          </a:p>
          <a:p>
            <a:r>
              <a:rPr lang="ru-RU" dirty="0"/>
              <a:t>Ответ был шокирующим: нечего производителю</a:t>
            </a:r>
          </a:p>
          <a:p>
            <a:r>
              <a:rPr lang="ru-RU" dirty="0"/>
              <a:t>тракторов критиковать автомобили самого Феррари. В результате  Ламборгини в 1963 году затеял производство гоночных автомобилей.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17F7C0-E1C0-4FF7-8303-2F69E6446CF3}"/>
              </a:ext>
            </a:extLst>
          </p:cNvPr>
          <p:cNvSpPr/>
          <p:nvPr/>
        </p:nvSpPr>
        <p:spPr>
          <a:xfrm>
            <a:off x="120073" y="411278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1973 году </a:t>
            </a:r>
            <a:r>
              <a:rPr lang="ru-RU" dirty="0" err="1"/>
              <a:t>Ферруччо</a:t>
            </a:r>
            <a:r>
              <a:rPr lang="ru-RU" dirty="0"/>
              <a:t> Ламборгини продал свою долю автомобильного производства.</a:t>
            </a:r>
          </a:p>
          <a:p>
            <a:r>
              <a:rPr lang="ru-RU" dirty="0"/>
              <a:t>После ухода из автомобильного бизнеса  он начинает заниматься виноделием и </a:t>
            </a:r>
            <a:r>
              <a:rPr lang="ru-RU" dirty="0" err="1"/>
              <a:t>виноградорством</a:t>
            </a:r>
            <a:r>
              <a:rPr lang="ru-RU" dirty="0"/>
              <a:t>.</a:t>
            </a:r>
          </a:p>
          <a:p>
            <a:r>
              <a:rPr lang="ru-RU" dirty="0" err="1"/>
              <a:t>Ферруччо</a:t>
            </a:r>
            <a:r>
              <a:rPr lang="ru-RU" dirty="0"/>
              <a:t> Ламборгини умер 20 февраля 1993 года во время</a:t>
            </a:r>
          </a:p>
          <a:p>
            <a:r>
              <a:rPr lang="ru-RU" dirty="0"/>
              <a:t>сердечного приступа.</a:t>
            </a:r>
          </a:p>
        </p:txBody>
      </p:sp>
      <p:pic>
        <p:nvPicPr>
          <p:cNvPr id="4098" name="Picture 2" descr="Как поссорились Энцо Феррарьевич с Ферруччо Ламборгиньевичем | MAXIM">
            <a:extLst>
              <a:ext uri="{FF2B5EF4-FFF2-40B4-BE49-F238E27FC236}">
                <a16:creationId xmlns:a16="http://schemas.microsoft.com/office/drawing/2014/main" id="{53F7C0C3-7762-48CD-9F27-44EC702C3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282490"/>
            <a:ext cx="5116945" cy="30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Ферруччо Ламборгини - тракторист, обогнавший Ferrari (фото), mport.ua  bigmir)net - mport.ua">
            <a:extLst>
              <a:ext uri="{FF2B5EF4-FFF2-40B4-BE49-F238E27FC236}">
                <a16:creationId xmlns:a16="http://schemas.microsoft.com/office/drawing/2014/main" id="{EEA5EBCE-B6AD-490F-BF71-490117F1F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56" y="3419794"/>
            <a:ext cx="5072906" cy="27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15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226CDD-A1C7-41C9-A52D-8CBF0CC3CC0C}"/>
              </a:ext>
            </a:extLst>
          </p:cNvPr>
          <p:cNvSpPr/>
          <p:nvPr/>
        </p:nvSpPr>
        <p:spPr>
          <a:xfrm>
            <a:off x="512617" y="43410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Merriweather"/>
              </a:rPr>
              <a:t> </a:t>
            </a:r>
            <a:r>
              <a:rPr lang="ru-RU" b="1" dirty="0">
                <a:latin typeface="Merriweather"/>
              </a:rPr>
              <a:t>ОЛДСМОБИЛЬ</a:t>
            </a:r>
            <a:r>
              <a:rPr lang="ru-RU" dirty="0">
                <a:latin typeface="Merriweather"/>
              </a:rPr>
              <a:t> - торговая марка автомобилей, производившихся в США вплоть до 2004 г.</a:t>
            </a:r>
            <a:r>
              <a:rPr lang="ru-RU" i="1" u="sng" dirty="0"/>
              <a:t> </a:t>
            </a:r>
          </a:p>
          <a:p>
            <a:r>
              <a:rPr lang="ru-RU" dirty="0">
                <a:latin typeface="+mj-lt"/>
              </a:rPr>
              <a:t>«Судьба эпонимов. Словарь-справочник»</a:t>
            </a:r>
          </a:p>
        </p:txBody>
      </p:sp>
      <p:pic>
        <p:nvPicPr>
          <p:cNvPr id="5122" name="Picture 2" descr="Oldsmobile — редкие автомобили из США, фирму поглотил General Motors,  показываю редкий отреставрированный экземпляр L-36 | Авторемонт и техника |  Дзен">
            <a:extLst>
              <a:ext uri="{FF2B5EF4-FFF2-40B4-BE49-F238E27FC236}">
                <a16:creationId xmlns:a16="http://schemas.microsoft.com/office/drawing/2014/main" id="{BF91F0A4-B5C4-445A-8621-EE910B6FD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7" y="2210982"/>
            <a:ext cx="5461769" cy="3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ldsmobile emblem | Автомобили">
            <a:extLst>
              <a:ext uri="{FF2B5EF4-FFF2-40B4-BE49-F238E27FC236}">
                <a16:creationId xmlns:a16="http://schemas.microsoft.com/office/drawing/2014/main" id="{15D422F2-3661-4399-B914-35793CB2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14" y="341745"/>
            <a:ext cx="4802909" cy="36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B738F4-ED65-4B10-A5FC-7F1A7AA65D70}"/>
              </a:ext>
            </a:extLst>
          </p:cNvPr>
          <p:cNvSpPr/>
          <p:nvPr/>
        </p:nvSpPr>
        <p:spPr>
          <a:xfrm>
            <a:off x="6608617" y="5137985"/>
            <a:ext cx="5224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ОЛДМОБИЛЬ</a:t>
            </a:r>
            <a:r>
              <a:rPr lang="ru-RU" b="1" dirty="0">
                <a:solidFill>
                  <a:srgbClr val="000000"/>
                </a:solidFill>
                <a:latin typeface="Helvetica" panose="020B0604020202020204" pitchFamily="34" charset="0"/>
              </a:rPr>
              <a:t> 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— завод на котором впервые применили автоматическое регулирование опережения зажигания (США, 1900г.).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596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Рэнсом Эли Олдс">
            <a:extLst>
              <a:ext uri="{FF2B5EF4-FFF2-40B4-BE49-F238E27FC236}">
                <a16:creationId xmlns:a16="http://schemas.microsoft.com/office/drawing/2014/main" id="{1A646501-1C3C-46A8-BB42-C3EB3DCE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3" y="990600"/>
            <a:ext cx="337763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03A078-84E8-4042-9775-DF1710F8A11D}"/>
              </a:ext>
            </a:extLst>
          </p:cNvPr>
          <p:cNvSpPr/>
          <p:nvPr/>
        </p:nvSpPr>
        <p:spPr>
          <a:xfrm>
            <a:off x="4482688" y="415636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</a:rPr>
              <a:t>Рэнсом</a:t>
            </a:r>
            <a:r>
              <a:rPr lang="ru-RU" sz="2400" b="1" dirty="0">
                <a:latin typeface="Arial" panose="020B0604020202020204" pitchFamily="34" charset="0"/>
              </a:rPr>
              <a:t> Эли </a:t>
            </a:r>
            <a:r>
              <a:rPr lang="ru-RU" sz="2400" b="1" dirty="0" err="1">
                <a:latin typeface="Arial" panose="020B0604020202020204" pitchFamily="34" charset="0"/>
              </a:rPr>
              <a:t>Олдс</a:t>
            </a:r>
            <a:r>
              <a:rPr lang="ru-RU" sz="2400" dirty="0">
                <a:latin typeface="Arial" panose="020B0604020202020204" pitchFamily="34" charset="0"/>
              </a:rPr>
              <a:t> (1864 - 1950)</a:t>
            </a:r>
            <a:r>
              <a:rPr lang="ru-RU" dirty="0">
                <a:latin typeface="Arial" panose="020B0604020202020204" pitchFamily="34" charset="0"/>
              </a:rPr>
              <a:t> — американский предприниматель, изобретатель, конструктор автомобилей. Основатель автомобильных компаний Olds Motor Vehicle Company 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3980EA-A189-41DD-8A04-C137F9BB6607}"/>
              </a:ext>
            </a:extLst>
          </p:cNvPr>
          <p:cNvSpPr/>
          <p:nvPr/>
        </p:nvSpPr>
        <p:spPr>
          <a:xfrm>
            <a:off x="4482688" y="182998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Родился в семье кузнеца. В десятилетнем возрасте переехал с семьей в Кливленд. Женился в 1889 г.       В 1897 г. открыл автомобильное производство.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Олдс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стал вице-президентом и генеральным директором Olds Motor.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EFD08B-068A-4352-8706-26D76FC8EC0B}"/>
              </a:ext>
            </a:extLst>
          </p:cNvPr>
          <p:cNvSpPr/>
          <p:nvPr/>
        </p:nvSpPr>
        <p:spPr>
          <a:xfrm>
            <a:off x="4482688" y="342900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1901 г. на предприятии (раньше, чем на заводе Г. Форда) был запущен сборочный конвейер. Фирма начала массовое производство общедоступных автомобилей.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1904 г.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Олдс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из-за разногласий с руководством покинул Olds Motor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организовал собственную компанию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Reo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Motor Company (REO – инициалы от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Ransom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Eli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Olds). Компания выпускала легковые автомобили и грузовики и просуществовала до 1954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111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A87E2A-5FB5-427E-95BD-A863296E42E5}"/>
              </a:ext>
            </a:extLst>
          </p:cNvPr>
          <p:cNvSpPr/>
          <p:nvPr/>
        </p:nvSpPr>
        <p:spPr>
          <a:xfrm>
            <a:off x="203200" y="11939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ПАККАРД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— (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Packard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Motor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Car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Company), американская автомобильная компания, производившая представительские автомобили.</a:t>
            </a:r>
            <a:endParaRPr lang="ru-RU" dirty="0"/>
          </a:p>
        </p:txBody>
      </p:sp>
      <p:pic>
        <p:nvPicPr>
          <p:cNvPr id="7176" name="Picture 8" descr="Тест-драйв 1939 Packard V12 - КОЛЕСА.ру – автомобильный журнал">
            <a:extLst>
              <a:ext uri="{FF2B5EF4-FFF2-40B4-BE49-F238E27FC236}">
                <a16:creationId xmlns:a16="http://schemas.microsoft.com/office/drawing/2014/main" id="{E3F22D46-873A-42C6-A0CE-1D851FE3E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12" y="419243"/>
            <a:ext cx="4415623" cy="24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Паккард - Международный Водительский Центр">
            <a:extLst>
              <a:ext uri="{FF2B5EF4-FFF2-40B4-BE49-F238E27FC236}">
                <a16:creationId xmlns:a16="http://schemas.microsoft.com/office/drawing/2014/main" id="{B6AD9350-2743-40A2-8781-C53C0734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885004"/>
            <a:ext cx="6161727" cy="297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537210-6167-42F5-AC96-DDF57F033AD5}"/>
              </a:ext>
            </a:extLst>
          </p:cNvPr>
          <p:cNvSpPr/>
          <p:nvPr/>
        </p:nvSpPr>
        <p:spPr>
          <a:xfrm>
            <a:off x="203200" y="2117283"/>
            <a:ext cx="32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+mj-lt"/>
              </a:rPr>
              <a:t>«Энциклопедический словарь»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3ED5FB-E4F1-4E41-A571-1C3059C2FC0F}"/>
              </a:ext>
            </a:extLst>
          </p:cNvPr>
          <p:cNvSpPr/>
          <p:nvPr/>
        </p:nvSpPr>
        <p:spPr>
          <a:xfrm>
            <a:off x="6643748" y="4592843"/>
            <a:ext cx="5345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ПАККАРД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—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Американская марка престижных легковых автомобилей</a:t>
            </a:r>
          </a:p>
        </p:txBody>
      </p:sp>
    </p:spTree>
    <p:extLst>
      <p:ext uri="{BB962C8B-B14F-4D97-AF65-F5344CB8AC3E}">
        <p14:creationId xmlns:p14="http://schemas.microsoft.com/office/powerpoint/2010/main" val="3839891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994AA2-31FE-4041-A8C9-6DC70BA1F9A2}"/>
              </a:ext>
            </a:extLst>
          </p:cNvPr>
          <p:cNvSpPr/>
          <p:nvPr/>
        </p:nvSpPr>
        <p:spPr>
          <a:xfrm>
            <a:off x="332509" y="371916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Джеймс Уорд Паккард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de-DE" sz="2400" dirty="0">
                <a:solidFill>
                  <a:srgbClr val="000000"/>
                </a:solidFill>
                <a:latin typeface="Arial" panose="020B0604020202020204" pitchFamily="34" charset="0"/>
              </a:rPr>
              <a:t>1863 – 1928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–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Американский конструктор и предприниматель, один из пионеров автомобилестроения.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1890 г. основал компанию “Паккард Электрик Компани”. Вскоре им овладела идея создания собственного автомобиля, но по различным причинам она осталась нереализованной.</a:t>
            </a:r>
            <a:endParaRPr lang="de-DE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Паккард, Джеймс Уорд">
            <a:extLst>
              <a:ext uri="{FF2B5EF4-FFF2-40B4-BE49-F238E27FC236}">
                <a16:creationId xmlns:a16="http://schemas.microsoft.com/office/drawing/2014/main" id="{3E40FE3A-F68F-49A3-A90E-D34EEDA9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722898"/>
            <a:ext cx="4057505" cy="519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23A4951-A126-4621-930C-58C30529C95F}"/>
              </a:ext>
            </a:extLst>
          </p:cNvPr>
          <p:cNvSpPr/>
          <p:nvPr/>
        </p:nvSpPr>
        <p:spPr>
          <a:xfrm>
            <a:off x="332509" y="25795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1898 г. вместе с братом Уильямом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Даутом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приобрел автомобиль фирмы “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Винтон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Winton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 решил улучшить его, т.к. столкнулся с рядом проблем при его эксплуатации. В процессе модернизации родился проект новой модели.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63E44F-6FCC-43F0-839D-89DCE21D0160}"/>
              </a:ext>
            </a:extLst>
          </p:cNvPr>
          <p:cNvSpPr/>
          <p:nvPr/>
        </p:nvSpPr>
        <p:spPr>
          <a:xfrm>
            <a:off x="332509" y="414075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6 ноября 1899 г. на заводе принадлежащей братьям фирмы “Нью-Йорк энд Огайо Компани”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New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York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and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Ohio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Company), выпускавшей лампы накаливания и трансформаторы, собрали первый автомобиль марки “Паккард”. Он получил обозначение “Модель Эй”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Model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A), а уже в следующем году появилась первая серийная “Модель Би”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</a:rPr>
              <a:t>Model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 B).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970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697FB5-697D-44B2-8755-49AC89F17E98}"/>
              </a:ext>
            </a:extLst>
          </p:cNvPr>
          <p:cNvSpPr/>
          <p:nvPr/>
        </p:nvSpPr>
        <p:spPr>
          <a:xfrm>
            <a:off x="860714" y="676808"/>
            <a:ext cx="10076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ПОНТИАК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— марка автомобилей, производимых концерном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General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Motors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и продаваемых в США и Канаде с 1926 г. до сих пор. Название – по имени Понтиака. Понтиак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Pontiac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ок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. 1720–1769) вождь индейского племени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оттава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в Северной Америке. </a:t>
            </a:r>
          </a:p>
          <a:p>
            <a:r>
              <a:rPr lang="ru-RU" dirty="0">
                <a:latin typeface="+mj-lt"/>
              </a:rPr>
              <a:t>«Судьба эпонимов. Словарь-справочник»</a:t>
            </a:r>
          </a:p>
        </p:txBody>
      </p:sp>
      <p:pic>
        <p:nvPicPr>
          <p:cNvPr id="8196" name="Picture 4" descr="Понтиак 1952 Pontiac Chieftain">
            <a:extLst>
              <a:ext uri="{FF2B5EF4-FFF2-40B4-BE49-F238E27FC236}">
                <a16:creationId xmlns:a16="http://schemas.microsoft.com/office/drawing/2014/main" id="{619131C4-3AA4-4ABC-BF7C-CEAA3397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4" y="2152073"/>
            <a:ext cx="5866373" cy="392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Логотип Pontiac: значение эмблемы Понтиак, история, информация - Автолого.рф">
            <a:extLst>
              <a:ext uri="{FF2B5EF4-FFF2-40B4-BE49-F238E27FC236}">
                <a16:creationId xmlns:a16="http://schemas.microsoft.com/office/drawing/2014/main" id="{61818ABF-6330-4A64-AA4C-36D69D76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28" y="2028417"/>
            <a:ext cx="4979849" cy="280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0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206D53D-84C7-4AB7-B8EA-034E513CC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857" y="701814"/>
            <a:ext cx="5849472" cy="272718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ЦЕЗАЛЬПИ́НИЯ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  (</a:t>
            </a:r>
            <a:r>
              <a:rPr lang="ru-RU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Caesalpinia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), род растений семейства бобовых (подсемейство </a:t>
            </a:r>
            <a:r>
              <a:rPr lang="ru-RU" sz="2300" dirty="0" err="1">
                <a:latin typeface="Arial" panose="020B0604020202020204" pitchFamily="34" charset="0"/>
                <a:cs typeface="Arial" panose="020B0604020202020204" pitchFamily="34" charset="0"/>
              </a:rPr>
              <a:t>цезальпиниевых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). Деревья или кустарники, иногда лианы. Некоторые виды — источники ценной древесины (</a:t>
            </a:r>
            <a:r>
              <a:rPr lang="ru-RU" sz="23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ru-RU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sappan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), дубильных (</a:t>
            </a:r>
            <a:r>
              <a:rPr lang="ru-RU" sz="23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ru-RU" sz="2300" i="1" dirty="0" err="1">
                <a:latin typeface="Arial" panose="020B0604020202020204" pitchFamily="34" charset="0"/>
                <a:cs typeface="Arial" panose="020B0604020202020204" pitchFamily="34" charset="0"/>
              </a:rPr>
              <a:t>coriaria</a:t>
            </a:r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) и красящих веществ. Многие виды разводят как декоративные.</a:t>
            </a:r>
          </a:p>
          <a:p>
            <a:pPr marL="0" indent="0">
              <a:buNone/>
            </a:pPr>
            <a:r>
              <a:rPr lang="ru-RU" sz="2200" dirty="0">
                <a:latin typeface="+mj-lt"/>
              </a:rPr>
              <a:t>«Биологический энциклопедический словарь» М. С. Гиляров</a:t>
            </a:r>
          </a:p>
        </p:txBody>
      </p:sp>
      <p:pic>
        <p:nvPicPr>
          <p:cNvPr id="2052" name="Picture 4" descr="Цезальпиния — Википедия">
            <a:extLst>
              <a:ext uri="{FF2B5EF4-FFF2-40B4-BE49-F238E27FC236}">
                <a16:creationId xmlns:a16="http://schemas.microsoft.com/office/drawing/2014/main" id="{3C7337F9-B31F-4B4A-91BA-A25DD449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64" y="402140"/>
            <a:ext cx="3743750" cy="280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9B1207-8166-46D1-933A-A1F37F06A6F0}"/>
              </a:ext>
            </a:extLst>
          </p:cNvPr>
          <p:cNvSpPr/>
          <p:nvPr/>
        </p:nvSpPr>
        <p:spPr>
          <a:xfrm>
            <a:off x="416857" y="391407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ЦЕЗАЛЬПИ́НИЯ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Caesalpinia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де­ре­вья (</a:t>
            </a:r>
            <a:r>
              <a:rPr lang="ru-RU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выс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6–15 м), ре­же кус­тар­ни­ки, ино­гда дре­вес­ные лиа­ны, не­ред­ко ко­лю­чие. Ли­стья два­ж­ды </a:t>
            </a:r>
            <a:r>
              <a:rPr lang="ru-RU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пар­но­пе­ри­сто­слож­ные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Со­цве­тия – па­зуш­ные или вер­ху­шеч­ные кис­ти. Цвет­ки (15–25 мм в диа­мет­ре) жёл­тые, крас­ные или бе­лые. </a:t>
            </a:r>
          </a:p>
          <a:p>
            <a:r>
              <a:rPr lang="ru-RU" dirty="0">
                <a:latin typeface="+mj-lt"/>
              </a:rPr>
              <a:t>«Большая российская энциклопедия» Г. П. Яковлев</a:t>
            </a:r>
          </a:p>
        </p:txBody>
      </p:sp>
      <p:pic>
        <p:nvPicPr>
          <p:cNvPr id="15364" name="Picture 4" descr="Цезальпиния (лат. Caesalpínia) — род растений семейства Бобовые. Известна  так же под названиями: «Красная Райская Птица»,.. | ВКонтакте">
            <a:extLst>
              <a:ext uri="{FF2B5EF4-FFF2-40B4-BE49-F238E27FC236}">
                <a16:creationId xmlns:a16="http://schemas.microsoft.com/office/drawing/2014/main" id="{FAF19955-5EF6-48C8-96DD-8F4980B6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64" y="3599316"/>
            <a:ext cx="3743751" cy="280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438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Французы обещают Понтиаку поддержку против англичан.">
            <a:extLst>
              <a:ext uri="{FF2B5EF4-FFF2-40B4-BE49-F238E27FC236}">
                <a16:creationId xmlns:a16="http://schemas.microsoft.com/office/drawing/2014/main" id="{3071D3C4-C7A6-446D-91C9-70ABBA2CC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5" y="861857"/>
            <a:ext cx="5666407" cy="421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7B1F51-08B1-4C60-80FF-A579F9B53BCD}"/>
              </a:ext>
            </a:extLst>
          </p:cNvPr>
          <p:cNvSpPr/>
          <p:nvPr/>
        </p:nvSpPr>
        <p:spPr>
          <a:xfrm>
            <a:off x="166255" y="936422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ПОНТИАК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cap="all" dirty="0"/>
              <a:t>1720 — 1769)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Вождь индейского племени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оттава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из группы алгонкинов в Северной Америке.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1760-х годах возглавил подготовку восстания индейских племён против английских колонизаторов.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созданному Понтиаком союзу присоединились все индейские племена восточной части Северной Америки. 2 мая 1763 индейцы под руководством Понтиака начали наступление на британские крепости и одержали ряд побед. После длительной осады Детройта Понтиак был вынужден в 1766 году заключить мир с англичанами и признать власть английского короля.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Был убит при неясных обстоятельствах. </a:t>
            </a:r>
          </a:p>
        </p:txBody>
      </p:sp>
    </p:spTree>
    <p:extLst>
      <p:ext uri="{BB962C8B-B14F-4D97-AF65-F5344CB8AC3E}">
        <p14:creationId xmlns:p14="http://schemas.microsoft.com/office/powerpoint/2010/main" val="3272080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0B3119-5555-41CC-B251-24DD147E617E}"/>
              </a:ext>
            </a:extLst>
          </p:cNvPr>
          <p:cNvSpPr/>
          <p:nvPr/>
        </p:nvSpPr>
        <p:spPr>
          <a:xfrm>
            <a:off x="6096000" y="53835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ШЕВРОЛЕ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— (неизм.) марка автомобилей, производимых американской корпорацией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General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Motors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. «</a:t>
            </a:r>
            <a:r>
              <a:rPr lang="ru-RU" dirty="0">
                <a:latin typeface="+mj-lt"/>
              </a:rPr>
              <a:t>Судьба эпонимов. Словарь-справочник»</a:t>
            </a:r>
            <a:endParaRPr lang="ru-RU" b="0" dirty="0">
              <a:effectLst/>
              <a:latin typeface="+mj-lt"/>
            </a:endParaRPr>
          </a:p>
        </p:txBody>
      </p:sp>
      <p:pic>
        <p:nvPicPr>
          <p:cNvPr id="11266" name="Picture 2" descr="Шевроле ретро - 61 фото">
            <a:extLst>
              <a:ext uri="{FF2B5EF4-FFF2-40B4-BE49-F238E27FC236}">
                <a16:creationId xmlns:a16="http://schemas.microsoft.com/office/drawing/2014/main" id="{7EF88ABF-26A1-4057-838F-DB67F8783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0" y="538356"/>
            <a:ext cx="5698980" cy="380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hevrolet — Википедия">
            <a:extLst>
              <a:ext uri="{FF2B5EF4-FFF2-40B4-BE49-F238E27FC236}">
                <a16:creationId xmlns:a16="http://schemas.microsoft.com/office/drawing/2014/main" id="{ADC35ECE-8EDC-4CB4-A8FA-9B9B2DE9B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18" y="2092948"/>
            <a:ext cx="4257964" cy="23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8AF89B-B29F-4370-B054-06F7E39235D5}"/>
              </a:ext>
            </a:extLst>
          </p:cNvPr>
          <p:cNvSpPr/>
          <p:nvPr/>
        </p:nvSpPr>
        <p:spPr>
          <a:xfrm>
            <a:off x="295420" y="5119315"/>
            <a:ext cx="772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</a:rPr>
              <a:t>"ШЕВРОЛЕ"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 — (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Chevrolet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) назв. легковых (выпуск с 1912) и грузовых (выпуск с 1918) автомобилей, выпускаемых концерном Дженерал моторе (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General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Helvetica" panose="020B0604020202020204" pitchFamily="34" charset="0"/>
              </a:rPr>
              <a:t>Motors</a:t>
            </a:r>
            <a:r>
              <a:rPr lang="ru-RU" dirty="0">
                <a:solidFill>
                  <a:srgbClr val="000000"/>
                </a:solidFill>
                <a:latin typeface="Helvetica" panose="020B0604020202020204" pitchFamily="34" charset="0"/>
              </a:rPr>
              <a:t>) в США и его филиалах в Бразилии и ЮАР. </a:t>
            </a:r>
            <a:r>
              <a:rPr lang="ru-RU" dirty="0">
                <a:latin typeface="+mj-lt"/>
              </a:rPr>
              <a:t>«Большой энциклопедический политехнический словарь»</a:t>
            </a:r>
            <a:endParaRPr lang="ru-RU" b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3482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Шевроле, Луи — Википедия">
            <a:extLst>
              <a:ext uri="{FF2B5EF4-FFF2-40B4-BE49-F238E27FC236}">
                <a16:creationId xmlns:a16="http://schemas.microsoft.com/office/drawing/2014/main" id="{9B69A74C-AB7A-428C-85B9-1AA967A5A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7" y="1335102"/>
            <a:ext cx="3418609" cy="418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92E24D-8B5E-41A8-9FE6-060A670BDFA4}"/>
              </a:ext>
            </a:extLst>
          </p:cNvPr>
          <p:cNvSpPr/>
          <p:nvPr/>
        </p:nvSpPr>
        <p:spPr>
          <a:xfrm>
            <a:off x="466436" y="285943"/>
            <a:ext cx="112591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</a:rPr>
              <a:t>Луи Шевроле</a:t>
            </a:r>
            <a:r>
              <a:rPr lang="ru-RU" sz="2400" dirty="0">
                <a:latin typeface="Arial" panose="020B0604020202020204" pitchFamily="34" charset="0"/>
              </a:rPr>
              <a:t> (англ. </a:t>
            </a:r>
            <a:r>
              <a:rPr lang="ru-RU" sz="2400" i="1" dirty="0" err="1">
                <a:latin typeface="Arial" panose="020B0604020202020204" pitchFamily="34" charset="0"/>
              </a:rPr>
              <a:t>Louis-Joseph</a:t>
            </a:r>
            <a:r>
              <a:rPr lang="ru-RU" sz="2400" i="1" dirty="0">
                <a:latin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</a:rPr>
              <a:t>Chevrolet</a:t>
            </a:r>
            <a:r>
              <a:rPr lang="ru-RU" sz="2400" dirty="0">
                <a:latin typeface="Arial" panose="020B0604020202020204" pitchFamily="34" charset="0"/>
              </a:rPr>
              <a:t>,  1878-1941)</a:t>
            </a:r>
            <a:r>
              <a:rPr lang="ru-RU" dirty="0">
                <a:latin typeface="Arial" panose="020B0604020202020204" pitchFamily="34" charset="0"/>
              </a:rPr>
              <a:t> — американский автогонщик и автомобилестроитель швейцарского происхождения.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8A47FF-86A4-4902-9E34-B891F9988E4C}"/>
              </a:ext>
            </a:extLst>
          </p:cNvPr>
          <p:cNvSpPr/>
          <p:nvPr/>
        </p:nvSpPr>
        <p:spPr>
          <a:xfrm>
            <a:off x="4451925" y="1225689"/>
            <a:ext cx="71870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Луи Шевроле родился в Швейцарии, в семье часовщика. С детских лет увлекался механикой, занимался ремонтом часов и велосипедов.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возрасте 11 лет он бросил учебу и устроился работать в мастерскую по ремонту велосипедов. В 22 года перебрался в Париж, где устроился на работу механиком. 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Затем в поисках лучшей жизни перебирается в Нью-Йорк, где вновь занимается механикой. Увлекается автомобильными гонками и получает большую известность в качестве успешного автогонщика. Некоторое время Луи Шевроле работает на одном из предприятий Вильяма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Дюранта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основателя корпорации GM.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1909 году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Дюрант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заказывает Шевроле постройку нового двигателя. Оценив успех молодого изобретателя,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Дюрант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выступает в роли спонсора. В 1911 году три человека — сын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Дюранта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Эдвин Кэмпбелл, Луи Шевроле и Уильям Литтл выступают учредителями фирмы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Chevrolet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Motor Company». Первый автомобиль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Chevrolet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оказался удачным и хорошо продаваемым, но весьма дорогим.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47E84E-CCF1-43D9-BC7E-272D1ACE10CE}"/>
              </a:ext>
            </a:extLst>
          </p:cNvPr>
          <p:cNvSpPr/>
          <p:nvPr/>
        </p:nvSpPr>
        <p:spPr>
          <a:xfrm>
            <a:off x="295564" y="111128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1913 году происходят изменения в политике автокомпании, партнеры Луи делают ставку на удешевление модельного ряда в ущерб скоростным качествам. Это начинание приносит финансовый успех, но Луи Шевроле покидает фирму, а заодно и Америку.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 вновь занимается автогонками, с его участием как механика выходят гоночные машины марок: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Корнелиан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и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Фронтенак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». После 1920 года Луи бросает гонки. Некоторое время увлекается разработкой авиационных двигателей, переделывает серийные машины для участия в автогонках.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Гениальный гонщик и автомеханик Луи Шевроле умер 6 июня 1941 года в Детройте.</a:t>
            </a:r>
          </a:p>
        </p:txBody>
      </p:sp>
      <p:pic>
        <p:nvPicPr>
          <p:cNvPr id="13314" name="Picture 2" descr="Louis Chevrolet. В погоне за скоростью! Трагическая судьба талантливого  автогонщика. — DRIVE2">
            <a:extLst>
              <a:ext uri="{FF2B5EF4-FFF2-40B4-BE49-F238E27FC236}">
                <a16:creationId xmlns:a16="http://schemas.microsoft.com/office/drawing/2014/main" id="{8FFBF148-3A4E-4390-96D3-6ED91325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64" y="1596832"/>
            <a:ext cx="5135418" cy="36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7259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DFEA8-0497-4130-B343-F3CA9A189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518" y="4927889"/>
            <a:ext cx="6670964" cy="132556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14338" name="Picture 2" descr="https://i.pinimg.com/564x/f0/c5/15/f0c515b06fa7029cd51d7526fed6c324.jpg">
            <a:extLst>
              <a:ext uri="{FF2B5EF4-FFF2-40B4-BE49-F238E27FC236}">
                <a16:creationId xmlns:a16="http://schemas.microsoft.com/office/drawing/2014/main" id="{63FA1D10-A3B7-43E2-810E-80CA8FB8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0" y="696558"/>
            <a:ext cx="3410960" cy="38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pinimg.com/564x/f0/c5/15/f0c515b06fa7029cd51d7526fed6c324.jpg">
            <a:extLst>
              <a:ext uri="{FF2B5EF4-FFF2-40B4-BE49-F238E27FC236}">
                <a16:creationId xmlns:a16="http://schemas.microsoft.com/office/drawing/2014/main" id="{4544B6D2-6837-4C74-AC04-18EE56B3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20" y="696558"/>
            <a:ext cx="3410960" cy="38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f0/c5/15/f0c515b06fa7029cd51d7526fed6c324.jpg">
            <a:extLst>
              <a:ext uri="{FF2B5EF4-FFF2-40B4-BE49-F238E27FC236}">
                <a16:creationId xmlns:a16="http://schemas.microsoft.com/office/drawing/2014/main" id="{287F8838-C90D-4164-AB6A-A581C773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602" y="696557"/>
            <a:ext cx="3410960" cy="38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87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E7773E-E382-4F17-A26C-B8D6B2EC2412}"/>
              </a:ext>
            </a:extLst>
          </p:cNvPr>
          <p:cNvSpPr/>
          <p:nvPr/>
        </p:nvSpPr>
        <p:spPr>
          <a:xfrm>
            <a:off x="4061012" y="305068"/>
            <a:ext cx="77275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Цезальпиния открыта французским ботаником </a:t>
            </a:r>
            <a:r>
              <a:rPr lang="ru-RU" sz="24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Шарлем </a:t>
            </a:r>
            <a:r>
              <a:rPr lang="ru-RU" sz="2400" b="1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Плюмье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в </a:t>
            </a:r>
            <a:r>
              <a:rPr lang="ru-R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1703 году.</a:t>
            </a:r>
          </a:p>
          <a:p>
            <a:endParaRPr lang="ru-RU" sz="2000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изучал ботанику под руководством двух членов своей конгрегации, особенно Паоло Сильвио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Бокконе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(1633–1704). По возвращении во Францию ​​он был назначен в монастырь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Бормес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, установленный в замке лордов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и выращивал травы на островах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Йер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, Миди и Дофине . Он встретил Пьера Жозефа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Гариделя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 который познакомил его с 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Турнефором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(1656–1708) и сопровождал его в ботанических экскурсиях.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1695 году он совершил третью поездку, которая привела его в Гваделупу , Мартинику , Санто-Доминго и Бразилию, во время которой он некоторое время останавливался у отца Жан-Батиста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Лабата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. Еще в 1703 году он опубликовал 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plantarum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americanarum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genera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 котором описал 106 новых родов.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назвал её в честь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Андреа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Чезальпино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Plumier Charles.jpg">
            <a:extLst>
              <a:ext uri="{FF2B5EF4-FFF2-40B4-BE49-F238E27FC236}">
                <a16:creationId xmlns:a16="http://schemas.microsoft.com/office/drawing/2014/main" id="{FEDBF7A6-86AD-4C5C-B5DD-DE1370894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9" y="765053"/>
            <a:ext cx="3568514" cy="47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04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drea Cesalpino.jpg">
            <a:extLst>
              <a:ext uri="{FF2B5EF4-FFF2-40B4-BE49-F238E27FC236}">
                <a16:creationId xmlns:a16="http://schemas.microsoft.com/office/drawing/2014/main" id="{5C1A743B-995E-4B04-9651-716CBCE0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20" y="365470"/>
            <a:ext cx="4500843" cy="61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97F612-BF29-4EAC-B452-DBF58ACD25C2}"/>
              </a:ext>
            </a:extLst>
          </p:cNvPr>
          <p:cNvSpPr/>
          <p:nvPr/>
        </p:nvSpPr>
        <p:spPr>
          <a:xfrm>
            <a:off x="402849" y="1320730"/>
            <a:ext cx="645907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Андре́а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Чезальпи́но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или </a:t>
            </a:r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Цезальпи́н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итал.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Andrea </a:t>
            </a:r>
            <a:r>
              <a:rPr lang="en-US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Cesalpino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1519 -1603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— итальянский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врач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естествоиспытатель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философ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преподавал в Пизанском университете и в Папской коллегии мудрости в Риме. выступал против искажения философии Аристотеля в Средние века.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Чезальпино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оставил замечательные следы в истории медицины, ботаники и минералогии (он первым открыл существование малого круга кровообращения, сделал первую попытку научно систематизировать и классифицировать растения и минералы). </a:t>
            </a:r>
          </a:p>
        </p:txBody>
      </p:sp>
    </p:spTree>
    <p:extLst>
      <p:ext uri="{BB962C8B-B14F-4D97-AF65-F5344CB8AC3E}">
        <p14:creationId xmlns:p14="http://schemas.microsoft.com/office/powerpoint/2010/main" val="200196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E49F02-D5A2-4AA5-806D-DCBD2C8990BD}"/>
              </a:ext>
            </a:extLst>
          </p:cNvPr>
          <p:cNvSpPr/>
          <p:nvPr/>
        </p:nvSpPr>
        <p:spPr>
          <a:xfrm>
            <a:off x="322729" y="417752"/>
            <a:ext cx="6347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СИРЕ́НЬ</a:t>
            </a:r>
            <a:r>
              <a:rPr lang="ru-RU" b="0" i="0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 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Syringa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 род растений сем. маслиновых. Листопадные (реже вечнозелёные) кустарники или небольшие деревья, обычно с цельными листьями. Цветки с трубчатым венчиком, душистые, в метельчатых соцветиях.</a:t>
            </a:r>
          </a:p>
          <a:p>
            <a:r>
              <a:rPr lang="ru-RU" dirty="0">
                <a:latin typeface="+mj-lt"/>
              </a:rPr>
              <a:t>«Биологический энциклопедический словарь.» М. С. Гиляров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D28EE3C-00EE-44D1-BE03-B3914A91A52B}"/>
              </a:ext>
            </a:extLst>
          </p:cNvPr>
          <p:cNvSpPr/>
          <p:nvPr/>
        </p:nvSpPr>
        <p:spPr>
          <a:xfrm>
            <a:off x="6812242" y="4954425"/>
            <a:ext cx="4682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СИРЕ́НЬ</a:t>
            </a:r>
            <a:r>
              <a:rPr lang="ru-RU" b="0" i="0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b="0" i="0" dirty="0">
                <a:solidFill>
                  <a:srgbClr val="0033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рупный кустарник с большими метелками лиловых (изредка белых), очень душистых цветов.</a:t>
            </a:r>
          </a:p>
          <a:p>
            <a:r>
              <a:rPr lang="ru-RU" dirty="0">
                <a:latin typeface="+mj-lt"/>
              </a:rPr>
              <a:t>«Толковый словарь Ушакова» Д. Н. Ушаков.</a:t>
            </a:r>
          </a:p>
        </p:txBody>
      </p:sp>
      <p:pic>
        <p:nvPicPr>
          <p:cNvPr id="5126" name="Picture 6" descr="Сирень General Pershing – купить саженцы сирени в питомнике «Растения для  сада»">
            <a:extLst>
              <a:ext uri="{FF2B5EF4-FFF2-40B4-BE49-F238E27FC236}">
                <a16:creationId xmlns:a16="http://schemas.microsoft.com/office/drawing/2014/main" id="{120BE163-2731-4E2F-A9F8-95BE348FC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8" y="417752"/>
            <a:ext cx="4583205" cy="38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Сирень Вечерняя Москва">
            <a:extLst>
              <a:ext uri="{FF2B5EF4-FFF2-40B4-BE49-F238E27FC236}">
                <a16:creationId xmlns:a16="http://schemas.microsoft.com/office/drawing/2014/main" id="{83D50131-1A43-420B-836A-38F43B285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9" y="2754556"/>
            <a:ext cx="5212976" cy="377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2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ортрет Карла Линнея работы Александра Рослина (1775)">
            <a:extLst>
              <a:ext uri="{FF2B5EF4-FFF2-40B4-BE49-F238E27FC236}">
                <a16:creationId xmlns:a16="http://schemas.microsoft.com/office/drawing/2014/main" id="{E6B2EDFC-7D83-4B68-880D-5C63BB435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1" y="848501"/>
            <a:ext cx="4272242" cy="51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59AA84-BB4B-43AF-856D-2D424458507E}"/>
              </a:ext>
            </a:extLst>
          </p:cNvPr>
          <p:cNvSpPr/>
          <p:nvPr/>
        </p:nvSpPr>
        <p:spPr>
          <a:xfrm>
            <a:off x="4731392" y="1048624"/>
            <a:ext cx="735751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Латинское название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Сиринга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дано сирени Карлом Линнеем.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Карл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Линне́й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(швед. 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Carl Linnaeus, Carl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Linné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1707 — 1778)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—шведский естествоиспытатель (ботаник, зоолог, минералог) и медик.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создатель единой системы классификации растительного и животного мира, в которой были обобщены и в значительной степени упорядочены знания всего предыдущего периода развития биологической науки. Среди главных заслуг Линнея — введение точной терминологии при описании биологических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44214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proza.ru/pics/2012/04/15/642.jpg">
            <a:extLst>
              <a:ext uri="{FF2B5EF4-FFF2-40B4-BE49-F238E27FC236}">
                <a16:creationId xmlns:a16="http://schemas.microsoft.com/office/drawing/2014/main" id="{62B5AB87-81C3-47AA-B6D8-1FC9B8DBC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4"/>
          <a:stretch/>
        </p:blipFill>
        <p:spPr bwMode="auto">
          <a:xfrm>
            <a:off x="6523998" y="927985"/>
            <a:ext cx="5044609" cy="502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8AA623-FB6C-4668-A17E-72C189F65B64}"/>
              </a:ext>
            </a:extLst>
          </p:cNvPr>
          <p:cNvSpPr/>
          <p:nvPr/>
        </p:nvSpPr>
        <p:spPr>
          <a:xfrm>
            <a:off x="456831" y="423894"/>
            <a:ext cx="9626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Сиринга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ru-RU" sz="24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Сиринкс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4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Σύριγξ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древнегреческая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нимфа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превратившаяся в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сирень (по одной из версий мифа).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2AD7E1-AAC6-4619-9811-913802B3DA05}"/>
              </a:ext>
            </a:extLst>
          </p:cNvPr>
          <p:cNvSpPr/>
          <p:nvPr/>
        </p:nvSpPr>
        <p:spPr>
          <a:xfrm>
            <a:off x="456831" y="2041252"/>
            <a:ext cx="57761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Нимфа </a:t>
            </a:r>
            <a:r>
              <a:rPr lang="ru-RU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Сиринга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проживала в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Аркадии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происходила из </a:t>
            </a:r>
            <a:r>
              <a:rPr lang="ru-RU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нонакринских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гамадриад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 была известна служением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Артемиде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и своим целомудрием. Спасаясь от преследовавшего её бога 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Пана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Сиринга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бросилась к реке </a:t>
            </a:r>
            <a:r>
              <a:rPr lang="ru-RU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Ладон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умолила своих сестер-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наяд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спасти её. Сестры превратили её в прекрасный душистый куст сирени.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Пан погрустил возле куста, возникшего на месте нимфы, и изготовил многоствольную флейту, названную </a:t>
            </a:r>
            <a:r>
              <a:rPr lang="ru-RU" sz="20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сирингой</a:t>
            </a:r>
            <a:r>
              <a:rPr lang="ru-RU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имени девы.</a:t>
            </a:r>
          </a:p>
        </p:txBody>
      </p:sp>
    </p:spTree>
    <p:extLst>
      <p:ext uri="{BB962C8B-B14F-4D97-AF65-F5344CB8AC3E}">
        <p14:creationId xmlns:p14="http://schemas.microsoft.com/office/powerpoint/2010/main" val="1641653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18620</TotalTime>
  <Words>4500</Words>
  <Application>Microsoft Office PowerPoint</Application>
  <PresentationFormat>Широкоэкранный</PresentationFormat>
  <Paragraphs>221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Arial</vt:lpstr>
      <vt:lpstr>Bahnschrift Condensed</vt:lpstr>
      <vt:lpstr>Calibri</vt:lpstr>
      <vt:lpstr>Calibri Light</vt:lpstr>
      <vt:lpstr>Helvetica</vt:lpstr>
      <vt:lpstr>Merriweather</vt:lpstr>
      <vt:lpstr>palatino linotype</vt:lpstr>
      <vt:lpstr>Тема Office</vt:lpstr>
      <vt:lpstr>Эпонимы вокруг нас</vt:lpstr>
      <vt:lpstr>Зено́вия (лат. Zenóbia) — листопадный полувечнозелёный кустарник семейства Вересковые небольшого или среднего размера с простыми листьями и зонтиками белых ширококолокольчатых цветов в начале лета. «The Royal Horticultural Society»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Эпонимы вокруг нас</dc:title>
  <dc:creator>Xenia Komarova</dc:creator>
  <cp:lastModifiedBy>Xenia Komarova</cp:lastModifiedBy>
  <cp:revision>66</cp:revision>
  <dcterms:created xsi:type="dcterms:W3CDTF">2023-04-06T19:51:51Z</dcterms:created>
  <dcterms:modified xsi:type="dcterms:W3CDTF">2023-04-19T19:23:33Z</dcterms:modified>
</cp:coreProperties>
</file>