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56" r:id="rId2"/>
    <p:sldId id="257" r:id="rId3"/>
    <p:sldId id="263" r:id="rId4"/>
    <p:sldId id="327" r:id="rId5"/>
    <p:sldId id="328" r:id="rId6"/>
    <p:sldId id="329" r:id="rId7"/>
    <p:sldId id="333" r:id="rId8"/>
    <p:sldId id="334" r:id="rId9"/>
    <p:sldId id="335" r:id="rId10"/>
    <p:sldId id="258" r:id="rId11"/>
    <p:sldId id="343" r:id="rId12"/>
    <p:sldId id="260" r:id="rId13"/>
    <p:sldId id="261" r:id="rId14"/>
    <p:sldId id="262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322" r:id="rId24"/>
    <p:sldId id="272" r:id="rId25"/>
    <p:sldId id="282" r:id="rId26"/>
    <p:sldId id="283" r:id="rId27"/>
    <p:sldId id="284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5" r:id="rId37"/>
    <p:sldId id="281" r:id="rId38"/>
    <p:sldId id="340" r:id="rId39"/>
    <p:sldId id="341" r:id="rId40"/>
    <p:sldId id="342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30" r:id="rId62"/>
    <p:sldId id="331" r:id="rId63"/>
    <p:sldId id="332" r:id="rId64"/>
    <p:sldId id="307" r:id="rId65"/>
    <p:sldId id="308" r:id="rId66"/>
    <p:sldId id="309" r:id="rId67"/>
    <p:sldId id="310" r:id="rId68"/>
    <p:sldId id="311" r:id="rId69"/>
    <p:sldId id="312" r:id="rId70"/>
    <p:sldId id="313" r:id="rId71"/>
    <p:sldId id="314" r:id="rId72"/>
    <p:sldId id="315" r:id="rId73"/>
    <p:sldId id="324" r:id="rId74"/>
    <p:sldId id="325" r:id="rId75"/>
    <p:sldId id="326" r:id="rId76"/>
    <p:sldId id="316" r:id="rId77"/>
    <p:sldId id="317" r:id="rId78"/>
    <p:sldId id="318" r:id="rId79"/>
    <p:sldId id="319" r:id="rId80"/>
    <p:sldId id="320" r:id="rId81"/>
    <p:sldId id="321" r:id="rId82"/>
    <p:sldId id="259" r:id="rId83"/>
    <p:sldId id="286" r:id="rId84"/>
    <p:sldId id="323" r:id="rId8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GOpus" pitchFamily="2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GOpus" pitchFamily="2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GOpus" pitchFamily="2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GOpus" pitchFamily="2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GOpus" pitchFamily="2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GOpus" pitchFamily="2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GOpus" pitchFamily="2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GOpus" pitchFamily="2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GOpus" pitchFamily="2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B2B2B2"/>
    <a:srgbClr val="96969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7" autoAdjust="0"/>
    <p:restoredTop sz="93190" autoAdjust="0"/>
  </p:normalViewPr>
  <p:slideViewPr>
    <p:cSldViewPr>
      <p:cViewPr varScale="1">
        <p:scale>
          <a:sx n="64" d="100"/>
          <a:sy n="64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7479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A8C7F31-611F-4C8A-84B2-840845E81775}" type="datetimeFigureOut">
              <a:rPr lang="ru-RU"/>
              <a:pPr>
                <a:defRPr/>
              </a:pPr>
              <a:t>21.11.2016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7C377B1-26E1-4F4C-9841-0681BC47F6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Сделать гиперссылку на генри форда</a:t>
            </a:r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C5B0FA-4262-4283-B4A0-D17B3DA60D2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Сделать гиперссылку на феррари</a:t>
            </a:r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F948EB-327B-40A7-ABFF-0E095D296DA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A469E3-D5BE-4FE6-8956-E21DBD03A113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C93F4-BF37-40E9-8A3E-50EA93BC3F23}" type="datetimeFigureOut">
              <a:rPr lang="ru-RU"/>
              <a:pPr>
                <a:defRPr/>
              </a:pPr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A6738-62E8-4612-8840-1CC4389BA6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93FD3-D288-445F-9C5B-683020F786E2}" type="datetimeFigureOut">
              <a:rPr lang="ru-RU"/>
              <a:pPr>
                <a:defRPr/>
              </a:pPr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F436C-1B65-4C92-B5B5-CF55738952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E679E-A6A4-4079-BAD1-BB4C3F829C14}" type="datetimeFigureOut">
              <a:rPr lang="ru-RU"/>
              <a:pPr>
                <a:defRPr/>
              </a:pPr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FE062-0A9D-416E-9DEE-34FFE732CD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456F3-8D37-4636-9A50-A6E265DFE099}" type="datetimeFigureOut">
              <a:rPr lang="ru-RU"/>
              <a:pPr>
                <a:defRPr/>
              </a:pPr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5756B-ECC6-4E05-B5D8-F95791A4E4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68EC4-D778-4CEA-AD3F-A3395F141E0A}" type="datetimeFigureOut">
              <a:rPr lang="ru-RU"/>
              <a:pPr>
                <a:defRPr/>
              </a:pPr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F79AC-5B41-4B9D-B382-679F268E6F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503F-C8ED-49AE-84F9-396939632889}" type="datetimeFigureOut">
              <a:rPr lang="ru-RU"/>
              <a:pPr>
                <a:defRPr/>
              </a:pPr>
              <a:t>21.11.2016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EC146-51A7-48F5-91FC-8FB2AB85A9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1F1B3-E751-48F2-867E-BE530137669C}" type="datetimeFigureOut">
              <a:rPr lang="ru-RU"/>
              <a:pPr>
                <a:defRPr/>
              </a:pPr>
              <a:t>21.11.2016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60E93-92C7-4938-9FA1-264C48786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39AD8-86C9-4B30-9ECE-88AF54BE70BD}" type="datetimeFigureOut">
              <a:rPr lang="ru-RU"/>
              <a:pPr>
                <a:defRPr/>
              </a:pPr>
              <a:t>21.11.2016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5C5DC-8B05-48CA-9248-F9CAB5F62C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E17E9-1520-424D-A8AE-DF8B907D5A5D}" type="datetimeFigureOut">
              <a:rPr lang="ru-RU"/>
              <a:pPr>
                <a:defRPr/>
              </a:pPr>
              <a:t>21.11.2016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CE849-6040-44B5-B45F-EB1905CD14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B8D1C-8BAD-4075-A463-08D33F55C712}" type="datetimeFigureOut">
              <a:rPr lang="ru-RU"/>
              <a:pPr>
                <a:defRPr/>
              </a:pPr>
              <a:t>21.11.2016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59A9E-9B23-4C12-A371-B91315C899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8A450-0261-47A4-9F34-793DE0EB384C}" type="datetimeFigureOut">
              <a:rPr lang="ru-RU"/>
              <a:pPr>
                <a:defRPr/>
              </a:pPr>
              <a:t>21.11.2016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642BB-B665-47F8-B6B2-1C685B61A0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2F3282-3D9D-4207-AF58-07C31FA40CDF}" type="datetimeFigureOut">
              <a:rPr lang="ru-RU"/>
              <a:pPr>
                <a:defRPr/>
              </a:pPr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477E0D-141E-4530-965E-C9BDC747DD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hyperlink" Target="https://yandex.ru/images/search?text=%D0%BF%D0%B5%D1%80%D0%B2%D1%8B%D0%B9%20%D0%B0%D0%B2%D1%82%D0%BE%D0%BC%D0%BE%D0%B1%D0%B8%D0%BB%D1%8C%20%D0%BA%D0%B0%D0%B4%D0%B8%D0%BB%D0%BB%D0%B0%D0%BA%20%D1%81%D1%82%D0%B0%D1%80%D1%8B%D0%B5%20%D1%84%D0%BE%D1%82%D0%BE&amp;img_url=http://www.wallpapers-mania.org/images/vehicules/wallpaper%20tuning/voitures%20anciennes/cadillac-v16-sport-phaeton_fond_ecran_ancienne_voiture.jpg&amp;pos=9&amp;rpt=simag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slide" Target="slide69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38.xml"/><Relationship Id="rId18" Type="http://schemas.openxmlformats.org/officeDocument/2006/relationships/slide" Target="slide54.xml"/><Relationship Id="rId26" Type="http://schemas.openxmlformats.org/officeDocument/2006/relationships/slide" Target="slide79.xml"/><Relationship Id="rId3" Type="http://schemas.openxmlformats.org/officeDocument/2006/relationships/slide" Target="slide4.xml"/><Relationship Id="rId21" Type="http://schemas.openxmlformats.org/officeDocument/2006/relationships/slide" Target="slide64.xml"/><Relationship Id="rId7" Type="http://schemas.openxmlformats.org/officeDocument/2006/relationships/slide" Target="slide17.xml"/><Relationship Id="rId12" Type="http://schemas.openxmlformats.org/officeDocument/2006/relationships/slide" Target="slide34.xml"/><Relationship Id="rId17" Type="http://schemas.openxmlformats.org/officeDocument/2006/relationships/slide" Target="slide51.xml"/><Relationship Id="rId25" Type="http://schemas.openxmlformats.org/officeDocument/2006/relationships/slide" Target="slide76.xml"/><Relationship Id="rId2" Type="http://schemas.openxmlformats.org/officeDocument/2006/relationships/image" Target="../media/image2.jpeg"/><Relationship Id="rId16" Type="http://schemas.openxmlformats.org/officeDocument/2006/relationships/slide" Target="slide48.xml"/><Relationship Id="rId20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31.xml"/><Relationship Id="rId24" Type="http://schemas.openxmlformats.org/officeDocument/2006/relationships/slide" Target="slide73.xml"/><Relationship Id="rId5" Type="http://schemas.openxmlformats.org/officeDocument/2006/relationships/slide" Target="slide10.xml"/><Relationship Id="rId15" Type="http://schemas.openxmlformats.org/officeDocument/2006/relationships/slide" Target="slide44.xml"/><Relationship Id="rId23" Type="http://schemas.openxmlformats.org/officeDocument/2006/relationships/slide" Target="slide70.xml"/><Relationship Id="rId10" Type="http://schemas.openxmlformats.org/officeDocument/2006/relationships/slide" Target="slide28.xml"/><Relationship Id="rId19" Type="http://schemas.openxmlformats.org/officeDocument/2006/relationships/slide" Target="slide58.xml"/><Relationship Id="rId4" Type="http://schemas.openxmlformats.org/officeDocument/2006/relationships/slide" Target="slide7.xml"/><Relationship Id="rId9" Type="http://schemas.openxmlformats.org/officeDocument/2006/relationships/slide" Target="slide25.xml"/><Relationship Id="rId14" Type="http://schemas.openxmlformats.org/officeDocument/2006/relationships/slide" Target="slide41.xml"/><Relationship Id="rId22" Type="http://schemas.openxmlformats.org/officeDocument/2006/relationships/slide" Target="slide6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vate.ru/files/u32501/oldsmobile-history-2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zr.ru/%D0%A4%D0%B0%D0%B9%D0%BB:%D0%9A%D0%BE%D0%BC%D0%BF%D0%B0%D0%BD%D0%B8%D1%8F_Peugeot_13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slide" Target="slide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slide" Target="slide5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B%D1%8C%D0%B5%D0%B6" TargetMode="External"/><Relationship Id="rId7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s://commons.wikimedia.org/wiki/File:Nicola_Romeo.jpg?uselang=ru" TargetMode="External"/><Relationship Id="rId4" Type="http://schemas.openxmlformats.org/officeDocument/2006/relationships/hyperlink" Target="https://ru.wikipedia.org/wiki/%D0%91%D0%B5%D0%BB%D1%8C%D0%B3%D0%B8%D1%8F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9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Cadillac" TargetMode="External"/><Relationship Id="rId13" Type="http://schemas.openxmlformats.org/officeDocument/2006/relationships/hyperlink" Target="https://ru.wikipedia.org/wiki/%D0%9F%D0%B5%D0%B6%D0%BE,_%D0%90%D1%80%D0%BC%D0%B0%D0%BD" TargetMode="External"/><Relationship Id="rId3" Type="http://schemas.openxmlformats.org/officeDocument/2006/relationships/hyperlink" Target="http://www.audi-kashirka.ru/vag/audi.html" TargetMode="External"/><Relationship Id="rId7" Type="http://schemas.openxmlformats.org/officeDocument/2006/relationships/hyperlink" Target="http://www.caravasha.ru/" TargetMode="External"/><Relationship Id="rId12" Type="http://schemas.openxmlformats.org/officeDocument/2006/relationships/hyperlink" Target="https://blamper.ru/auto/peugeot/wiki/vse-marki-i-modeli/istoriya-marki-peugeot-3489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rive2.ru/b/1823778/" TargetMode="External"/><Relationship Id="rId11" Type="http://schemas.openxmlformats.org/officeDocument/2006/relationships/hyperlink" Target="http://365cars.ru/istoriya/mercedes-benz.html" TargetMode="External"/><Relationship Id="rId5" Type="http://schemas.openxmlformats.org/officeDocument/2006/relationships/hyperlink" Target="http://auto-history.okis.ru/bugatti.html" TargetMode="External"/><Relationship Id="rId10" Type="http://schemas.openxmlformats.org/officeDocument/2006/relationships/hyperlink" Target="http://loveopium.ru/avto/maybach.html" TargetMode="External"/><Relationship Id="rId4" Type="http://schemas.openxmlformats.org/officeDocument/2006/relationships/hyperlink" Target="http://auto-history.okis.ru/bentley.html" TargetMode="External"/><Relationship Id="rId9" Type="http://schemas.openxmlformats.org/officeDocument/2006/relationships/hyperlink" Target="https://ru.wikipedia.org/wiki/Lamborghini" TargetMode="Externa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hyperlink" Target="http://kuruh.ru/toyota" TargetMode="External"/><Relationship Id="rId13" Type="http://schemas.openxmlformats.org/officeDocument/2006/relationships/hyperlink" Target="http://kuruh.ru/skoda" TargetMode="External"/><Relationship Id="rId3" Type="http://schemas.openxmlformats.org/officeDocument/2006/relationships/hyperlink" Target="https://ru.wikipedia.org/wiki/Oldsmobile" TargetMode="External"/><Relationship Id="rId7" Type="http://schemas.openxmlformats.org/officeDocument/2006/relationships/hyperlink" Target="http://www.executive.ru/wiki/index.php?title=%D0%A2%D0%BE%D0%B9%D0%BE%D0%B4%D0%B0_%D0%9A%D0%B8%D0%B8%D1%87%D0%B8%D1%80%D0%BE" TargetMode="External"/><Relationship Id="rId12" Type="http://schemas.openxmlformats.org/officeDocument/2006/relationships/hyperlink" Target="https://ru.wikipedia.org/wiki/Chevrolet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Citro%C3%ABn" TargetMode="External"/><Relationship Id="rId11" Type="http://schemas.openxmlformats.org/officeDocument/2006/relationships/hyperlink" Target="http://www.ronl.ru/shpargalki/biografii/57780/" TargetMode="External"/><Relationship Id="rId5" Type="http://schemas.openxmlformats.org/officeDocument/2006/relationships/hyperlink" Target="http://365cars.ru/istoriya/rolls-royce.html" TargetMode="External"/><Relationship Id="rId10" Type="http://schemas.openxmlformats.org/officeDocument/2006/relationships/hyperlink" Target="https://ru.wikipedia.org/wiki/Ford" TargetMode="External"/><Relationship Id="rId4" Type="http://schemas.openxmlformats.org/officeDocument/2006/relationships/hyperlink" Target="http://fullautohistory.ucoz.ru/index/renault/060" TargetMode="External"/><Relationship Id="rId9" Type="http://schemas.openxmlformats.org/officeDocument/2006/relationships/hyperlink" Target="https://ru.wikipedia.org/wiki/Ferrari" TargetMode="External"/><Relationship Id="rId14" Type="http://schemas.openxmlformats.org/officeDocument/2006/relationships/hyperlink" Target="https://ru.wikipedia.org/wiki/%D0%A8%D0%BA%D0%BE%D0%B4%D0%B0,_%D0%AD%D0%BC%D0%B8%D0%BB%D1%8C" TargetMode="Externa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hyperlink" Target="http://rutlib.com/book/4518/p/214" TargetMode="External"/><Relationship Id="rId3" Type="http://schemas.openxmlformats.org/officeDocument/2006/relationships/hyperlink" Target="https://www.drive2.ru/b/1070700/" TargetMode="External"/><Relationship Id="rId7" Type="http://schemas.openxmlformats.org/officeDocument/2006/relationships/hyperlink" Target="http://kuruh.ru/suzuki" TargetMode="External"/><Relationship Id="rId12" Type="http://schemas.openxmlformats.org/officeDocument/2006/relationships/hyperlink" Target="http://auto.russiaregionpress.ru/archives/3854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0%D0%BE%D0%BC%D0%B5%D0%BE,_%D0%9D%D0%B8%D0%BA%D0%BE%D0%BB%D0%B0" TargetMode="External"/><Relationship Id="rId11" Type="http://schemas.openxmlformats.org/officeDocument/2006/relationships/hyperlink" Target="http://www.bolshoyvopros.ru/questions/2019189-pochemu-saksofon-tak-nazyvaetsja.html" TargetMode="External"/><Relationship Id="rId5" Type="http://schemas.openxmlformats.org/officeDocument/2006/relationships/hyperlink" Target="https://ru.wikipedia.org/wiki/%D0%A0%D0%BE%D0%BC%D0%B5%D0%BE,_%D0%259" TargetMode="External"/><Relationship Id="rId10" Type="http://schemas.openxmlformats.org/officeDocument/2006/relationships/hyperlink" Target="http://herbcare.ru/2016/03/14/begoniya-yuzhnoe-chudo-v-rossijskih-sadah-posadka-razmnozhenie-uhod-vidy/" TargetMode="External"/><Relationship Id="rId4" Type="http://schemas.openxmlformats.org/officeDocument/2006/relationships/hyperlink" Target="https://www.drive2.ru/l/3570905/" TargetMode="External"/><Relationship Id="rId9" Type="http://schemas.openxmlformats.org/officeDocument/2006/relationships/hyperlink" Target="http://herbcare.ru/2016/03/14/begoniya-yuzhnoe-chudo-v-rossijskih-sadah-posadk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4319587"/>
          </a:xfrm>
        </p:spPr>
        <p:txBody>
          <a:bodyPr/>
          <a:lstStyle/>
          <a:p>
            <a:pPr eaLnBrk="1" hangingPunct="1"/>
            <a:r>
              <a:rPr lang="ru-RU" sz="6000" b="1" dirty="0" smtClean="0">
                <a:solidFill>
                  <a:schemeClr val="bg1"/>
                </a:solidFill>
                <a:latin typeface="PhillippScript" pitchFamily="2" charset="0"/>
              </a:rPr>
              <a:t>Иллюстрированный словарь эпонимов.</a:t>
            </a:r>
            <a:r>
              <a:rPr lang="ru-RU" sz="8000" b="1" dirty="0" smtClean="0">
                <a:latin typeface="PhillippScript" pitchFamily="2" charset="0"/>
              </a:rPr>
              <a:t/>
            </a:r>
            <a:br>
              <a:rPr lang="ru-RU" sz="8000" b="1" dirty="0" smtClean="0">
                <a:latin typeface="PhillippScript" pitchFamily="2" charset="0"/>
              </a:rPr>
            </a:br>
            <a:r>
              <a:rPr lang="ru-RU" sz="3600" dirty="0" smtClean="0">
                <a:latin typeface="PhillippScript" pitchFamily="2" charset="0"/>
              </a:rPr>
              <a:t/>
            </a:r>
            <a:br>
              <a:rPr lang="ru-RU" sz="3600" dirty="0" smtClean="0">
                <a:latin typeface="PhillippScript" pitchFamily="2" charset="0"/>
              </a:rPr>
            </a:br>
            <a:r>
              <a:rPr lang="ru-RU" sz="5400" dirty="0" smtClean="0">
                <a:latin typeface="PhillippScript" pitchFamily="2" charset="0"/>
              </a:rPr>
              <a:t>Тема</a:t>
            </a:r>
            <a:r>
              <a:rPr lang="ru-RU" dirty="0" smtClean="0">
                <a:latin typeface="AGOpus" pitchFamily="2" charset="0"/>
              </a:rPr>
              <a:t>: </a:t>
            </a:r>
            <a:r>
              <a:rPr lang="ru-RU" sz="4000" i="1" dirty="0" smtClean="0">
                <a:latin typeface="AGOpus" pitchFamily="2" charset="0"/>
              </a:rPr>
              <a:t>происхождение автомобилей.</a:t>
            </a:r>
          </a:p>
        </p:txBody>
      </p:sp>
      <p:sp>
        <p:nvSpPr>
          <p:cNvPr id="1433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6950" y="5084763"/>
            <a:ext cx="6877050" cy="1108075"/>
          </a:xfrm>
        </p:spPr>
        <p:txBody>
          <a:bodyPr/>
          <a:lstStyle/>
          <a:p>
            <a:pPr algn="r" eaLnBrk="1" hangingPunct="1"/>
            <a:r>
              <a:rPr lang="ru-RU" sz="3000" b="1" i="1" smtClean="0">
                <a:solidFill>
                  <a:schemeClr val="tx1"/>
                </a:solidFill>
                <a:latin typeface="AGOpus" pitchFamily="2" charset="0"/>
              </a:rPr>
              <a:t>Авторы</a:t>
            </a:r>
            <a:r>
              <a:rPr lang="ru-RU" smtClean="0">
                <a:solidFill>
                  <a:schemeClr val="tx1"/>
                </a:solidFill>
                <a:latin typeface="AGOpus" pitchFamily="2" charset="0"/>
              </a:rPr>
              <a:t>: Мария Иванова, Элина Евдокимова, Виктория Зотова</a:t>
            </a:r>
            <a:endParaRPr lang="ru-RU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Содержимое 2"/>
          <p:cNvSpPr>
            <a:spLocks noGrp="1"/>
          </p:cNvSpPr>
          <p:nvPr>
            <p:ph idx="1"/>
          </p:nvPr>
        </p:nvSpPr>
        <p:spPr>
          <a:xfrm>
            <a:off x="574675" y="1844675"/>
            <a:ext cx="8569325" cy="1828800"/>
          </a:xfrm>
        </p:spPr>
        <p:txBody>
          <a:bodyPr/>
          <a:lstStyle/>
          <a:p>
            <a:pPr eaLnBrk="1" hangingPunct="1">
              <a:lnSpc>
                <a:spcPts val="2063"/>
              </a:lnSpc>
              <a:buFont typeface="Arial" charset="0"/>
              <a:buNone/>
            </a:pPr>
            <a:r>
              <a:rPr lang="ru-RU" sz="2800" dirty="0" err="1" smtClean="0">
                <a:latin typeface="AGOpus" pitchFamily="2" charset="0"/>
              </a:rPr>
              <a:t>Audi</a:t>
            </a:r>
            <a:r>
              <a:rPr lang="ru-RU" sz="2800" dirty="0" smtClean="0">
                <a:latin typeface="AGOpus" pitchFamily="2" charset="0"/>
              </a:rPr>
              <a:t> AG — немецкая автомобилестроительная</a:t>
            </a:r>
          </a:p>
          <a:p>
            <a:pPr eaLnBrk="1" hangingPunct="1">
              <a:lnSpc>
                <a:spcPts val="2063"/>
              </a:lnSpc>
              <a:buFont typeface="Arial" charset="0"/>
              <a:buNone/>
            </a:pPr>
            <a:r>
              <a:rPr lang="ru-RU" sz="2800" dirty="0" smtClean="0">
                <a:latin typeface="AGOpus" pitchFamily="2" charset="0"/>
              </a:rPr>
              <a:t>компания, образованная в 1910 году Августом</a:t>
            </a:r>
          </a:p>
          <a:p>
            <a:pPr eaLnBrk="1" hangingPunct="1">
              <a:lnSpc>
                <a:spcPts val="2063"/>
              </a:lnSpc>
              <a:buFont typeface="Arial" charset="0"/>
              <a:buNone/>
            </a:pPr>
            <a:r>
              <a:rPr lang="ru-RU" sz="2800" dirty="0" err="1" smtClean="0">
                <a:latin typeface="AGOpus" pitchFamily="2" charset="0"/>
              </a:rPr>
              <a:t>Хорхом</a:t>
            </a:r>
            <a:r>
              <a:rPr lang="ru-RU" sz="2800" dirty="0" smtClean="0">
                <a:latin typeface="AGOpus" pitchFamily="2" charset="0"/>
              </a:rPr>
              <a:t>(</a:t>
            </a:r>
            <a:r>
              <a:rPr lang="ru-RU" sz="2800" dirty="0" err="1" smtClean="0">
                <a:latin typeface="AGOpus" pitchFamily="2" charset="0"/>
              </a:rPr>
              <a:t>August</a:t>
            </a:r>
            <a:r>
              <a:rPr lang="ru-RU" sz="2800" dirty="0" smtClean="0">
                <a:latin typeface="AGOpus" pitchFamily="2" charset="0"/>
              </a:rPr>
              <a:t> </a:t>
            </a:r>
            <a:r>
              <a:rPr lang="ru-RU" sz="2800" dirty="0" err="1" smtClean="0">
                <a:latin typeface="AGOpus" pitchFamily="2" charset="0"/>
              </a:rPr>
              <a:t>Hörch</a:t>
            </a:r>
            <a:r>
              <a:rPr lang="ru-RU" sz="2800" dirty="0" smtClean="0">
                <a:latin typeface="AGOpus" pitchFamily="2" charset="0"/>
              </a:rPr>
              <a:t>). Штаб-квартира Ауди</a:t>
            </a:r>
          </a:p>
          <a:p>
            <a:pPr eaLnBrk="1" hangingPunct="1">
              <a:lnSpc>
                <a:spcPts val="2063"/>
              </a:lnSpc>
              <a:buFont typeface="Arial" charset="0"/>
              <a:buNone/>
            </a:pPr>
            <a:r>
              <a:rPr lang="ru-RU" sz="2800" dirty="0" smtClean="0">
                <a:latin typeface="AGOpus" pitchFamily="2" charset="0"/>
              </a:rPr>
              <a:t>расположена в городе </a:t>
            </a:r>
            <a:r>
              <a:rPr lang="ru-RU" sz="2800" dirty="0" err="1" smtClean="0">
                <a:latin typeface="AGOpus" pitchFamily="2" charset="0"/>
              </a:rPr>
              <a:t>Ингольштатд</a:t>
            </a:r>
            <a:r>
              <a:rPr lang="ru-RU" sz="2800" dirty="0" smtClean="0">
                <a:latin typeface="AGOpus" pitchFamily="2" charset="0"/>
              </a:rPr>
              <a:t>.</a:t>
            </a:r>
          </a:p>
        </p:txBody>
      </p:sp>
      <p:pic>
        <p:nvPicPr>
          <p:cNvPr id="11270" name="Picture 6" descr="http://www.free-wallpapers.su/data/media/4591/big/car166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357563"/>
            <a:ext cx="3887788" cy="2430462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272" name="Picture 8" descr="http://fourtitude.com/emAlbum/albums/Marques%20(Audi%20Brand%20Group)/Wanderer/W21/_thumbnail/wanderer_w21_auto_union_001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611188" y="4005263"/>
            <a:ext cx="3744912" cy="2486025"/>
          </a:xfrm>
          <a:prstGeom prst="rect">
            <a:avLst/>
          </a:prstGeom>
          <a:noFill/>
          <a:ln w="76200" cap="rnd" cmpd="tri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3557" name="Picture 7" descr="audi-cars-used-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213" y="0"/>
            <a:ext cx="30257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332656"/>
            <a:ext cx="9144000" cy="981075"/>
          </a:xfrm>
          <a:prstGeom prst="rect">
            <a:avLst/>
          </a:prstGeom>
          <a:solidFill>
            <a:srgbClr val="969696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hillippScript" pitchFamily="2" charset="0"/>
                <a:ea typeface="+mj-ea"/>
                <a:cs typeface="+mj-cs"/>
              </a:rPr>
              <a:t>Происхождение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323528" y="1700808"/>
            <a:ext cx="822960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Основателем компании </a:t>
            </a: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Audi 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является 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  <a:hlinkClick r:id="rId2" action="ppaction://hlinksldjump"/>
              </a:rPr>
              <a:t>Август </a:t>
            </a:r>
            <a:r>
              <a:rPr kumimoji="0" lang="ru-RU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  <a:hlinkClick r:id="rId2" action="ppaction://hlinksldjump"/>
              </a:rPr>
              <a:t>Хорьх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.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Однако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в названии марки мы не видим сходства ни с его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именем,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ни с фамилией. Что же даёт нам право называть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марку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Audi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 эпонимом? Оказывается, у </a:t>
            </a:r>
            <a:r>
              <a:rPr kumimoji="0" lang="ru-RU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Аугуста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 уже была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своя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фирма автомобилей, логично называвшаяся </a:t>
            </a: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Horch</a:t>
            </a: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 &amp;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Cie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,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но через несколько лет после её основания он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вынужден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был закрыть её, не справившись с её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управлением. Но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Август не собирался сдаваться и создал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ещё одно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предприятие. Начиная бизнес во второй раз имя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«</a:t>
            </a:r>
            <a:r>
              <a:rPr kumimoji="0" lang="ru-RU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Хорьх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»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он использовать уже не мог поэтому Август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Хорьх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 решил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взять латинский эквивалент слову «</a:t>
            </a:r>
            <a:r>
              <a:rPr kumimoji="0" lang="ru-RU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h</a:t>
            </a:r>
            <a:r>
              <a:rPr kumimoji="0" lang="ru-RU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hillippScript" pitchFamily="2" charset="0"/>
                <a:ea typeface="+mn-ea"/>
                <a:cs typeface="+mn-cs"/>
              </a:rPr>
              <a:t>ö</a:t>
            </a:r>
            <a:r>
              <a:rPr kumimoji="0" lang="ru-RU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rch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» -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«</a:t>
            </a:r>
            <a:r>
              <a:rPr kumimoji="0" lang="ru-RU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audi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», что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Opus" pitchFamily="2" charset="0"/>
                <a:ea typeface="+mn-ea"/>
                <a:cs typeface="+mn-cs"/>
              </a:rPr>
              <a:t>переводится как «слушай».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29600" cy="850900"/>
          </a:xfrm>
        </p:spPr>
        <p:txBody>
          <a:bodyPr/>
          <a:lstStyle/>
          <a:p>
            <a:pPr eaLnBrk="1" hangingPunct="1"/>
            <a:r>
              <a:rPr lang="ru-RU" sz="5400" b="1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539750" y="1052513"/>
            <a:ext cx="8388350" cy="3960812"/>
          </a:xfrm>
        </p:spPr>
        <p:txBody>
          <a:bodyPr/>
          <a:lstStyle/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500" smtClean="0">
                <a:latin typeface="AGOpus" pitchFamily="2" charset="0"/>
              </a:rPr>
              <a:t>Основателем компании </a:t>
            </a:r>
            <a:r>
              <a:rPr lang="en-US" sz="2500" smtClean="0">
                <a:latin typeface="AGOpus" pitchFamily="2" charset="0"/>
              </a:rPr>
              <a:t>Audi </a:t>
            </a:r>
            <a:r>
              <a:rPr lang="ru-RU" sz="2500" smtClean="0">
                <a:latin typeface="AGOpus" pitchFamily="2" charset="0"/>
              </a:rPr>
              <a:t>является </a:t>
            </a:r>
            <a:r>
              <a:rPr lang="ru-RU" sz="2500" smtClean="0">
                <a:latin typeface="AGOpus" pitchFamily="2" charset="0"/>
                <a:hlinkClick r:id="rId3" action="ppaction://hlinksldjump"/>
              </a:rPr>
              <a:t>Август Хорьх</a:t>
            </a:r>
            <a:r>
              <a:rPr lang="ru-RU" sz="2500" smtClean="0">
                <a:latin typeface="AGOpus" pitchFamily="2" charset="0"/>
              </a:rPr>
              <a:t>.</a:t>
            </a:r>
            <a:endParaRPr lang="ru-RU" sz="2500" smtClean="0">
              <a:latin typeface="Arial" charset="0"/>
            </a:endParaRP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500" smtClean="0">
                <a:latin typeface="AGOpus" pitchFamily="2" charset="0"/>
              </a:rPr>
              <a:t>Однако</a:t>
            </a:r>
            <a:r>
              <a:rPr lang="ru-RU" sz="2500" smtClean="0">
                <a:latin typeface="Arial" charset="0"/>
              </a:rPr>
              <a:t> </a:t>
            </a:r>
            <a:r>
              <a:rPr lang="ru-RU" sz="2500" smtClean="0">
                <a:latin typeface="AGOpus" pitchFamily="2" charset="0"/>
              </a:rPr>
              <a:t>в названии марки мы не видим сходства ни с его</a:t>
            </a:r>
            <a:endParaRPr lang="ru-RU" sz="2500" smtClean="0">
              <a:latin typeface="Arial" charset="0"/>
            </a:endParaRP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500" smtClean="0">
                <a:latin typeface="AGOpus" pitchFamily="2" charset="0"/>
              </a:rPr>
              <a:t>именем,</a:t>
            </a:r>
            <a:r>
              <a:rPr lang="ru-RU" sz="2500" smtClean="0">
                <a:latin typeface="Arial" charset="0"/>
              </a:rPr>
              <a:t> </a:t>
            </a:r>
            <a:r>
              <a:rPr lang="ru-RU" sz="2500" smtClean="0">
                <a:latin typeface="AGOpus" pitchFamily="2" charset="0"/>
              </a:rPr>
              <a:t>ни с фамилией. Что же даёт нам право называть</a:t>
            </a:r>
            <a:endParaRPr lang="ru-RU" sz="2500" smtClean="0">
              <a:latin typeface="Arial" charset="0"/>
            </a:endParaRP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500" smtClean="0">
                <a:latin typeface="AGOpus" pitchFamily="2" charset="0"/>
              </a:rPr>
              <a:t>марку</a:t>
            </a:r>
            <a:r>
              <a:rPr lang="ru-RU" sz="2500" smtClean="0">
                <a:latin typeface="Arial" charset="0"/>
              </a:rPr>
              <a:t> </a:t>
            </a:r>
            <a:r>
              <a:rPr lang="en-US" sz="2500" smtClean="0">
                <a:latin typeface="AGOpus" pitchFamily="2" charset="0"/>
              </a:rPr>
              <a:t>Audi</a:t>
            </a:r>
            <a:r>
              <a:rPr lang="ru-RU" sz="2500" smtClean="0">
                <a:latin typeface="AGOpus" pitchFamily="2" charset="0"/>
              </a:rPr>
              <a:t> эпонимом? Оказывается, у Аугуста уже была</a:t>
            </a:r>
            <a:endParaRPr lang="ru-RU" sz="2500" smtClean="0">
              <a:latin typeface="Arial" charset="0"/>
            </a:endParaRP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500" smtClean="0">
                <a:latin typeface="AGOpus" pitchFamily="2" charset="0"/>
              </a:rPr>
              <a:t>своя</a:t>
            </a:r>
            <a:r>
              <a:rPr lang="ru-RU" sz="2500" smtClean="0">
                <a:latin typeface="Arial" charset="0"/>
              </a:rPr>
              <a:t> </a:t>
            </a:r>
            <a:r>
              <a:rPr lang="ru-RU" sz="2500" smtClean="0">
                <a:latin typeface="AGOpus" pitchFamily="2" charset="0"/>
              </a:rPr>
              <a:t>фирма автомобилей, логично называвшаяся </a:t>
            </a:r>
            <a:r>
              <a:rPr lang="en-US" sz="2500" smtClean="0">
                <a:latin typeface="AGOpus" pitchFamily="2" charset="0"/>
              </a:rPr>
              <a:t>Horch &amp;</a:t>
            </a:r>
            <a:endParaRPr lang="ru-RU" sz="2500" smtClean="0">
              <a:latin typeface="Arial" charset="0"/>
            </a:endParaRP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en-US" sz="2500" smtClean="0">
                <a:latin typeface="AGOpus" pitchFamily="2" charset="0"/>
              </a:rPr>
              <a:t>Cie</a:t>
            </a:r>
            <a:r>
              <a:rPr lang="ru-RU" sz="2500" smtClean="0">
                <a:latin typeface="AGOpus" pitchFamily="2" charset="0"/>
              </a:rPr>
              <a:t>,</a:t>
            </a:r>
            <a:r>
              <a:rPr lang="ru-RU" sz="2500" smtClean="0">
                <a:latin typeface="Arial" charset="0"/>
              </a:rPr>
              <a:t> </a:t>
            </a:r>
            <a:r>
              <a:rPr lang="ru-RU" sz="2500" smtClean="0">
                <a:latin typeface="AGOpus" pitchFamily="2" charset="0"/>
              </a:rPr>
              <a:t>но через несколько лет после её основания он</a:t>
            </a:r>
            <a:endParaRPr lang="ru-RU" sz="2500" smtClean="0">
              <a:latin typeface="Arial" charset="0"/>
            </a:endParaRP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500" smtClean="0">
                <a:latin typeface="AGOpus" pitchFamily="2" charset="0"/>
              </a:rPr>
              <a:t>вынужден</a:t>
            </a:r>
            <a:r>
              <a:rPr lang="ru-RU" sz="2500" smtClean="0">
                <a:latin typeface="Arial" charset="0"/>
              </a:rPr>
              <a:t> </a:t>
            </a:r>
            <a:r>
              <a:rPr lang="ru-RU" sz="2500" smtClean="0">
                <a:latin typeface="AGOpus" pitchFamily="2" charset="0"/>
              </a:rPr>
              <a:t>был закрыть её, не справившись с её</a:t>
            </a:r>
            <a:endParaRPr lang="ru-RU" sz="2500" smtClean="0">
              <a:latin typeface="Arial" charset="0"/>
            </a:endParaRP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500" smtClean="0">
                <a:latin typeface="AGOpus" pitchFamily="2" charset="0"/>
              </a:rPr>
              <a:t>управлением. Но</a:t>
            </a:r>
            <a:r>
              <a:rPr lang="ru-RU" sz="2500" smtClean="0">
                <a:latin typeface="Arial" charset="0"/>
              </a:rPr>
              <a:t> </a:t>
            </a:r>
            <a:r>
              <a:rPr lang="ru-RU" sz="2500" smtClean="0">
                <a:latin typeface="AGOpus" pitchFamily="2" charset="0"/>
              </a:rPr>
              <a:t>Август не собирался сдаваться и создал</a:t>
            </a:r>
            <a:endParaRPr lang="ru-RU" sz="2500" smtClean="0">
              <a:latin typeface="Arial" charset="0"/>
            </a:endParaRP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500" smtClean="0">
                <a:latin typeface="AGOpus" pitchFamily="2" charset="0"/>
              </a:rPr>
              <a:t>ещё одно</a:t>
            </a:r>
            <a:r>
              <a:rPr lang="ru-RU" sz="2500" smtClean="0">
                <a:latin typeface="Arial" charset="0"/>
              </a:rPr>
              <a:t> </a:t>
            </a:r>
            <a:r>
              <a:rPr lang="ru-RU" sz="2500" smtClean="0">
                <a:latin typeface="AGOpus" pitchFamily="2" charset="0"/>
              </a:rPr>
              <a:t>предприятие. Начиная бизнес во второй раз имя</a:t>
            </a:r>
            <a:endParaRPr lang="ru-RU" sz="2500" smtClean="0">
              <a:latin typeface="Arial" charset="0"/>
            </a:endParaRP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500" smtClean="0">
                <a:latin typeface="AGOpus" pitchFamily="2" charset="0"/>
              </a:rPr>
              <a:t>«Хорьх»</a:t>
            </a:r>
            <a:r>
              <a:rPr lang="ru-RU" sz="2500" smtClean="0">
                <a:latin typeface="Arial" charset="0"/>
              </a:rPr>
              <a:t> </a:t>
            </a:r>
            <a:r>
              <a:rPr lang="ru-RU" sz="2500" smtClean="0">
                <a:latin typeface="AGOpus" pitchFamily="2" charset="0"/>
              </a:rPr>
              <a:t>он использовать уже не мог поэтому Август</a:t>
            </a:r>
            <a:endParaRPr lang="ru-RU" sz="2500" smtClean="0">
              <a:latin typeface="Arial" charset="0"/>
            </a:endParaRP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500" smtClean="0">
                <a:latin typeface="AGOpus" pitchFamily="2" charset="0"/>
              </a:rPr>
              <a:t>Хорьх решил</a:t>
            </a:r>
            <a:r>
              <a:rPr lang="ru-RU" sz="2500" smtClean="0">
                <a:latin typeface="Arial" charset="0"/>
              </a:rPr>
              <a:t> </a:t>
            </a:r>
            <a:r>
              <a:rPr lang="ru-RU" sz="2500" smtClean="0">
                <a:latin typeface="AGOpus" pitchFamily="2" charset="0"/>
              </a:rPr>
              <a:t>взять латинский эквивалент слову «h</a:t>
            </a:r>
            <a:r>
              <a:rPr lang="ru-RU" sz="2500" smtClean="0">
                <a:latin typeface="PhillippScript" pitchFamily="2" charset="0"/>
              </a:rPr>
              <a:t>ö</a:t>
            </a:r>
            <a:r>
              <a:rPr lang="ru-RU" sz="2500" smtClean="0">
                <a:latin typeface="AGOpus" pitchFamily="2" charset="0"/>
              </a:rPr>
              <a:t>rch» -</a:t>
            </a:r>
            <a:endParaRPr lang="ru-RU" sz="2500" smtClean="0">
              <a:latin typeface="Arial" charset="0"/>
            </a:endParaRP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500" smtClean="0">
                <a:latin typeface="AGOpus" pitchFamily="2" charset="0"/>
              </a:rPr>
              <a:t>«audi», что</a:t>
            </a:r>
            <a:r>
              <a:rPr lang="ru-RU" sz="2500" smtClean="0">
                <a:latin typeface="Arial" charset="0"/>
              </a:rPr>
              <a:t> </a:t>
            </a:r>
            <a:r>
              <a:rPr lang="ru-RU" sz="2500" smtClean="0">
                <a:latin typeface="AGOpus" pitchFamily="2" charset="0"/>
              </a:rPr>
              <a:t>переводится как «слушай».</a:t>
            </a:r>
          </a:p>
        </p:txBody>
      </p:sp>
      <p:pic>
        <p:nvPicPr>
          <p:cNvPr id="21508" name="Picture 2" descr="http://333v.ru/uploads/91/916c7dcd6c5f70ace62e7df166fd1af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125537"/>
          </a:xfrm>
          <a:solidFill>
            <a:srgbClr val="969696">
              <a:alpha val="50980"/>
            </a:srgbClr>
          </a:solidFill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Август Хорьх</a:t>
            </a:r>
            <a:b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(1868-1951)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0" y="1412875"/>
            <a:ext cx="5508625" cy="46799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100" dirty="0" smtClean="0">
                <a:latin typeface="AGOpus" pitchFamily="2" charset="0"/>
              </a:rPr>
              <a:t>Август </a:t>
            </a:r>
            <a:r>
              <a:rPr lang="ru-RU" sz="2100" dirty="0" err="1" smtClean="0">
                <a:latin typeface="AGOpus" pitchFamily="2" charset="0"/>
              </a:rPr>
              <a:t>Хорьх</a:t>
            </a:r>
            <a:r>
              <a:rPr lang="ru-RU" sz="2100" dirty="0" smtClean="0">
                <a:latin typeface="AGOpus" pitchFamily="2" charset="0"/>
              </a:rPr>
              <a:t> родился 12 октября</a:t>
            </a:r>
            <a:r>
              <a:rPr lang="ru-RU" sz="2100" dirty="0" smtClean="0">
                <a:latin typeface="Arial" charset="0"/>
              </a:rPr>
              <a:t> </a:t>
            </a:r>
            <a:r>
              <a:rPr lang="ru-RU" sz="2100" dirty="0" smtClean="0">
                <a:latin typeface="AGOpus" pitchFamily="2" charset="0"/>
              </a:rPr>
              <a:t>1868</a:t>
            </a:r>
            <a:endParaRPr lang="ru-RU" sz="21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ru-RU" sz="2100" dirty="0" smtClean="0">
                <a:latin typeface="AGOpus" pitchFamily="2" charset="0"/>
              </a:rPr>
              <a:t>года в </a:t>
            </a:r>
            <a:r>
              <a:rPr lang="ru-RU" sz="2100" dirty="0" err="1" smtClean="0">
                <a:latin typeface="AGOpus" pitchFamily="2" charset="0"/>
              </a:rPr>
              <a:t>Виннингене</a:t>
            </a:r>
            <a:r>
              <a:rPr lang="ru-RU" sz="2100" dirty="0" smtClean="0">
                <a:latin typeface="AGOpus" pitchFamily="2" charset="0"/>
              </a:rPr>
              <a:t>, на Мозеле,</a:t>
            </a:r>
            <a:r>
              <a:rPr lang="ru-RU" sz="2100" dirty="0" smtClean="0">
                <a:latin typeface="Arial" charset="0"/>
              </a:rPr>
              <a:t> </a:t>
            </a:r>
            <a:r>
              <a:rPr lang="ru-RU" sz="2100" dirty="0" smtClean="0">
                <a:latin typeface="AGOpus" pitchFamily="2" charset="0"/>
              </a:rPr>
              <a:t>в</a:t>
            </a:r>
            <a:r>
              <a:rPr lang="ru-RU" sz="2100" dirty="0" smtClean="0">
                <a:latin typeface="Arial" charset="0"/>
              </a:rPr>
              <a:t> </a:t>
            </a:r>
            <a:r>
              <a:rPr lang="ru-RU" sz="2100" dirty="0" err="1" smtClean="0">
                <a:latin typeface="AGOpus" pitchFamily="2" charset="0"/>
              </a:rPr>
              <a:t>небога</a:t>
            </a:r>
            <a:r>
              <a:rPr lang="ru-RU" sz="2100" dirty="0" smtClean="0">
                <a:latin typeface="Arial" charset="0"/>
              </a:rPr>
              <a:t>-</a:t>
            </a:r>
          </a:p>
          <a:p>
            <a:pPr eaLnBrk="1" hangingPunct="1">
              <a:buFont typeface="Arial" charset="0"/>
              <a:buNone/>
            </a:pPr>
            <a:r>
              <a:rPr lang="ru-RU" sz="2100" dirty="0" smtClean="0">
                <a:latin typeface="AGOpus" pitchFamily="2" charset="0"/>
              </a:rPr>
              <a:t>той семье кузнеца. В</a:t>
            </a:r>
            <a:r>
              <a:rPr lang="ru-RU" sz="2100" dirty="0" smtClean="0">
                <a:latin typeface="Arial" charset="0"/>
              </a:rPr>
              <a:t> </a:t>
            </a:r>
            <a:r>
              <a:rPr lang="ru-RU" sz="2100" dirty="0" smtClean="0">
                <a:latin typeface="AGOpus" pitchFamily="2" charset="0"/>
              </a:rPr>
              <a:t>шестнадцать он </a:t>
            </a:r>
            <a:endParaRPr lang="ru-RU" sz="21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ru-RU" sz="2100" dirty="0" smtClean="0">
                <a:latin typeface="AGOpus" pitchFamily="2" charset="0"/>
              </a:rPr>
              <a:t>устроился на</a:t>
            </a:r>
            <a:r>
              <a:rPr lang="ru-RU" sz="2100" dirty="0" smtClean="0">
                <a:latin typeface="Arial" charset="0"/>
              </a:rPr>
              <a:t> </a:t>
            </a:r>
            <a:r>
              <a:rPr lang="ru-RU" sz="2100" dirty="0" smtClean="0">
                <a:latin typeface="AGOpus" pitchFamily="2" charset="0"/>
              </a:rPr>
              <a:t>вагоностроительный завод в</a:t>
            </a:r>
          </a:p>
          <a:p>
            <a:pPr eaLnBrk="1" hangingPunct="1">
              <a:buFont typeface="Arial" charset="0"/>
              <a:buNone/>
            </a:pPr>
            <a:r>
              <a:rPr lang="ru-RU" sz="2100" dirty="0" smtClean="0">
                <a:latin typeface="AGOpus" pitchFamily="2" charset="0"/>
              </a:rPr>
              <a:t>Гейдельберге, где занимался более</a:t>
            </a:r>
            <a:r>
              <a:rPr lang="ru-RU" sz="2100" dirty="0" smtClean="0">
                <a:latin typeface="Arial" charset="0"/>
              </a:rPr>
              <a:t> </a:t>
            </a:r>
            <a:r>
              <a:rPr lang="ru-RU" sz="2100" dirty="0" smtClean="0">
                <a:latin typeface="AGOpus" pitchFamily="2" charset="0"/>
              </a:rPr>
              <a:t>чем </a:t>
            </a:r>
            <a:endParaRPr lang="ru-RU" sz="21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ru-RU" sz="2100" dirty="0" smtClean="0">
                <a:latin typeface="AGOpus" pitchFamily="2" charset="0"/>
              </a:rPr>
              <a:t>прозаическим делом —</a:t>
            </a:r>
            <a:r>
              <a:rPr lang="ru-RU" sz="2100" dirty="0" smtClean="0">
                <a:latin typeface="Arial" charset="0"/>
              </a:rPr>
              <a:t> </a:t>
            </a:r>
            <a:r>
              <a:rPr lang="ru-RU" sz="2100" dirty="0" smtClean="0">
                <a:latin typeface="AGOpus" pitchFamily="2" charset="0"/>
              </a:rPr>
              <a:t>ударами кувалды </a:t>
            </a:r>
            <a:endParaRPr lang="ru-RU" sz="21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ru-RU" sz="2100" dirty="0" smtClean="0">
                <a:latin typeface="AGOpus" pitchFamily="2" charset="0"/>
              </a:rPr>
              <a:t>Напрессовывал</a:t>
            </a:r>
            <a:r>
              <a:rPr lang="ru-RU" sz="2100" dirty="0" smtClean="0">
                <a:latin typeface="Arial" charset="0"/>
              </a:rPr>
              <a:t> </a:t>
            </a:r>
            <a:r>
              <a:rPr lang="ru-RU" sz="2100" dirty="0" smtClean="0">
                <a:latin typeface="AGOpus" pitchFamily="2" charset="0"/>
              </a:rPr>
              <a:t>стальные бандажи на </a:t>
            </a:r>
            <a:endParaRPr lang="ru-RU" sz="21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ru-RU" sz="2100" dirty="0" smtClean="0">
                <a:latin typeface="AGOpus" pitchFamily="2" charset="0"/>
              </a:rPr>
              <a:t>колеса.</a:t>
            </a:r>
            <a:r>
              <a:rPr lang="ru-RU" sz="2100" dirty="0" smtClean="0">
                <a:latin typeface="Arial" charset="0"/>
              </a:rPr>
              <a:t> </a:t>
            </a:r>
            <a:r>
              <a:rPr lang="ru-RU" sz="2100" dirty="0" smtClean="0">
                <a:latin typeface="AGOpus" pitchFamily="2" charset="0"/>
              </a:rPr>
              <a:t>Осенью 1888 года, сдав экзамены,</a:t>
            </a:r>
          </a:p>
          <a:p>
            <a:pPr eaLnBrk="1" hangingPunct="1">
              <a:buFont typeface="Arial" charset="0"/>
              <a:buNone/>
            </a:pPr>
            <a:r>
              <a:rPr lang="ru-RU" sz="2100" dirty="0" smtClean="0">
                <a:latin typeface="AGOpus" pitchFamily="2" charset="0"/>
              </a:rPr>
              <a:t>поступил в Саксонское инженерное</a:t>
            </a:r>
            <a:r>
              <a:rPr lang="ru-RU" sz="2100" dirty="0" smtClean="0">
                <a:latin typeface="Arial" charset="0"/>
              </a:rPr>
              <a:t> </a:t>
            </a:r>
          </a:p>
          <a:p>
            <a:pPr eaLnBrk="1" hangingPunct="1">
              <a:buFont typeface="Arial" charset="0"/>
              <a:buNone/>
            </a:pPr>
            <a:r>
              <a:rPr lang="ru-RU" sz="2100" dirty="0" smtClean="0">
                <a:latin typeface="AGOpus" pitchFamily="2" charset="0"/>
              </a:rPr>
              <a:t>училище в </a:t>
            </a:r>
            <a:r>
              <a:rPr lang="ru-RU" sz="2100" dirty="0" err="1" smtClean="0">
                <a:latin typeface="AGOpus" pitchFamily="2" charset="0"/>
              </a:rPr>
              <a:t>Миттвайде</a:t>
            </a:r>
            <a:r>
              <a:rPr lang="ru-RU" sz="2100" dirty="0" smtClean="0">
                <a:latin typeface="AGOpus" pitchFamily="2" charset="0"/>
              </a:rPr>
              <a:t>. Позже он сновал</a:t>
            </a:r>
            <a:endParaRPr lang="ru-RU" sz="21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ru-RU" sz="2100" dirty="0" smtClean="0">
                <a:latin typeface="AGOpus" pitchFamily="2" charset="0"/>
              </a:rPr>
              <a:t>свою автомобильную империю. </a:t>
            </a:r>
            <a:r>
              <a:rPr lang="ru-RU" sz="2100" dirty="0" err="1" smtClean="0">
                <a:latin typeface="AGOpus" pitchFamily="2" charset="0"/>
              </a:rPr>
              <a:t>Хорьх</a:t>
            </a:r>
            <a:r>
              <a:rPr lang="ru-RU" sz="2100" dirty="0" smtClean="0">
                <a:latin typeface="Arial" charset="0"/>
              </a:rPr>
              <a:t> </a:t>
            </a:r>
            <a:r>
              <a:rPr lang="ru-RU" sz="2100" dirty="0" smtClean="0">
                <a:latin typeface="AGOpus" pitchFamily="2" charset="0"/>
              </a:rPr>
              <a:t>внёс</a:t>
            </a:r>
          </a:p>
          <a:p>
            <a:pPr eaLnBrk="1" hangingPunct="1">
              <a:buFont typeface="Arial" charset="0"/>
              <a:buNone/>
            </a:pPr>
            <a:r>
              <a:rPr lang="ru-RU" sz="2100" dirty="0" smtClean="0">
                <a:latin typeface="AGOpus" pitchFamily="2" charset="0"/>
              </a:rPr>
              <a:t>неоценимый вклад в развитие</a:t>
            </a:r>
            <a:endParaRPr lang="ru-RU" sz="2100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ru-RU" sz="2100" dirty="0" smtClean="0">
                <a:latin typeface="AGOpus" pitchFamily="2" charset="0"/>
              </a:rPr>
              <a:t>автомобилестроения.</a:t>
            </a:r>
          </a:p>
        </p:txBody>
      </p:sp>
      <p:pic>
        <p:nvPicPr>
          <p:cNvPr id="25604" name="Picture 2" descr="https://pp.vk.me/c636731/v636731762/31969/VlGz32PIiT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1412875"/>
            <a:ext cx="3240088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300788" y="6092825"/>
            <a:ext cx="2016125" cy="5762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4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Содержимое 2"/>
          <p:cNvSpPr>
            <a:spLocks noGrp="1"/>
          </p:cNvSpPr>
          <p:nvPr>
            <p:ph idx="1"/>
          </p:nvPr>
        </p:nvSpPr>
        <p:spPr>
          <a:xfrm>
            <a:off x="468313" y="1916113"/>
            <a:ext cx="8229600" cy="15414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700" smtClean="0">
                <a:latin typeface="AGOpus" pitchFamily="2" charset="0"/>
              </a:rPr>
              <a:t>Bentley motors-британская</a:t>
            </a:r>
            <a:r>
              <a:rPr lang="en-US" sz="2700" smtClean="0">
                <a:latin typeface="AGOpus" pitchFamily="2" charset="0"/>
              </a:rPr>
              <a:t> </a:t>
            </a:r>
            <a:r>
              <a:rPr lang="ru-RU" sz="2700" smtClean="0">
                <a:latin typeface="AGOpus" pitchFamily="2" charset="0"/>
              </a:rPr>
              <a:t>автомобилестроительная</a:t>
            </a:r>
            <a:endParaRPr lang="en-US" sz="2700" smtClean="0">
              <a:latin typeface="AGOpus" pitchFamily="2" charset="0"/>
            </a:endParaRPr>
          </a:p>
          <a:p>
            <a:pPr eaLnBrk="1" hangingPunct="1">
              <a:buFont typeface="Arial" charset="0"/>
              <a:buNone/>
            </a:pPr>
            <a:r>
              <a:rPr lang="ru-RU" sz="2700" smtClean="0">
                <a:latin typeface="AGOpus" pitchFamily="2" charset="0"/>
              </a:rPr>
              <a:t>компания,</a:t>
            </a:r>
            <a:r>
              <a:rPr lang="en-US" sz="2700" smtClean="0">
                <a:latin typeface="AGOpus" pitchFamily="2" charset="0"/>
              </a:rPr>
              <a:t> </a:t>
            </a:r>
            <a:r>
              <a:rPr lang="ru-RU" sz="2700" smtClean="0">
                <a:latin typeface="AGOpus" pitchFamily="2" charset="0"/>
              </a:rPr>
              <a:t>специализирующаяся на производстве</a:t>
            </a:r>
            <a:endParaRPr lang="en-US" sz="2700" smtClean="0">
              <a:latin typeface="AGOpus" pitchFamily="2" charset="0"/>
            </a:endParaRPr>
          </a:p>
          <a:p>
            <a:pPr eaLnBrk="1" hangingPunct="1">
              <a:buFont typeface="Arial" charset="0"/>
              <a:buNone/>
            </a:pPr>
            <a:r>
              <a:rPr lang="ru-RU" sz="2700" smtClean="0">
                <a:latin typeface="AGOpus" pitchFamily="2" charset="0"/>
              </a:rPr>
              <a:t>автомобилей класса «люкс».</a:t>
            </a:r>
          </a:p>
        </p:txBody>
      </p:sp>
      <p:pic>
        <p:nvPicPr>
          <p:cNvPr id="20484" name="Picture 4" descr="http://s.qguys.com/original/1/1/5/4353210_1153839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140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7" descr="бе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0"/>
            <a:ext cx="3889375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8" descr="19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6563" y="3933825"/>
            <a:ext cx="4897437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1143000"/>
          </a:xfrm>
          <a:solidFill>
            <a:srgbClr val="969696">
              <a:alpha val="49019"/>
            </a:srgbClr>
          </a:solidFill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  <a:endParaRPr lang="ru-RU" smtClean="0">
              <a:latin typeface="PhillippScript" pitchFamily="2" charset="0"/>
            </a:endParaRP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0" y="1557338"/>
            <a:ext cx="8424863" cy="33115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200" dirty="0" smtClean="0">
                <a:latin typeface="AGOpus" pitchFamily="2" charset="0"/>
              </a:rPr>
              <a:t>Фирма была создана в 1919 году </a:t>
            </a:r>
            <a:r>
              <a:rPr lang="ru-RU" sz="2200" dirty="0" err="1" smtClean="0">
                <a:latin typeface="AGOpus" pitchFamily="2" charset="0"/>
                <a:hlinkClick r:id="rId3" action="ppaction://hlinksldjump"/>
              </a:rPr>
              <a:t>Уолтером</a:t>
            </a:r>
            <a:r>
              <a:rPr lang="ru-RU" sz="2200" dirty="0" smtClean="0">
                <a:latin typeface="AGOpus" pitchFamily="2" charset="0"/>
                <a:hlinkClick r:id="rId3" action="ppaction://hlinksldjump"/>
              </a:rPr>
              <a:t> Оуэном Бентли</a:t>
            </a:r>
            <a:r>
              <a:rPr lang="ru-RU" sz="2200" dirty="0" smtClean="0">
                <a:latin typeface="AGOpus" pitchFamily="2" charset="0"/>
              </a:rPr>
              <a:t>,</a:t>
            </a:r>
          </a:p>
          <a:p>
            <a:pPr eaLnBrk="1" hangingPunct="1">
              <a:buFont typeface="Arial" charset="0"/>
              <a:buNone/>
            </a:pPr>
            <a:r>
              <a:rPr lang="ru-RU" sz="2200" dirty="0" smtClean="0">
                <a:latin typeface="AGOpus" pitchFamily="2" charset="0"/>
              </a:rPr>
              <a:t>непревзойденным </a:t>
            </a:r>
            <a:r>
              <a:rPr lang="ru-RU" sz="2200" dirty="0" err="1" smtClean="0">
                <a:latin typeface="AGOpus" pitchFamily="2" charset="0"/>
              </a:rPr>
              <a:t>инженером-конструктор</a:t>
            </a:r>
            <a:r>
              <a:rPr lang="ru-RU" sz="2200" dirty="0" smtClean="0">
                <a:latin typeface="AGOpus" pitchFamily="2" charset="0"/>
              </a:rPr>
              <a:t> и производителем</a:t>
            </a:r>
          </a:p>
          <a:p>
            <a:pPr eaLnBrk="1" hangingPunct="1">
              <a:buFont typeface="Arial" charset="0"/>
              <a:buNone/>
            </a:pPr>
            <a:r>
              <a:rPr lang="ru-RU" sz="2200" dirty="0" smtClean="0">
                <a:latin typeface="AGOpus" pitchFamily="2" charset="0"/>
              </a:rPr>
              <a:t>новых авиационных моторов, и названа в его честь. Раньше</a:t>
            </a:r>
          </a:p>
          <a:p>
            <a:pPr eaLnBrk="1" hangingPunct="1">
              <a:buFont typeface="Arial" charset="0"/>
              <a:buNone/>
            </a:pPr>
            <a:r>
              <a:rPr lang="ru-RU" sz="2200" dirty="0" smtClean="0">
                <a:latin typeface="AGOpus" pitchFamily="2" charset="0"/>
              </a:rPr>
              <a:t>марки машин автоматически получали свои названия по</a:t>
            </a:r>
          </a:p>
          <a:p>
            <a:pPr eaLnBrk="1" hangingPunct="1">
              <a:buFont typeface="Arial" charset="0"/>
              <a:buNone/>
            </a:pPr>
            <a:r>
              <a:rPr lang="ru-RU" sz="2200" dirty="0" smtClean="0">
                <a:latin typeface="AGOpus" pitchFamily="2" charset="0"/>
              </a:rPr>
              <a:t>мощности двигателя. Но Бентли решил, что эта характеристика </a:t>
            </a:r>
            <a:r>
              <a:rPr lang="ru-RU" sz="2200" dirty="0" smtClean="0">
                <a:latin typeface="AGOpus" pitchFamily="2" charset="0"/>
              </a:rPr>
              <a:t>не</a:t>
            </a:r>
          </a:p>
          <a:p>
            <a:pPr eaLnBrk="1" hangingPunct="1">
              <a:buFont typeface="Arial" charset="0"/>
              <a:buNone/>
            </a:pPr>
            <a:r>
              <a:rPr lang="ru-RU" sz="2200" dirty="0" smtClean="0">
                <a:latin typeface="AGOpus" pitchFamily="2" charset="0"/>
              </a:rPr>
              <a:t>д</a:t>
            </a:r>
            <a:r>
              <a:rPr lang="ru-RU" sz="2200" dirty="0" smtClean="0">
                <a:latin typeface="AGOpus" pitchFamily="2" charset="0"/>
              </a:rPr>
              <a:t>ает</a:t>
            </a:r>
            <a:r>
              <a:rPr lang="ru-RU" sz="2200" dirty="0" smtClean="0">
                <a:latin typeface="AGOpus" pitchFamily="2" charset="0"/>
              </a:rPr>
              <a:t> </a:t>
            </a:r>
            <a:r>
              <a:rPr lang="ru-RU" sz="2200" dirty="0" smtClean="0">
                <a:latin typeface="AGOpus" pitchFamily="2" charset="0"/>
              </a:rPr>
              <a:t>представления </a:t>
            </a:r>
            <a:r>
              <a:rPr lang="ru-RU" sz="2200" dirty="0" smtClean="0">
                <a:latin typeface="AGOpus" pitchFamily="2" charset="0"/>
              </a:rPr>
              <a:t>о качествах его нового двигателя, и </a:t>
            </a:r>
            <a:r>
              <a:rPr lang="ru-RU" sz="2200" dirty="0" smtClean="0">
                <a:latin typeface="AGOpus" pitchFamily="2" charset="0"/>
              </a:rPr>
              <a:t>принял</a:t>
            </a:r>
          </a:p>
          <a:p>
            <a:pPr eaLnBrk="1" hangingPunct="1">
              <a:buFont typeface="Arial" charset="0"/>
              <a:buNone/>
            </a:pPr>
            <a:r>
              <a:rPr lang="ru-RU" sz="2200" dirty="0" smtClean="0">
                <a:latin typeface="AGOpus" pitchFamily="2" charset="0"/>
              </a:rPr>
              <a:t>р</a:t>
            </a:r>
            <a:r>
              <a:rPr lang="ru-RU" sz="2200" dirty="0" smtClean="0">
                <a:latin typeface="AGOpus" pitchFamily="2" charset="0"/>
              </a:rPr>
              <a:t>ешение</a:t>
            </a:r>
            <a:r>
              <a:rPr lang="ru-RU" sz="2200" dirty="0" smtClean="0">
                <a:latin typeface="AGOpus" pitchFamily="2" charset="0"/>
              </a:rPr>
              <a:t> </a:t>
            </a:r>
            <a:r>
              <a:rPr lang="ru-RU" sz="2200" dirty="0" smtClean="0">
                <a:latin typeface="AGOpus" pitchFamily="2" charset="0"/>
              </a:rPr>
              <a:t>назвать </a:t>
            </a:r>
            <a:r>
              <a:rPr lang="ru-RU" sz="2200" dirty="0" smtClean="0">
                <a:latin typeface="AGOpus" pitchFamily="2" charset="0"/>
              </a:rPr>
              <a:t>свое изобретение, исходя не от мощности, а </a:t>
            </a:r>
            <a:r>
              <a:rPr lang="ru-RU" sz="2200" dirty="0" smtClean="0">
                <a:latin typeface="AGOpus" pitchFamily="2" charset="0"/>
              </a:rPr>
              <a:t>от</a:t>
            </a:r>
          </a:p>
          <a:p>
            <a:pPr eaLnBrk="1" hangingPunct="1">
              <a:buFont typeface="Arial" charset="0"/>
              <a:buNone/>
            </a:pPr>
            <a:r>
              <a:rPr lang="ru-RU" sz="2200" dirty="0" smtClean="0">
                <a:latin typeface="AGOpus" pitchFamily="2" charset="0"/>
              </a:rPr>
              <a:t>о</a:t>
            </a:r>
            <a:r>
              <a:rPr lang="ru-RU" sz="2200" dirty="0" smtClean="0">
                <a:latin typeface="AGOpus" pitchFamily="2" charset="0"/>
              </a:rPr>
              <a:t>бъема</a:t>
            </a:r>
            <a:r>
              <a:rPr lang="ru-RU" sz="2200" dirty="0" smtClean="0">
                <a:latin typeface="AGOpus" pitchFamily="2" charset="0"/>
              </a:rPr>
              <a:t> </a:t>
            </a:r>
            <a:r>
              <a:rPr lang="ru-RU" sz="2200" dirty="0" smtClean="0">
                <a:latin typeface="AGOpus" pitchFamily="2" charset="0"/>
              </a:rPr>
              <a:t>двигателя</a:t>
            </a:r>
            <a:r>
              <a:rPr lang="ru-RU" sz="2200" dirty="0" smtClean="0">
                <a:latin typeface="AGOpus" pitchFamily="2" charset="0"/>
              </a:rPr>
              <a:t>. Представленное им новшество "</a:t>
            </a:r>
            <a:r>
              <a:rPr lang="ru-RU" sz="2200" dirty="0" smtClean="0">
                <a:latin typeface="AGOpus" pitchFamily="2" charset="0"/>
              </a:rPr>
              <a:t>измерения</a:t>
            </a:r>
          </a:p>
          <a:p>
            <a:pPr eaLnBrk="1" hangingPunct="1">
              <a:buFont typeface="Arial" charset="0"/>
              <a:buNone/>
            </a:pPr>
            <a:r>
              <a:rPr lang="ru-RU" sz="2200" dirty="0" smtClean="0">
                <a:latin typeface="AGOpus" pitchFamily="2" charset="0"/>
              </a:rPr>
              <a:t>машины в литрах</a:t>
            </a:r>
            <a:r>
              <a:rPr lang="ru-RU" sz="2200" dirty="0" smtClean="0">
                <a:latin typeface="AGOpus" pitchFamily="2" charset="0"/>
              </a:rPr>
              <a:t>" популярно </a:t>
            </a:r>
            <a:r>
              <a:rPr lang="ru-RU" sz="2200" dirty="0" smtClean="0">
                <a:latin typeface="AGOpus" pitchFamily="2" charset="0"/>
              </a:rPr>
              <a:t>и </a:t>
            </a:r>
            <a:r>
              <a:rPr lang="ru-RU" sz="2200" dirty="0" smtClean="0">
                <a:latin typeface="AGOpus" pitchFamily="2" charset="0"/>
              </a:rPr>
              <a:t>в </a:t>
            </a:r>
            <a:r>
              <a:rPr lang="ru-RU" sz="2200" dirty="0" smtClean="0">
                <a:latin typeface="AGOpus" pitchFamily="2" charset="0"/>
              </a:rPr>
              <a:t>наше </a:t>
            </a:r>
            <a:r>
              <a:rPr lang="ru-RU" sz="2200" dirty="0" smtClean="0">
                <a:latin typeface="AGOpus" pitchFamily="2" charset="0"/>
              </a:rPr>
              <a:t>время.</a:t>
            </a:r>
          </a:p>
        </p:txBody>
      </p:sp>
      <p:pic>
        <p:nvPicPr>
          <p:cNvPr id="6146" name="Picture 2" descr="http://mybuzines.ru/marinbiz.ru/wp-content/uploads/2013/11/walter-bentley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716463"/>
            <a:ext cx="2663825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125537"/>
          </a:xfrm>
          <a:solidFill>
            <a:srgbClr val="969696">
              <a:alpha val="50980"/>
            </a:srgbClr>
          </a:solidFill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bg1"/>
                </a:solidFill>
                <a:latin typeface="PhillippScript" pitchFamily="2" charset="0"/>
              </a:rPr>
              <a:t>Уолтер Оуэн Бентли</a:t>
            </a:r>
            <a:br>
              <a:rPr lang="ru-RU" sz="4000" b="1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ru-RU" sz="4000" b="1" smtClean="0">
                <a:solidFill>
                  <a:schemeClr val="bg1"/>
                </a:solidFill>
                <a:latin typeface="PhillippScript" pitchFamily="2" charset="0"/>
              </a:rPr>
              <a:t>(1888-1971)</a:t>
            </a:r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>
          <a:xfrm>
            <a:off x="0" y="1557338"/>
            <a:ext cx="6156325" cy="38163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None/>
            </a:pPr>
            <a:r>
              <a:rPr lang="ru-RU" sz="2300" dirty="0" smtClean="0">
                <a:latin typeface="Arial" charset="0"/>
              </a:rPr>
              <a:t> </a:t>
            </a:r>
            <a:r>
              <a:rPr lang="ru-RU" sz="2200" dirty="0" smtClean="0">
                <a:latin typeface="AGOpus" pitchFamily="2" charset="0"/>
              </a:rPr>
              <a:t>Родился в Лондоне в 1888 году. С 1905 г.</a:t>
            </a:r>
            <a:endParaRPr lang="ru-RU" sz="2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None/>
            </a:pPr>
            <a:r>
              <a:rPr lang="ru-RU" sz="2200" dirty="0" smtClean="0">
                <a:latin typeface="AGOpus" pitchFamily="2" charset="0"/>
              </a:rPr>
              <a:t>работал инженером на железной дороге.</a:t>
            </a:r>
            <a:endParaRPr lang="ru-RU" sz="2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None/>
            </a:pPr>
            <a:r>
              <a:rPr lang="ru-RU" sz="2200" dirty="0" smtClean="0">
                <a:latin typeface="AGOpus" pitchFamily="2" charset="0"/>
              </a:rPr>
              <a:t>В 1919 году разработал уникальную модель</a:t>
            </a:r>
            <a:endParaRPr lang="ru-RU" sz="2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None/>
            </a:pPr>
            <a:r>
              <a:rPr lang="ru-RU" sz="2200" dirty="0" smtClean="0">
                <a:latin typeface="AGOpus" pitchFamily="2" charset="0"/>
              </a:rPr>
              <a:t>двигателя и основал свою марку</a:t>
            </a:r>
            <a:r>
              <a:rPr lang="ru-RU" sz="2200" dirty="0" smtClean="0">
                <a:latin typeface="Arial" charset="0"/>
              </a:rPr>
              <a:t> </a:t>
            </a:r>
            <a:r>
              <a:rPr lang="ru-RU" sz="2200" dirty="0" smtClean="0">
                <a:latin typeface="AGOpus" pitchFamily="2" charset="0"/>
              </a:rPr>
              <a:t>автомобилей.</a:t>
            </a:r>
            <a:endParaRPr lang="ru-RU" sz="2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None/>
            </a:pPr>
            <a:r>
              <a:rPr lang="ru-RU" sz="2200" dirty="0" smtClean="0">
                <a:latin typeface="AGOpus" pitchFamily="2" charset="0"/>
              </a:rPr>
              <a:t>Однако </a:t>
            </a:r>
            <a:r>
              <a:rPr lang="ru-RU" sz="2200" dirty="0" smtClean="0">
                <a:latin typeface="AGOpus" pitchFamily="2" charset="0"/>
              </a:rPr>
              <a:t>фирма быстро обанкротилась и </a:t>
            </a:r>
            <a:endParaRPr lang="ru-RU" sz="2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None/>
            </a:pPr>
            <a:r>
              <a:rPr lang="ru-RU" sz="2200" dirty="0" smtClean="0">
                <a:latin typeface="AGOpus" pitchFamily="2" charset="0"/>
              </a:rPr>
              <a:t>была</a:t>
            </a:r>
            <a:r>
              <a:rPr lang="ru-RU" sz="2200" dirty="0" smtClean="0">
                <a:latin typeface="Arial" charset="0"/>
              </a:rPr>
              <a:t> </a:t>
            </a:r>
            <a:r>
              <a:rPr lang="ru-RU" sz="2200" dirty="0" smtClean="0">
                <a:latin typeface="AGOpus" pitchFamily="2" charset="0"/>
              </a:rPr>
              <a:t>поглощена другой, более</a:t>
            </a:r>
            <a:r>
              <a:rPr lang="ru-RU" sz="2200" dirty="0" smtClean="0">
                <a:latin typeface="Arial" charset="0"/>
              </a:rPr>
              <a:t> </a:t>
            </a:r>
            <a:r>
              <a:rPr lang="ru-RU" sz="2200" dirty="0" smtClean="0">
                <a:latin typeface="AGOpus" pitchFamily="2" charset="0"/>
              </a:rPr>
              <a:t>могущественной. </a:t>
            </a:r>
            <a:endParaRPr lang="ru-RU" sz="2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None/>
            </a:pPr>
            <a:r>
              <a:rPr lang="ru-RU" sz="2200" dirty="0" smtClean="0">
                <a:latin typeface="AGOpus" pitchFamily="2" charset="0"/>
              </a:rPr>
              <a:t>После </a:t>
            </a:r>
            <a:r>
              <a:rPr lang="ru-RU" sz="2200" dirty="0" smtClean="0">
                <a:latin typeface="AGOpus" pitchFamily="2" charset="0"/>
              </a:rPr>
              <a:t>потери фирмы с большей частью</a:t>
            </a:r>
            <a:endParaRPr lang="ru-RU" sz="2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None/>
            </a:pPr>
            <a:r>
              <a:rPr lang="ru-RU" sz="2200" dirty="0" smtClean="0">
                <a:latin typeface="AGOpus" pitchFamily="2" charset="0"/>
              </a:rPr>
              <a:t>команды великий инженер переходит в</a:t>
            </a:r>
            <a:endParaRPr lang="ru-RU" sz="2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None/>
            </a:pPr>
            <a:r>
              <a:rPr lang="ru-RU" sz="2200" dirty="0" smtClean="0">
                <a:latin typeface="AGOpus" pitchFamily="2" charset="0"/>
              </a:rPr>
              <a:t>компанию </a:t>
            </a:r>
            <a:r>
              <a:rPr lang="en-US" sz="2200" dirty="0" err="1" smtClean="0">
                <a:latin typeface="AGOpus" pitchFamily="2" charset="0"/>
              </a:rPr>
              <a:t>Lagonda</a:t>
            </a:r>
            <a:r>
              <a:rPr lang="ru-RU" sz="2200" dirty="0" smtClean="0">
                <a:latin typeface="AGOpus" pitchFamily="2" charset="0"/>
              </a:rPr>
              <a:t> и спас её от</a:t>
            </a:r>
            <a:r>
              <a:rPr lang="ru-RU" sz="2200" dirty="0" smtClean="0">
                <a:latin typeface="Arial" charset="0"/>
              </a:rPr>
              <a:t> </a:t>
            </a:r>
            <a:r>
              <a:rPr lang="ru-RU" sz="2200" dirty="0" smtClean="0">
                <a:latin typeface="AGOpus" pitchFamily="2" charset="0"/>
              </a:rPr>
              <a:t>банкротства. </a:t>
            </a:r>
            <a:endParaRPr lang="ru-RU" sz="2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None/>
            </a:pPr>
            <a:r>
              <a:rPr lang="ru-RU" sz="2200" dirty="0" smtClean="0">
                <a:latin typeface="AGOpus" pitchFamily="2" charset="0"/>
              </a:rPr>
              <a:t>Умер </a:t>
            </a:r>
            <a:r>
              <a:rPr lang="ru-RU" sz="2200" dirty="0" err="1" smtClean="0">
                <a:latin typeface="AGOpus" pitchFamily="2" charset="0"/>
              </a:rPr>
              <a:t>Бентли</a:t>
            </a:r>
            <a:r>
              <a:rPr lang="ru-RU" sz="2200" dirty="0" smtClean="0">
                <a:latin typeface="AGOpus" pitchFamily="2" charset="0"/>
              </a:rPr>
              <a:t> в 1971 году, будучи</a:t>
            </a:r>
            <a:r>
              <a:rPr lang="ru-RU" sz="2200" dirty="0" smtClean="0">
                <a:latin typeface="Arial" charset="0"/>
              </a:rPr>
              <a:t> </a:t>
            </a:r>
            <a:r>
              <a:rPr lang="ru-RU" sz="2200" dirty="0" smtClean="0">
                <a:latin typeface="AGOpus" pitchFamily="2" charset="0"/>
              </a:rPr>
              <a:t>почитаемым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None/>
            </a:pPr>
            <a:r>
              <a:rPr lang="ru-RU" sz="2200" dirty="0" smtClean="0">
                <a:latin typeface="AGOpus" pitchFamily="2" charset="0"/>
              </a:rPr>
              <a:t>главой </a:t>
            </a:r>
            <a:r>
              <a:rPr lang="ru-RU" sz="2200" dirty="0" err="1" smtClean="0">
                <a:latin typeface="AGOpus" pitchFamily="2" charset="0"/>
              </a:rPr>
              <a:t>Bentley</a:t>
            </a:r>
            <a:r>
              <a:rPr lang="ru-RU" sz="2200" dirty="0" smtClean="0">
                <a:latin typeface="AGOpus" pitchFamily="2" charset="0"/>
              </a:rPr>
              <a:t> </a:t>
            </a:r>
            <a:r>
              <a:rPr lang="ru-RU" sz="2200" dirty="0" err="1" smtClean="0">
                <a:latin typeface="AGOpus" pitchFamily="2" charset="0"/>
              </a:rPr>
              <a:t>Drivers</a:t>
            </a:r>
            <a:r>
              <a:rPr lang="ru-RU" sz="2200" dirty="0" smtClean="0">
                <a:latin typeface="AGOpus" pitchFamily="2" charset="0"/>
              </a:rPr>
              <a:t>' </a:t>
            </a:r>
            <a:r>
              <a:rPr lang="ru-RU" sz="2200" dirty="0" err="1" smtClean="0">
                <a:latin typeface="AGOpus" pitchFamily="2" charset="0"/>
              </a:rPr>
              <a:t>Club</a:t>
            </a:r>
            <a:r>
              <a:rPr lang="ru-RU" sz="2200" dirty="0" smtClean="0">
                <a:latin typeface="AGOpus" pitchFamily="2" charset="0"/>
              </a:rPr>
              <a:t>.</a:t>
            </a:r>
          </a:p>
        </p:txBody>
      </p:sp>
      <p:pic>
        <p:nvPicPr>
          <p:cNvPr id="28676" name="Picture 2" descr="https://pp.vk.me/c636731/v636731762/31961/zX0i767juQ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7888" y="1484313"/>
            <a:ext cx="3186112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300788" y="6021388"/>
            <a:ext cx="2016125" cy="5762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4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Содержимое 2"/>
          <p:cNvSpPr>
            <a:spLocks noGrp="1"/>
          </p:cNvSpPr>
          <p:nvPr>
            <p:ph idx="1"/>
          </p:nvPr>
        </p:nvSpPr>
        <p:spPr>
          <a:xfrm>
            <a:off x="179388" y="1916113"/>
            <a:ext cx="8229600" cy="13239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500" smtClean="0">
                <a:latin typeface="AGOpus" pitchFamily="2" charset="0"/>
              </a:rPr>
              <a:t>Bugatti – </a:t>
            </a:r>
            <a:r>
              <a:rPr lang="ru-RU" sz="2500" smtClean="0">
                <a:latin typeface="AGOpus" pitchFamily="2" charset="0"/>
              </a:rPr>
              <a:t>итальянская марка легковых автомобилей класса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500" smtClean="0">
                <a:latin typeface="AGOpus" pitchFamily="2" charset="0"/>
              </a:rPr>
              <a:t>«люкс». Звание самого быстрого автомобиля на планете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500" smtClean="0">
                <a:latin typeface="AGOpus" pitchFamily="2" charset="0"/>
              </a:rPr>
              <a:t>принадлежит модели</a:t>
            </a:r>
            <a:r>
              <a:rPr lang="en-US" sz="2500" smtClean="0">
                <a:latin typeface="AGOpus" pitchFamily="2" charset="0"/>
              </a:rPr>
              <a:t> </a:t>
            </a:r>
            <a:r>
              <a:rPr lang="ru-RU" sz="2500" smtClean="0">
                <a:latin typeface="AGOpus" pitchFamily="2" charset="0"/>
              </a:rPr>
              <a:t> </a:t>
            </a:r>
            <a:r>
              <a:rPr lang="en-US" sz="2500" smtClean="0">
                <a:latin typeface="AGOpus" pitchFamily="2" charset="0"/>
              </a:rPr>
              <a:t>bugatti</a:t>
            </a:r>
            <a:r>
              <a:rPr lang="ru-RU" sz="2500" smtClean="0">
                <a:latin typeface="AGOpus" pitchFamily="2" charset="0"/>
              </a:rPr>
              <a:t> </a:t>
            </a:r>
            <a:r>
              <a:rPr lang="en-US" sz="2500" smtClean="0">
                <a:latin typeface="AGOpus" pitchFamily="2" charset="0"/>
              </a:rPr>
              <a:t>veyron</a:t>
            </a:r>
            <a:r>
              <a:rPr lang="ru-RU" sz="2500" smtClean="0">
                <a:latin typeface="Arial" charset="0"/>
              </a:rPr>
              <a:t>.</a:t>
            </a:r>
          </a:p>
        </p:txBody>
      </p:sp>
      <p:pic>
        <p:nvPicPr>
          <p:cNvPr id="4104" name="Picture 8" descr="http://ukrainianpeople.us/wp-content/uploads/2016/04/roya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0438"/>
            <a:ext cx="5386388" cy="3090862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pic>
        <p:nvPicPr>
          <p:cNvPr id="29700" name="Picture 7" descr="Special-Bugatti-Veyron-Wallpap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3068638"/>
            <a:ext cx="5543550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 descr="Bugatti-Logo-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2275" y="-1108075"/>
            <a:ext cx="5329238" cy="399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969696">
              <a:alpha val="50980"/>
            </a:srgbClr>
          </a:solidFill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xfrm>
            <a:off x="539750" y="1557338"/>
            <a:ext cx="8229600" cy="19716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Основоположником компании является </a:t>
            </a:r>
            <a:r>
              <a:rPr lang="ru-RU" sz="2400" smtClean="0">
                <a:latin typeface="AGOpus" pitchFamily="2" charset="0"/>
                <a:hlinkClick r:id="rId3" action="ppaction://hlinksldjump"/>
              </a:rPr>
              <a:t>Этторе Бугатти</a:t>
            </a:r>
            <a:r>
              <a:rPr lang="ru-RU" sz="2400" smtClean="0">
                <a:latin typeface="AGOpus" pitchFamily="2" charset="0"/>
              </a:rPr>
              <a:t>.</a:t>
            </a:r>
          </a:p>
          <a:p>
            <a:pPr eaLnBrk="1" hangingPunct="1"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Естественно каждые изобретатель хочет назвать своё</a:t>
            </a:r>
          </a:p>
          <a:p>
            <a:pPr eaLnBrk="1" hangingPunct="1"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«детище» своим именим. И Этторе не стал исключением.</a:t>
            </a:r>
          </a:p>
          <a:p>
            <a:pPr eaLnBrk="1" hangingPunct="1"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Таким образом омпания была названа в честь хозяина.</a:t>
            </a:r>
          </a:p>
        </p:txBody>
      </p:sp>
      <p:pic>
        <p:nvPicPr>
          <p:cNvPr id="3074" name="Picture 2" descr="http://vc-tuning.ru/sites/default/files/bugatti_type_41_royale_1926-33_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513" y="3346450"/>
            <a:ext cx="4681537" cy="351155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143000"/>
          </a:xfrm>
          <a:solidFill>
            <a:srgbClr val="969696">
              <a:alpha val="50980"/>
            </a:srgbClr>
          </a:solidFill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Этторе Бугатти</a:t>
            </a:r>
            <a:b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ru-RU" sz="4000" smtClean="0">
                <a:latin typeface="PhillippScript" pitchFamily="2" charset="0"/>
              </a:rPr>
              <a:t> </a:t>
            </a:r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(1881–1947)</a:t>
            </a:r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>
          <a:xfrm>
            <a:off x="250825" y="1557338"/>
            <a:ext cx="5627688" cy="4824412"/>
          </a:xfrm>
        </p:spPr>
        <p:txBody>
          <a:bodyPr/>
          <a:lstStyle/>
          <a:p>
            <a:pPr eaLnBrk="1" hangingPunct="1">
              <a:lnSpc>
                <a:spcPts val="15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Родился в семье художника. Его отец Карло</a:t>
            </a:r>
          </a:p>
          <a:p>
            <a:pPr eaLnBrk="1" hangingPunct="1">
              <a:lnSpc>
                <a:spcPts val="15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Бугатти был знаменитым скульптором и</a:t>
            </a:r>
          </a:p>
          <a:p>
            <a:pPr eaLnBrk="1" hangingPunct="1">
              <a:lnSpc>
                <a:spcPts val="15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признанным мебельным мастером. Окончив</a:t>
            </a:r>
          </a:p>
          <a:p>
            <a:pPr eaLnBrk="1" hangingPunct="1">
              <a:lnSpc>
                <a:spcPts val="15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школу и немного поучившись в Академии</a:t>
            </a:r>
          </a:p>
          <a:p>
            <a:pPr eaLnBrk="1" hangingPunct="1">
              <a:lnSpc>
                <a:spcPts val="15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художеств в Милане, Э. Бугатти начал</a:t>
            </a:r>
            <a:r>
              <a:rPr lang="ru-RU" sz="2000" smtClean="0">
                <a:latin typeface="Arial" charset="0"/>
              </a:rPr>
              <a:t> </a:t>
            </a:r>
            <a:r>
              <a:rPr lang="ru-RU" sz="2000" smtClean="0">
                <a:latin typeface="AGOpus" pitchFamily="2" charset="0"/>
              </a:rPr>
              <a:t>работать</a:t>
            </a:r>
            <a:r>
              <a:rPr lang="ru-RU" sz="2000" smtClean="0">
                <a:latin typeface="Arial" charset="0"/>
              </a:rPr>
              <a:t> </a:t>
            </a:r>
          </a:p>
          <a:p>
            <a:pPr eaLnBrk="1" hangingPunct="1">
              <a:lnSpc>
                <a:spcPts val="15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на велосипедном заводе. Свой первый</a:t>
            </a:r>
            <a:r>
              <a:rPr lang="ru-RU" sz="2000" smtClean="0">
                <a:latin typeface="Arial" charset="0"/>
              </a:rPr>
              <a:t> </a:t>
            </a:r>
            <a:r>
              <a:rPr lang="ru-RU" sz="2000" smtClean="0">
                <a:latin typeface="AGOpus" pitchFamily="2" charset="0"/>
              </a:rPr>
              <a:t>авто</a:t>
            </a:r>
            <a:r>
              <a:rPr lang="ru-RU" sz="2000" smtClean="0">
                <a:latin typeface="Arial" charset="0"/>
              </a:rPr>
              <a:t>-</a:t>
            </a:r>
          </a:p>
          <a:p>
            <a:pPr eaLnBrk="1" hangingPunct="1">
              <a:lnSpc>
                <a:spcPts val="15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мобиль Бугатти собрал в гораже своего</a:t>
            </a:r>
            <a:r>
              <a:rPr lang="ru-RU" sz="2000" smtClean="0">
                <a:latin typeface="Arial" charset="0"/>
              </a:rPr>
              <a:t> </a:t>
            </a:r>
            <a:r>
              <a:rPr lang="ru-RU" sz="2000" smtClean="0">
                <a:latin typeface="AGOpus" pitchFamily="2" charset="0"/>
              </a:rPr>
              <a:t>дома.</a:t>
            </a:r>
            <a:r>
              <a:rPr lang="ru-RU" sz="2000" smtClean="0">
                <a:latin typeface="Arial" charset="0"/>
              </a:rPr>
              <a:t> </a:t>
            </a:r>
          </a:p>
          <a:p>
            <a:pPr eaLnBrk="1" hangingPunct="1">
              <a:lnSpc>
                <a:spcPts val="15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Лицензию на продажу этого автомобиля</a:t>
            </a:r>
          </a:p>
          <a:p>
            <a:pPr eaLnBrk="1" hangingPunct="1">
              <a:lnSpc>
                <a:spcPts val="15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Э. Бугатти продал компании De Dietrich. Свою</a:t>
            </a:r>
          </a:p>
          <a:p>
            <a:pPr eaLnBrk="1" hangingPunct="1">
              <a:lnSpc>
                <a:spcPts val="15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компанию Э. Бугатти основал в 1910 г. в Мо-</a:t>
            </a:r>
          </a:p>
          <a:p>
            <a:pPr eaLnBrk="1" hangingPunct="1">
              <a:lnSpc>
                <a:spcPts val="15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зельхайме, в Эльзасе; в том же году выпустил</a:t>
            </a:r>
          </a:p>
          <a:p>
            <a:pPr eaLnBrk="1" hangingPunct="1">
              <a:lnSpc>
                <a:spcPts val="15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свой первый автомобиль. Автомобили Бугатти</a:t>
            </a:r>
          </a:p>
          <a:p>
            <a:pPr eaLnBrk="1" hangingPunct="1">
              <a:lnSpc>
                <a:spcPts val="15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отличались простотой инженерных решений. Э.</a:t>
            </a:r>
          </a:p>
          <a:p>
            <a:pPr eaLnBrk="1" hangingPunct="1">
              <a:lnSpc>
                <a:spcPts val="15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Бугатти первым в автомобилестроении</a:t>
            </a:r>
            <a:r>
              <a:rPr lang="ru-RU" sz="2000" smtClean="0">
                <a:latin typeface="Arial" charset="0"/>
              </a:rPr>
              <a:t> </a:t>
            </a:r>
            <a:r>
              <a:rPr lang="ru-RU" sz="2000" smtClean="0">
                <a:latin typeface="AGOpus" pitchFamily="2" charset="0"/>
              </a:rPr>
              <a:t>приме-</a:t>
            </a:r>
          </a:p>
          <a:p>
            <a:pPr eaLnBrk="1" hangingPunct="1">
              <a:lnSpc>
                <a:spcPts val="15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нил принцип модульности: детали,использо-</a:t>
            </a:r>
          </a:p>
          <a:p>
            <a:pPr eaLnBrk="1" hangingPunct="1">
              <a:lnSpc>
                <a:spcPts val="15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вавшиеся при сборке автомобилей</a:t>
            </a:r>
            <a:r>
              <a:rPr lang="ru-RU" sz="2000" smtClean="0">
                <a:latin typeface="Arial" charset="0"/>
              </a:rPr>
              <a:t> </a:t>
            </a:r>
            <a:r>
              <a:rPr lang="ru-RU" sz="2000" smtClean="0">
                <a:latin typeface="AGOpus" pitchFamily="2" charset="0"/>
              </a:rPr>
              <a:t>одной серии, </a:t>
            </a:r>
            <a:endParaRPr lang="ru-RU" sz="2000" smtClean="0">
              <a:latin typeface="Arial" charset="0"/>
            </a:endParaRPr>
          </a:p>
          <a:p>
            <a:pPr eaLnBrk="1" hangingPunct="1">
              <a:lnSpc>
                <a:spcPts val="15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могли использоваться также и</a:t>
            </a:r>
            <a:r>
              <a:rPr lang="ru-RU" sz="2000" smtClean="0">
                <a:latin typeface="Arial" charset="0"/>
              </a:rPr>
              <a:t> </a:t>
            </a:r>
            <a:r>
              <a:rPr lang="ru-RU" sz="2000" smtClean="0">
                <a:latin typeface="AGOpus" pitchFamily="2" charset="0"/>
              </a:rPr>
              <a:t>при сборке других </a:t>
            </a:r>
            <a:endParaRPr lang="ru-RU" sz="2000" smtClean="0">
              <a:latin typeface="Arial" charset="0"/>
            </a:endParaRPr>
          </a:p>
          <a:p>
            <a:pPr eaLnBrk="1" hangingPunct="1">
              <a:lnSpc>
                <a:spcPts val="15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серий. После Второй</a:t>
            </a:r>
            <a:r>
              <a:rPr lang="ru-RU" sz="2000" smtClean="0">
                <a:latin typeface="Arial" charset="0"/>
              </a:rPr>
              <a:t> </a:t>
            </a:r>
            <a:r>
              <a:rPr lang="ru-RU" sz="2000" smtClean="0">
                <a:latin typeface="AGOpus" pitchFamily="2" charset="0"/>
              </a:rPr>
              <a:t>мировой войны его</a:t>
            </a:r>
            <a:r>
              <a:rPr lang="ru-RU" sz="2000" smtClean="0">
                <a:latin typeface="Arial" charset="0"/>
              </a:rPr>
              <a:t> </a:t>
            </a:r>
            <a:r>
              <a:rPr lang="ru-RU" sz="2000" smtClean="0">
                <a:latin typeface="AGOpus" pitchFamily="2" charset="0"/>
              </a:rPr>
              <a:t>обви-</a:t>
            </a:r>
          </a:p>
          <a:p>
            <a:pPr eaLnBrk="1" hangingPunct="1">
              <a:lnSpc>
                <a:spcPts val="15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нили в</a:t>
            </a:r>
            <a:r>
              <a:rPr lang="ru-RU" sz="2000" smtClean="0">
                <a:latin typeface="Arial" charset="0"/>
              </a:rPr>
              <a:t> </a:t>
            </a:r>
            <a:r>
              <a:rPr lang="ru-RU" sz="2000" smtClean="0">
                <a:latin typeface="AGOpus" pitchFamily="2" charset="0"/>
              </a:rPr>
              <a:t>коллаборационизме и посадили в тюрьму.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88125" y="5876925"/>
            <a:ext cx="2016125" cy="5762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3" action="ppaction://hlinksldjump"/>
              </a:rPr>
              <a:t>К оглавлению.</a:t>
            </a:r>
            <a:endParaRPr lang="ru-RU" dirty="0"/>
          </a:p>
        </p:txBody>
      </p:sp>
      <p:pic>
        <p:nvPicPr>
          <p:cNvPr id="31749" name="Picture 2" descr="http://exede.ru/uploads/ettore%20bugat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1700213"/>
            <a:ext cx="3067050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3" name="Rectangle 1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858962"/>
          </a:xfrm>
          <a:solidFill>
            <a:srgbClr val="969696">
              <a:alpha val="45000"/>
            </a:srgbClr>
          </a:solidFill>
        </p:spPr>
        <p:txBody>
          <a:bodyPr/>
          <a:lstStyle/>
          <a:p>
            <a:pPr algn="l"/>
            <a:r>
              <a:rPr lang="ru-RU" sz="2900" smtClean="0">
                <a:solidFill>
                  <a:schemeClr val="bg1"/>
                </a:solidFill>
                <a:latin typeface="AGOpus" pitchFamily="2" charset="0"/>
              </a:rPr>
              <a:t>Эпоним – это имя собственное, ставшее нарицательным  и давшее название какому-либо предмету.</a:t>
            </a:r>
            <a:br>
              <a:rPr lang="ru-RU" sz="2900" smtClean="0">
                <a:solidFill>
                  <a:schemeClr val="bg1"/>
                </a:solidFill>
                <a:latin typeface="AGOpus" pitchFamily="2" charset="0"/>
              </a:rPr>
            </a:br>
            <a:r>
              <a:rPr lang="ru-RU" sz="2900" smtClean="0">
                <a:solidFill>
                  <a:schemeClr val="bg1"/>
                </a:solidFill>
                <a:latin typeface="AGOpus" pitchFamily="2" charset="0"/>
              </a:rPr>
              <a:t>Слово эпоним происходит от Eponymos - дающий имя.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349500"/>
            <a:ext cx="1944688" cy="5762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mtClean="0">
                <a:latin typeface="AGOpus" pitchFamily="2" charset="0"/>
              </a:rPr>
              <a:t>Примеры: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1979613" y="5084763"/>
            <a:ext cx="40671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Рыбки Гуппи – они названы в честь</a:t>
            </a:r>
          </a:p>
          <a:p>
            <a:r>
              <a:rPr lang="ru-RU"/>
              <a:t>человека, впервые вывезшего их из</a:t>
            </a:r>
          </a:p>
          <a:p>
            <a:r>
              <a:rPr lang="ru-RU"/>
              <a:t>Южной Америки, Лахмара Гуппи.</a:t>
            </a:r>
          </a:p>
        </p:txBody>
      </p:sp>
      <p:pic>
        <p:nvPicPr>
          <p:cNvPr id="15371" name="Picture 11" descr="Рисунок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2349500"/>
            <a:ext cx="3602037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5686425" y="5661025"/>
            <a:ext cx="34575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Arial" charset="0"/>
              </a:rPr>
              <a:t>Бегония названа ботаником </a:t>
            </a:r>
          </a:p>
          <a:p>
            <a:r>
              <a:rPr lang="ru-RU">
                <a:latin typeface="Arial" charset="0"/>
              </a:rPr>
              <a:t>Шарлем Плюмье в честь его</a:t>
            </a:r>
          </a:p>
          <a:p>
            <a:r>
              <a:rPr lang="ru-RU">
                <a:latin typeface="Arial" charset="0"/>
              </a:rPr>
              <a:t>покровителя, Мишеля Бегона.</a:t>
            </a:r>
          </a:p>
        </p:txBody>
      </p:sp>
      <p:pic>
        <p:nvPicPr>
          <p:cNvPr id="2" name="Picture 13" descr="цве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8375" y="3213100"/>
            <a:ext cx="3095625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14" descr="Рисунок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12775" y="2852738"/>
            <a:ext cx="33845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0" y="6216650"/>
            <a:ext cx="4616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Arial" charset="0"/>
              </a:rPr>
              <a:t>Саксафон получил название по фамилии</a:t>
            </a:r>
          </a:p>
          <a:p>
            <a:r>
              <a:rPr lang="ru-RU">
                <a:latin typeface="Arial" charset="0"/>
              </a:rPr>
              <a:t>его "создателя" Адольфа Сакса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/>
      <p:bldP spid="15372" grpId="0"/>
      <p:bldP spid="1537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Содержимое 2"/>
          <p:cNvSpPr>
            <a:spLocks noGrp="1"/>
          </p:cNvSpPr>
          <p:nvPr>
            <p:ph idx="1"/>
          </p:nvPr>
        </p:nvSpPr>
        <p:spPr>
          <a:xfrm>
            <a:off x="250825" y="1773238"/>
            <a:ext cx="8893175" cy="13684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400" smtClean="0">
                <a:latin typeface="AGOpus" pitchFamily="2" charset="0"/>
              </a:rPr>
              <a:t>Dodge – </a:t>
            </a:r>
            <a:r>
              <a:rPr lang="ru-RU" sz="2400" smtClean="0">
                <a:latin typeface="AGOpus" pitchFamily="2" charset="0"/>
              </a:rPr>
              <a:t>американская марка автомобилей. Под маркой Dodge</a:t>
            </a:r>
            <a:endParaRPr lang="ru-RU" sz="240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Выпускаются легковые автомобили, пикапы, внедорожники и</a:t>
            </a:r>
          </a:p>
          <a:p>
            <a:pPr eaLnBrk="1" hangingPunct="1"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Коммерческие автомобили.</a:t>
            </a:r>
          </a:p>
        </p:txBody>
      </p:sp>
      <p:pic>
        <p:nvPicPr>
          <p:cNvPr id="31748" name="Picture 4" descr="Dod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500438"/>
            <a:ext cx="3816350" cy="2444750"/>
          </a:xfrm>
          <a:prstGeom prst="rect">
            <a:avLst/>
          </a:prstGeom>
          <a:noFill/>
          <a:ln w="57150" cmpd="thickThin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32772" name="Picture 9" descr="додж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-171450"/>
            <a:ext cx="3384550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2" descr="2016-journey-vlp-modeloverview-SX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7513" y="4005263"/>
            <a:ext cx="4916487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0" y="476250"/>
            <a:ext cx="9144000" cy="1143000"/>
          </a:xfrm>
          <a:solidFill>
            <a:srgbClr val="969696">
              <a:alpha val="50980"/>
            </a:srgbClr>
          </a:solidFill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>
          <a:xfrm>
            <a:off x="468313" y="2060575"/>
            <a:ext cx="8243887" cy="1223963"/>
          </a:xfrm>
        </p:spPr>
        <p:txBody>
          <a:bodyPr/>
          <a:lstStyle/>
          <a:p>
            <a:pPr eaLnBrk="1" hangingPunct="1">
              <a:lnSpc>
                <a:spcPts val="2200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Марка </a:t>
            </a:r>
            <a:r>
              <a:rPr lang="en-US" sz="2800" smtClean="0">
                <a:latin typeface="AGOpus" pitchFamily="2" charset="0"/>
              </a:rPr>
              <a:t>Dodge </a:t>
            </a:r>
            <a:r>
              <a:rPr lang="ru-RU" sz="2800" smtClean="0">
                <a:latin typeface="AGOpus" pitchFamily="2" charset="0"/>
              </a:rPr>
              <a:t>названа в честь её создателей</a:t>
            </a:r>
            <a:r>
              <a:rPr lang="ru-RU" sz="2800" smtClean="0">
                <a:latin typeface="Arial" charset="0"/>
              </a:rPr>
              <a:t> </a:t>
            </a:r>
            <a:r>
              <a:rPr lang="ru-RU" sz="2800" smtClean="0">
                <a:latin typeface="AGOpus" pitchFamily="2" charset="0"/>
                <a:hlinkClick r:id="rId3" action="ppaction://hlinksldjump"/>
              </a:rPr>
              <a:t>братьев </a:t>
            </a:r>
            <a:endParaRPr lang="ru-RU" sz="2800" smtClean="0">
              <a:latin typeface="Arial" charset="0"/>
              <a:hlinkClick r:id="rId3" action="ppaction://hlinksldjump"/>
            </a:endParaRPr>
          </a:p>
          <a:p>
            <a:pPr eaLnBrk="1" hangingPunct="1">
              <a:lnSpc>
                <a:spcPts val="2200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  <a:hlinkClick r:id="rId3" action="ppaction://hlinksldjump"/>
              </a:rPr>
              <a:t>Додж</a:t>
            </a:r>
            <a:r>
              <a:rPr lang="ru-RU" sz="2800" smtClean="0">
                <a:latin typeface="AGOpus" pitchFamily="2" charset="0"/>
              </a:rPr>
              <a:t>. Сначала она</a:t>
            </a:r>
            <a:r>
              <a:rPr lang="ru-RU" sz="2800" smtClean="0">
                <a:latin typeface="Arial" charset="0"/>
              </a:rPr>
              <a:t> </a:t>
            </a:r>
            <a:r>
              <a:rPr lang="ru-RU" sz="2800" smtClean="0">
                <a:latin typeface="AGOpus" pitchFamily="2" charset="0"/>
              </a:rPr>
              <a:t>специализировалась на продажи</a:t>
            </a:r>
          </a:p>
          <a:p>
            <a:pPr eaLnBrk="1" hangingPunct="1">
              <a:lnSpc>
                <a:spcPts val="2200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велосипедов, а в 1914 стала производить</a:t>
            </a:r>
            <a:r>
              <a:rPr lang="ru-RU" sz="2800" smtClean="0">
                <a:latin typeface="Arial" charset="0"/>
              </a:rPr>
              <a:t> </a:t>
            </a:r>
            <a:r>
              <a:rPr lang="ru-RU" sz="2800" smtClean="0">
                <a:latin typeface="AGOpus" pitchFamily="2" charset="0"/>
              </a:rPr>
              <a:t>машины.</a:t>
            </a:r>
          </a:p>
        </p:txBody>
      </p:sp>
      <p:pic>
        <p:nvPicPr>
          <p:cNvPr id="33796" name="Picture 2" descr="https://im1-tub-ru.yandex.net/i?id=4b8089183aa23b1c9d5ae6fa3ebf3c4e&amp;n=33&amp;h=215&amp;w=3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284538"/>
            <a:ext cx="5832475" cy="3362325"/>
          </a:xfrm>
          <a:prstGeom prst="rect">
            <a:avLst/>
          </a:prstGeom>
          <a:noFill/>
          <a:ln w="57150" cap="rnd">
            <a:solidFill>
              <a:schemeClr val="tx1"/>
            </a:solidFill>
            <a:prstDash val="sysDot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969696">
              <a:alpha val="49019"/>
            </a:srgbClr>
          </a:solidFill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Джон и Гораций Додж</a:t>
            </a:r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3384550"/>
          </a:xfrm>
        </p:spPr>
        <p:txBody>
          <a:bodyPr/>
          <a:lstStyle/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100" smtClean="0">
                <a:latin typeface="AGOpus" pitchFamily="2" charset="0"/>
              </a:rPr>
              <a:t>Однажды в Америке, в маленьком городке Найлз, что в штате</a:t>
            </a: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100" smtClean="0">
                <a:latin typeface="AGOpus" pitchFamily="2" charset="0"/>
              </a:rPr>
              <a:t>Мичиган родились два брата. В 1864 году родился старший - Джон, </a:t>
            </a:r>
            <a:endParaRPr lang="ru-RU" sz="2100" smtClean="0">
              <a:latin typeface="Arial" charset="0"/>
            </a:endParaRP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100" smtClean="0">
                <a:latin typeface="AGOpus" pitchFamily="2" charset="0"/>
              </a:rPr>
              <a:t>а</a:t>
            </a:r>
            <a:r>
              <a:rPr lang="ru-RU" sz="2100" smtClean="0">
                <a:latin typeface="Arial" charset="0"/>
              </a:rPr>
              <a:t> </a:t>
            </a:r>
            <a:r>
              <a:rPr lang="ru-RU" sz="2100" smtClean="0">
                <a:latin typeface="AGOpus" pitchFamily="2" charset="0"/>
              </a:rPr>
              <a:t>затем в 1868 младший - Гораций. Жизнь была трудна, Джон</a:t>
            </a: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100" smtClean="0">
                <a:latin typeface="AGOpus" pitchFamily="2" charset="0"/>
              </a:rPr>
              <a:t>подрабатывал на разгрузке вагонов, младший Гораций в свои девять</a:t>
            </a: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100" smtClean="0">
                <a:latin typeface="AGOpus" pitchFamily="2" charset="0"/>
              </a:rPr>
              <a:t>лет работал пастухом. Оба брата сменили огромное количество мест</a:t>
            </a: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100" smtClean="0">
                <a:latin typeface="AGOpus" pitchFamily="2" charset="0"/>
              </a:rPr>
              <a:t>работы и наконец попали на предприятие "Dominion Typograph</a:t>
            </a: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100" smtClean="0">
                <a:latin typeface="AGOpus" pitchFamily="2" charset="0"/>
              </a:rPr>
              <a:t>Company". Здесь старший брат быстро дорос до начальника цеха. А</a:t>
            </a: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100" smtClean="0">
                <a:latin typeface="AGOpus" pitchFamily="2" charset="0"/>
              </a:rPr>
              <a:t>Гораций при помощи своего изобретения значительно улучшил</a:t>
            </a:r>
            <a:r>
              <a:rPr lang="en-US" sz="2100" smtClean="0">
                <a:latin typeface="AGOpus" pitchFamily="2" charset="0"/>
              </a:rPr>
              <a:t> </a:t>
            </a:r>
            <a:endParaRPr lang="ru-RU" sz="2100" smtClean="0">
              <a:latin typeface="AGOpus" pitchFamily="2" charset="0"/>
            </a:endParaRP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100" smtClean="0">
                <a:latin typeface="AGOpus" pitchFamily="2" charset="0"/>
              </a:rPr>
              <a:t>велосипедный подшипник. Фактически он придумал велосипедную</a:t>
            </a: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100" smtClean="0">
                <a:latin typeface="AGOpus" pitchFamily="2" charset="0"/>
              </a:rPr>
              <a:t>втулку, и получил патент на свое изобретение. </a:t>
            </a:r>
          </a:p>
        </p:txBody>
      </p:sp>
      <p:pic>
        <p:nvPicPr>
          <p:cNvPr id="34820" name="Picture 2" descr="http://www.avtonov.svoi.info/video/foto/november/08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4779963"/>
            <a:ext cx="3600450" cy="2078037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Содержимое 2"/>
          <p:cNvSpPr>
            <a:spLocks noGrp="1"/>
          </p:cNvSpPr>
          <p:nvPr>
            <p:ph idx="1"/>
          </p:nvPr>
        </p:nvSpPr>
        <p:spPr>
          <a:xfrm>
            <a:off x="468313" y="620713"/>
            <a:ext cx="8301037" cy="2520950"/>
          </a:xfrm>
          <a:gradFill rotWithShape="1">
            <a:gsLst>
              <a:gs pos="0">
                <a:srgbClr val="969696">
                  <a:alpha val="56000"/>
                </a:srgbClr>
              </a:gs>
              <a:gs pos="100000">
                <a:srgbClr val="969696">
                  <a:alpha val="4999"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Затем они</a:t>
            </a:r>
            <a:r>
              <a:rPr lang="en-US" sz="2400" smtClean="0">
                <a:latin typeface="AGOpus" pitchFamily="2" charset="0"/>
              </a:rPr>
              <a:t> </a:t>
            </a:r>
            <a:r>
              <a:rPr lang="ru-RU" sz="2400" smtClean="0">
                <a:latin typeface="AGOpus" pitchFamily="2" charset="0"/>
              </a:rPr>
              <a:t>попадают на предприятие к </a:t>
            </a:r>
            <a:r>
              <a:rPr lang="ru-RU" sz="2400" smtClean="0">
                <a:latin typeface="AGOpus" pitchFamily="2" charset="0"/>
                <a:hlinkClick r:id="rId3" action="ppaction://hlinksldjump"/>
              </a:rPr>
              <a:t>Генри Форду </a:t>
            </a:r>
            <a:r>
              <a:rPr lang="en-US" sz="2400" smtClean="0">
                <a:latin typeface="AGOpus" pitchFamily="2" charset="0"/>
                <a:hlinkClick r:id="rId3" action="ppaction://hlinksldjump"/>
              </a:rPr>
              <a:t> </a:t>
            </a:r>
            <a:r>
              <a:rPr lang="ru-RU" sz="2400" smtClean="0">
                <a:latin typeface="AGOpus" pitchFamily="2" charset="0"/>
              </a:rPr>
              <a:t>и,</a:t>
            </a: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работая у него, перенимают у него новейшие технологии,</a:t>
            </a: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которые впоследствии используют в производстве своих</a:t>
            </a: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машин, из-за чего Генри судился сними. Братья были</a:t>
            </a: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неразлучны как на работе, так и в личной жизни, и даже </a:t>
            </a: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умерли в один год. Девизом компании было: «Мы больше </a:t>
            </a:r>
          </a:p>
          <a:p>
            <a:pPr eaLnBrk="1" hangingPunct="1"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чем клуб, мы – семья!»</a:t>
            </a:r>
          </a:p>
          <a:p>
            <a:endParaRPr lang="ru-RU" sz="2400" smtClean="0">
              <a:latin typeface="AGOpus" pitchFamily="2" charset="0"/>
            </a:endParaRPr>
          </a:p>
        </p:txBody>
      </p:sp>
      <p:pic>
        <p:nvPicPr>
          <p:cNvPr id="36867" name="Picture 4" descr="http://www.areacreativ.com/wp-content/uploads/2015/12/black_and_white_portrait_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2997200"/>
            <a:ext cx="6480175" cy="3646488"/>
          </a:xfrm>
          <a:prstGeom prst="rect">
            <a:avLst/>
          </a:prstGeom>
          <a:noFill/>
          <a:ln w="66675" cmpd="thinThick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Содержимое 2"/>
          <p:cNvSpPr>
            <a:spLocks noGrp="1"/>
          </p:cNvSpPr>
          <p:nvPr>
            <p:ph idx="1"/>
          </p:nvPr>
        </p:nvSpPr>
        <p:spPr>
          <a:xfrm>
            <a:off x="395288" y="5661025"/>
            <a:ext cx="8229600" cy="96996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mtClean="0">
                <a:latin typeface="AGOpus" pitchFamily="2" charset="0"/>
              </a:rPr>
              <a:t>Братья Додж</a:t>
            </a:r>
          </a:p>
        </p:txBody>
      </p:sp>
      <p:pic>
        <p:nvPicPr>
          <p:cNvPr id="37891" name="Picture 4" descr="http://mtdata.ru/u28/photoE50C/20971445133-0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88913"/>
            <a:ext cx="4338638" cy="550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804025" y="5949950"/>
            <a:ext cx="2016125" cy="5762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4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Содержимое 2"/>
          <p:cNvSpPr>
            <a:spLocks noGrp="1"/>
          </p:cNvSpPr>
          <p:nvPr>
            <p:ph idx="1"/>
          </p:nvPr>
        </p:nvSpPr>
        <p:spPr>
          <a:xfrm>
            <a:off x="323850" y="1989138"/>
            <a:ext cx="8569325" cy="14398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 b="1" smtClean="0">
                <a:latin typeface="AGOpus" pitchFamily="2" charset="0"/>
              </a:rPr>
              <a:t>Cadillac</a:t>
            </a:r>
            <a:r>
              <a:rPr lang="ru-RU" sz="2400" smtClean="0">
                <a:latin typeface="AGOpus" pitchFamily="2" charset="0"/>
              </a:rPr>
              <a:t>  — американская марка автомобилей класса </a:t>
            </a:r>
            <a:endParaRPr lang="ru-RU" sz="2400" smtClean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«люкс».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Автомобили «Кадиллак» продаются более чем в 50 </a:t>
            </a:r>
            <a:endParaRPr lang="ru-RU" sz="2400" smtClean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странах и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территориях, преимущественно в Северной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Америке.</a:t>
            </a:r>
          </a:p>
        </p:txBody>
      </p:sp>
      <p:pic>
        <p:nvPicPr>
          <p:cNvPr id="3076" name="Picture 4" descr="http://nibler.ru/uploads/users/11119/2015-09-09/brendov-sovremennosti-krupneyshih-avto-avto-kartinki-avto-video-motocikly_10055473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7563"/>
            <a:ext cx="43561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 descr="кадилла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88640"/>
            <a:ext cx="5851525" cy="1801812"/>
          </a:xfrm>
          <a:prstGeom prst="rect">
            <a:avLst/>
          </a:prstGeom>
          <a:gradFill rotWithShape="1">
            <a:gsLst>
              <a:gs pos="0">
                <a:srgbClr val="969696">
                  <a:alpha val="25999"/>
                </a:srgbClr>
              </a:gs>
              <a:gs pos="50000">
                <a:srgbClr val="969696">
                  <a:alpha val="50999"/>
                </a:srgbClr>
              </a:gs>
              <a:gs pos="100000">
                <a:srgbClr val="969696">
                  <a:alpha val="25999"/>
                </a:srgbClr>
              </a:gs>
            </a:gsLst>
            <a:lin ang="0" scaled="1"/>
          </a:gradFill>
        </p:spPr>
      </p:pic>
      <p:pic>
        <p:nvPicPr>
          <p:cNvPr id="38917" name="Picture 8" descr="кадилла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0713" y="3748088"/>
            <a:ext cx="4713287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1143000"/>
          </a:xfrm>
          <a:solidFill>
            <a:srgbClr val="969696">
              <a:alpha val="52156"/>
            </a:srgbClr>
          </a:solidFill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  <a:r>
              <a:rPr lang="ru-RU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9939" name="Содержимое 2"/>
          <p:cNvSpPr>
            <a:spLocks noGrp="1"/>
          </p:cNvSpPr>
          <p:nvPr>
            <p:ph idx="1"/>
          </p:nvPr>
        </p:nvSpPr>
        <p:spPr>
          <a:xfrm>
            <a:off x="395288" y="1484313"/>
            <a:ext cx="8291512" cy="1900237"/>
          </a:xfrm>
        </p:spPr>
        <p:txBody>
          <a:bodyPr/>
          <a:lstStyle/>
          <a:p>
            <a:pPr>
              <a:lnSpc>
                <a:spcPts val="2038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Кадиллак  был основан в 1902 г., на заре</a:t>
            </a:r>
          </a:p>
          <a:p>
            <a:pPr>
              <a:lnSpc>
                <a:spcPts val="2038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двадцатого века. Его основатель, Генри Лиланд,</a:t>
            </a:r>
          </a:p>
          <a:p>
            <a:pPr>
              <a:lnSpc>
                <a:spcPts val="2038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главный механик и предприниматель, назвал</a:t>
            </a:r>
          </a:p>
          <a:p>
            <a:pPr>
              <a:lnSpc>
                <a:spcPts val="2038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компанию в честь своего предка, основателя</a:t>
            </a:r>
          </a:p>
          <a:p>
            <a:pPr>
              <a:lnSpc>
                <a:spcPts val="2038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Детройта — </a:t>
            </a:r>
            <a:r>
              <a:rPr lang="ru-RU" sz="2800" smtClean="0">
                <a:latin typeface="AGOpus" pitchFamily="2" charset="0"/>
                <a:hlinkClick r:id="rId3" action="ppaction://hlinksldjump"/>
              </a:rPr>
              <a:t>Антуана Ломе де Ламота де Кадильяка</a:t>
            </a:r>
            <a:r>
              <a:rPr lang="ru-RU" sz="2800" smtClean="0">
                <a:latin typeface="AGOpus" pitchFamily="2" charset="0"/>
              </a:rPr>
              <a:t>.</a:t>
            </a:r>
          </a:p>
        </p:txBody>
      </p:sp>
      <p:sp>
        <p:nvSpPr>
          <p:cNvPr id="39940" name="Rectangle 1">
            <a:hlinkClick r:id="rId4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39941" name="Rectangle 2">
            <a:hlinkClick r:id="rId4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39942" name="Rectangle 3">
            <a:hlinkClick r:id="rId4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39943" name="Rectangle 4">
            <a:hlinkClick r:id="rId4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39944" name="Rectangle 5">
            <a:hlinkClick r:id="rId4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pic>
        <p:nvPicPr>
          <p:cNvPr id="39945" name="Picture 7" descr="http://www.kafetop.ru/_nw/1/176233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4075" y="3284538"/>
            <a:ext cx="4464050" cy="3436937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9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1268412"/>
          </a:xfrm>
          <a:solidFill>
            <a:srgbClr val="969696">
              <a:alpha val="45097"/>
            </a:srgbClr>
          </a:solidFill>
        </p:spPr>
        <p:txBody>
          <a:bodyPr/>
          <a:lstStyle/>
          <a:p>
            <a:r>
              <a:rPr lang="ru-RU" sz="4000" b="1" smtClean="0">
                <a:solidFill>
                  <a:schemeClr val="bg1"/>
                </a:solidFill>
                <a:latin typeface="PhillippScript" pitchFamily="2" charset="0"/>
              </a:rPr>
              <a:t>Антуан Ломе де Ламот де Кадильяк</a:t>
            </a:r>
            <a:br>
              <a:rPr lang="ru-RU" sz="4000" b="1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 (1658–1730)</a:t>
            </a:r>
            <a:r>
              <a:rPr lang="ru-RU" sz="4000" smtClean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>
          <a:xfrm>
            <a:off x="0" y="1557338"/>
            <a:ext cx="5554663" cy="5300662"/>
          </a:xfrm>
        </p:spPr>
        <p:txBody>
          <a:bodyPr/>
          <a:lstStyle/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Родился в Тулузе в семье канцлера местного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совета. В 16 лет поступил на воинскую службу.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В 1683 г. был послан в Америку и служил в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гарнизоне Порт-Рояля. Быстро продвинулся,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стал капитаном и в 1694 г. Оказался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комендантом крепости.  1697 г. Предложил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поставить на озере Эри крепость, которая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защищала бы от индейцев границы Новой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Франции, а также препятствовала бы их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торговле с англичанами. В июне 1701 г. Он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основал город Детройт и привлек сюда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поселенцев, пообещав им покровительство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Франции, а в 1705 г. получил монополию на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торговлю. Его назначили губернатором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Луизианы, куда он прибыл в 1712 г. За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злоупотребления был снят с должности в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1716 г., судим, приговорен к заключению в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Бастилию; в 1718 г. помилован и в 1722 г.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назначен губернатором в Кастельсаррасен, где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и скончался.</a:t>
            </a:r>
          </a:p>
        </p:txBody>
      </p:sp>
      <p:pic>
        <p:nvPicPr>
          <p:cNvPr id="40964" name="Picture 2" descr="https://pp.vk.me/c636816/v636816762/2d07a/jYz2LcRREQ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1513" y="1557338"/>
            <a:ext cx="3392487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443663" y="6021388"/>
            <a:ext cx="2016125" cy="5762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4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Содержимое 2"/>
          <p:cNvSpPr>
            <a:spLocks noGrp="1"/>
          </p:cNvSpPr>
          <p:nvPr>
            <p:ph idx="1"/>
          </p:nvPr>
        </p:nvSpPr>
        <p:spPr>
          <a:xfrm>
            <a:off x="0" y="2420938"/>
            <a:ext cx="9144000" cy="792162"/>
          </a:xfrm>
        </p:spPr>
        <p:txBody>
          <a:bodyPr/>
          <a:lstStyle/>
          <a:p>
            <a:pPr eaLnBrk="1" hangingPunct="1">
              <a:lnSpc>
                <a:spcPts val="2025"/>
              </a:lnSpc>
              <a:buFont typeface="Arial" charset="0"/>
              <a:buNone/>
            </a:pPr>
            <a:r>
              <a:rPr lang="en-US" sz="2600" smtClean="0">
                <a:latin typeface="AGOpus" pitchFamily="2" charset="0"/>
              </a:rPr>
              <a:t>Automobili Lamborghini</a:t>
            </a:r>
            <a:r>
              <a:rPr lang="ru-RU" sz="2600" smtClean="0">
                <a:latin typeface="AGOpus" pitchFamily="2" charset="0"/>
              </a:rPr>
              <a:t> - марка дорогих итальянских</a:t>
            </a:r>
          </a:p>
          <a:p>
            <a:pPr eaLnBrk="1" hangingPunct="1">
              <a:lnSpc>
                <a:spcPts val="2025"/>
              </a:lnSpc>
              <a:buFont typeface="Arial" charset="0"/>
              <a:buNone/>
            </a:pPr>
            <a:r>
              <a:rPr lang="ru-RU" sz="2600" smtClean="0">
                <a:latin typeface="AGOpus" pitchFamily="2" charset="0"/>
              </a:rPr>
              <a:t>спортивных</a:t>
            </a:r>
            <a:r>
              <a:rPr lang="ru-RU" sz="2600" smtClean="0">
                <a:latin typeface="Arial" charset="0"/>
              </a:rPr>
              <a:t> </a:t>
            </a:r>
            <a:r>
              <a:rPr lang="ru-RU" sz="2600" smtClean="0">
                <a:latin typeface="AGOpus" pitchFamily="2" charset="0"/>
              </a:rPr>
              <a:t>автомобилей.</a:t>
            </a:r>
          </a:p>
        </p:txBody>
      </p:sp>
      <p:pic>
        <p:nvPicPr>
          <p:cNvPr id="3076" name="Picture 4" descr="http://fullautohistory.ucoz.ru/Lamborghini/hist/Lamborghini-350_GTV_1963_1600x1200_wallpaper_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7563"/>
            <a:ext cx="3924300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7" descr="2012-Lamborghini-Aventador-left-prof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3357563"/>
            <a:ext cx="6372225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8" descr="lamborghini-logo-wallpaper-7082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0"/>
            <a:ext cx="20224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69696">
              <a:alpha val="50980"/>
            </a:srgbClr>
          </a:solidFill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</a:p>
        </p:txBody>
      </p:sp>
      <p:sp>
        <p:nvSpPr>
          <p:cNvPr id="43011" name="Содержимое 2"/>
          <p:cNvSpPr>
            <a:spLocks noGrp="1"/>
          </p:cNvSpPr>
          <p:nvPr>
            <p:ph idx="1"/>
          </p:nvPr>
        </p:nvSpPr>
        <p:spPr>
          <a:xfrm>
            <a:off x="539750" y="1196975"/>
            <a:ext cx="8229600" cy="3959225"/>
          </a:xfrm>
        </p:spPr>
        <p:txBody>
          <a:bodyPr/>
          <a:lstStyle/>
          <a:p>
            <a:pPr eaLnBrk="1" hangingPunct="1">
              <a:lnSpc>
                <a:spcPts val="2038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Название своё берёт от итальянского предпринимателя</a:t>
            </a:r>
          </a:p>
          <a:p>
            <a:pPr eaLnBrk="1" hangingPunct="1">
              <a:lnSpc>
                <a:spcPts val="2038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  <a:hlinkClick r:id="rId4" action="ppaction://hlinksldjump"/>
              </a:rPr>
              <a:t>Ферруччо</a:t>
            </a:r>
            <a:r>
              <a:rPr lang="ru-RU" sz="2200" b="1" smtClean="0">
                <a:latin typeface="AGOpus" pitchFamily="2" charset="0"/>
                <a:hlinkClick r:id="rId4" action="ppaction://hlinksldjump"/>
              </a:rPr>
              <a:t> </a:t>
            </a:r>
            <a:r>
              <a:rPr lang="ru-RU" sz="2200" smtClean="0">
                <a:latin typeface="AGOpus" pitchFamily="2" charset="0"/>
                <a:hlinkClick r:id="rId4" action="ppaction://hlinksldjump"/>
              </a:rPr>
              <a:t>Ламборгини</a:t>
            </a:r>
            <a:r>
              <a:rPr lang="ru-RU" sz="2200" smtClean="0">
                <a:latin typeface="AGOpus" pitchFamily="2" charset="0"/>
              </a:rPr>
              <a:t>. Существует несколько версий о причинах,</a:t>
            </a:r>
          </a:p>
          <a:p>
            <a:pPr eaLnBrk="1" hangingPunct="1">
              <a:lnSpc>
                <a:spcPts val="2038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по которым Ламборгини основал собственную фирму. Наиболее</a:t>
            </a:r>
          </a:p>
          <a:p>
            <a:pPr eaLnBrk="1" hangingPunct="1">
              <a:lnSpc>
                <a:spcPts val="2038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популярная версия, рассказанная сыном Ферруччо Ламборгини,</a:t>
            </a:r>
          </a:p>
          <a:p>
            <a:pPr eaLnBrk="1" hangingPunct="1">
              <a:lnSpc>
                <a:spcPts val="2038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гласит, что Ламборгини приехал на фабрику к </a:t>
            </a:r>
            <a:r>
              <a:rPr lang="ru-RU" sz="2200" smtClean="0">
                <a:latin typeface="AGOpus" pitchFamily="2" charset="0"/>
                <a:hlinkClick r:id="rId5" action="ppaction://hlinksldjump"/>
              </a:rPr>
              <a:t>Энцо Феррари</a:t>
            </a:r>
            <a:endParaRPr lang="ru-RU" sz="2200" smtClean="0">
              <a:latin typeface="AGOpus" pitchFamily="2" charset="0"/>
            </a:endParaRPr>
          </a:p>
          <a:p>
            <a:pPr eaLnBrk="1" hangingPunct="1">
              <a:lnSpc>
                <a:spcPts val="2038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пожаловаться на качество сцепления в своём автомобиле Ferrari</a:t>
            </a:r>
          </a:p>
          <a:p>
            <a:pPr eaLnBrk="1" hangingPunct="1">
              <a:lnSpc>
                <a:spcPts val="2038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250 GT. Энцо отправил Ламборгини обратно с пожеланием и</a:t>
            </a:r>
          </a:p>
          <a:p>
            <a:pPr eaLnBrk="1" hangingPunct="1">
              <a:lnSpc>
                <a:spcPts val="2038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дальше заниматься тракторами, потому что в автомобилях, а тем</a:t>
            </a:r>
          </a:p>
          <a:p>
            <a:pPr eaLnBrk="1" hangingPunct="1">
              <a:lnSpc>
                <a:spcPts val="2038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более спортивных, Ламборгини ничего не понимает. Ламборгини</a:t>
            </a:r>
          </a:p>
          <a:p>
            <a:pPr eaLnBrk="1" hangingPunct="1">
              <a:lnSpc>
                <a:spcPts val="2038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вернулся на фабрику, разобрал трансмиссию в своём Ferrari 250 </a:t>
            </a:r>
            <a:endParaRPr lang="ru-RU" sz="2200" smtClean="0">
              <a:latin typeface="Arial" charset="0"/>
            </a:endParaRPr>
          </a:p>
          <a:p>
            <a:pPr eaLnBrk="1" hangingPunct="1">
              <a:lnSpc>
                <a:spcPts val="2038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GT</a:t>
            </a:r>
            <a:r>
              <a:rPr lang="ru-RU" sz="2200" smtClean="0">
                <a:latin typeface="Arial" charset="0"/>
              </a:rPr>
              <a:t> </a:t>
            </a:r>
            <a:r>
              <a:rPr lang="ru-RU" sz="2200" smtClean="0">
                <a:latin typeface="AGOpus" pitchFamily="2" charset="0"/>
              </a:rPr>
              <a:t>и обнаружил, что производитель многих деталей тот же, что и </a:t>
            </a:r>
            <a:endParaRPr lang="ru-RU" sz="2200" smtClean="0">
              <a:latin typeface="Arial" charset="0"/>
            </a:endParaRPr>
          </a:p>
          <a:p>
            <a:pPr eaLnBrk="1" hangingPunct="1">
              <a:lnSpc>
                <a:spcPts val="2038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В</a:t>
            </a:r>
            <a:r>
              <a:rPr lang="ru-RU" sz="2200" smtClean="0">
                <a:latin typeface="Arial" charset="0"/>
              </a:rPr>
              <a:t> </a:t>
            </a:r>
            <a:r>
              <a:rPr lang="ru-RU" sz="2200" smtClean="0">
                <a:latin typeface="AGOpus" pitchFamily="2" charset="0"/>
              </a:rPr>
              <a:t>тракторах Ламборгини. </a:t>
            </a:r>
          </a:p>
        </p:txBody>
      </p:sp>
      <p:pic>
        <p:nvPicPr>
          <p:cNvPr id="39940" name="Picture 2" descr="http://cft2.igromania.ru/upload/articles/439/219895/Lamb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5538"/>
            <a:ext cx="9144000" cy="457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bg1"/>
                </a:solidFill>
                <a:latin typeface="PhillippScript" pitchFamily="2" charset="0"/>
              </a:rPr>
              <a:t>Оглавление</a:t>
            </a:r>
            <a:r>
              <a:rPr lang="ru-RU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387" name="Rectangle 6"/>
          <p:cNvSpPr>
            <a:spLocks noGrp="1"/>
          </p:cNvSpPr>
          <p:nvPr>
            <p:ph type="body" sz="half" idx="4294967295"/>
          </p:nvPr>
        </p:nvSpPr>
        <p:spPr>
          <a:xfrm>
            <a:off x="1403350" y="1096963"/>
            <a:ext cx="3673475" cy="5761037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3" action="ppaction://hlinksldjump"/>
              </a:rPr>
              <a:t>Альфа Ромео</a:t>
            </a:r>
            <a:endParaRPr lang="ru-RU" sz="2600" smtClean="0">
              <a:latin typeface="AGOpus" pitchFamily="2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4" action="ppaction://hlinksldjump"/>
              </a:rPr>
              <a:t>Астон Мартин</a:t>
            </a:r>
            <a:endParaRPr lang="ru-RU" sz="2600" smtClean="0">
              <a:latin typeface="AGOpus" pitchFamily="2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5" action="ppaction://hlinksldjump"/>
              </a:rPr>
              <a:t>Ауди</a:t>
            </a:r>
            <a:endParaRPr lang="ru-RU" sz="2600" smtClean="0">
              <a:latin typeface="AGOpus" pitchFamily="2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6" action="ppaction://hlinksldjump"/>
              </a:rPr>
              <a:t>Бентли</a:t>
            </a:r>
            <a:endParaRPr lang="ru-RU" sz="2600" smtClean="0">
              <a:latin typeface="AGOpus" pitchFamily="2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7" action="ppaction://hlinksldjump"/>
              </a:rPr>
              <a:t>Бугатти</a:t>
            </a:r>
            <a:endParaRPr lang="ru-RU" sz="2600" smtClean="0">
              <a:latin typeface="AGOpus" pitchFamily="2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8" action="ppaction://hlinksldjump"/>
              </a:rPr>
              <a:t>Додж</a:t>
            </a:r>
            <a:endParaRPr lang="ru-RU" sz="2600" smtClean="0">
              <a:latin typeface="AGOpus" pitchFamily="2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9" action="ppaction://hlinksldjump"/>
              </a:rPr>
              <a:t>Кадиллак</a:t>
            </a:r>
            <a:endParaRPr lang="ru-RU" sz="2600" smtClean="0">
              <a:latin typeface="AGOpus" pitchFamily="2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10" action="ppaction://hlinksldjump"/>
              </a:rPr>
              <a:t>Ламборгини</a:t>
            </a:r>
            <a:endParaRPr lang="ru-RU" sz="2600" smtClean="0">
              <a:latin typeface="AGOpus" pitchFamily="2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11" action="ppaction://hlinksldjump"/>
              </a:rPr>
              <a:t>Майбах</a:t>
            </a:r>
            <a:endParaRPr lang="ru-RU" sz="2600" smtClean="0">
              <a:latin typeface="AGOpus" pitchFamily="2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12" action="ppaction://hlinksldjump"/>
              </a:rPr>
              <a:t>Мерседес-Бенц</a:t>
            </a:r>
            <a:endParaRPr lang="en-US" sz="2600" smtClean="0">
              <a:latin typeface="AGOpus" pitchFamily="2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13" action="ppaction://hlinksldjump"/>
              </a:rPr>
              <a:t>Ноубл</a:t>
            </a:r>
            <a:endParaRPr lang="en-US" sz="2600" smtClean="0">
              <a:latin typeface="AGOpus" pitchFamily="2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14" action="ppaction://hlinksldjump"/>
              </a:rPr>
              <a:t>Олдсмобиль</a:t>
            </a:r>
            <a:endParaRPr lang="ru-RU" sz="2600" smtClean="0">
              <a:latin typeface="Arial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15" action="ppaction://hlinksldjump"/>
              </a:rPr>
              <a:t>Пежо</a:t>
            </a:r>
            <a:endParaRPr lang="ru-RU" sz="2600" smtClean="0">
              <a:latin typeface="Arial" charset="0"/>
            </a:endParaRPr>
          </a:p>
        </p:txBody>
      </p:sp>
      <p:sp>
        <p:nvSpPr>
          <p:cNvPr id="16388" name="Rectangle 7"/>
          <p:cNvSpPr>
            <a:spLocks noGrp="1"/>
          </p:cNvSpPr>
          <p:nvPr>
            <p:ph type="body" sz="half" idx="4294967295"/>
          </p:nvPr>
        </p:nvSpPr>
        <p:spPr>
          <a:xfrm>
            <a:off x="4932363" y="1052513"/>
            <a:ext cx="3671887" cy="58054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16" action="ppaction://hlinksldjump"/>
              </a:rPr>
              <a:t>Порше</a:t>
            </a:r>
            <a:endParaRPr lang="ru-RU" sz="2600" smtClean="0">
              <a:latin typeface="AGOpus" pitchFamily="2" charset="0"/>
            </a:endParaRPr>
          </a:p>
          <a:p>
            <a:pPr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17" action="ppaction://hlinksldjump"/>
              </a:rPr>
              <a:t>Рено</a:t>
            </a:r>
            <a:endParaRPr lang="ru-RU" sz="2600" smtClean="0">
              <a:latin typeface="AGOpus" pitchFamily="2" charset="0"/>
            </a:endParaRPr>
          </a:p>
          <a:p>
            <a:pPr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18" action="ppaction://hlinksldjump"/>
              </a:rPr>
              <a:t>Ролс-Ройс</a:t>
            </a:r>
            <a:endParaRPr lang="ru-RU" sz="2600" smtClean="0">
              <a:latin typeface="AGOpus" pitchFamily="2" charset="0"/>
            </a:endParaRPr>
          </a:p>
          <a:p>
            <a:pPr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19" action="ppaction://hlinksldjump"/>
              </a:rPr>
              <a:t>Ситроен</a:t>
            </a:r>
            <a:endParaRPr lang="ru-RU" sz="2600" smtClean="0">
              <a:latin typeface="AGOpus" pitchFamily="2" charset="0"/>
            </a:endParaRPr>
          </a:p>
          <a:p>
            <a:pPr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20" action="ppaction://hlinksldjump"/>
              </a:rPr>
              <a:t>Сузуки</a:t>
            </a:r>
            <a:endParaRPr lang="ru-RU" sz="2600" smtClean="0">
              <a:latin typeface="AGOpus" pitchFamily="2" charset="0"/>
            </a:endParaRPr>
          </a:p>
          <a:p>
            <a:pPr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21" action="ppaction://hlinksldjump"/>
              </a:rPr>
              <a:t>Тойота</a:t>
            </a:r>
            <a:endParaRPr lang="ru-RU" sz="2600" smtClean="0">
              <a:latin typeface="AGOpus" pitchFamily="2" charset="0"/>
            </a:endParaRPr>
          </a:p>
          <a:p>
            <a:pPr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22" action="ppaction://hlinksldjump"/>
              </a:rPr>
              <a:t>Феррари</a:t>
            </a:r>
            <a:endParaRPr lang="ru-RU" sz="2600" smtClean="0">
              <a:latin typeface="AGOpus" pitchFamily="2" charset="0"/>
            </a:endParaRPr>
          </a:p>
          <a:p>
            <a:pPr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23" action="ppaction://hlinksldjump"/>
              </a:rPr>
              <a:t>Форд</a:t>
            </a:r>
            <a:endParaRPr lang="ru-RU" sz="2600" smtClean="0">
              <a:latin typeface="AGOpus" pitchFamily="2" charset="0"/>
            </a:endParaRPr>
          </a:p>
          <a:p>
            <a:pPr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24" action="ppaction://hlinksldjump"/>
              </a:rPr>
              <a:t>Хонда</a:t>
            </a:r>
            <a:endParaRPr lang="ru-RU" sz="2600" smtClean="0">
              <a:latin typeface="AGOpus" pitchFamily="2" charset="0"/>
            </a:endParaRPr>
          </a:p>
          <a:p>
            <a:pPr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25" action="ppaction://hlinksldjump"/>
              </a:rPr>
              <a:t>Шевроле</a:t>
            </a:r>
            <a:endParaRPr lang="ru-RU" sz="2600" smtClean="0">
              <a:latin typeface="AGOpus" pitchFamily="2" charset="0"/>
            </a:endParaRPr>
          </a:p>
          <a:p>
            <a:pPr>
              <a:buFont typeface="Arial" charset="0"/>
              <a:buNone/>
            </a:pPr>
            <a:r>
              <a:rPr lang="ru-RU" sz="2600" smtClean="0">
                <a:latin typeface="AGOpus" pitchFamily="2" charset="0"/>
                <a:hlinkClick r:id="rId26" action="ppaction://hlinksldjump"/>
              </a:rPr>
              <a:t>Шкода</a:t>
            </a:r>
            <a:endParaRPr lang="ru-RU" sz="2600" smtClean="0">
              <a:latin typeface="AGOpu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9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  <a:solidFill>
            <a:srgbClr val="969696">
              <a:alpha val="45097"/>
            </a:srgbClr>
          </a:solidFill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Ферруччо</a:t>
            </a:r>
            <a:r>
              <a:rPr lang="ru-RU" sz="4000" b="1" smtClean="0">
                <a:solidFill>
                  <a:schemeClr val="bg1"/>
                </a:solidFill>
                <a:latin typeface="PhillippScript" pitchFamily="2" charset="0"/>
              </a:rPr>
              <a:t> </a:t>
            </a:r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Ламборгини</a:t>
            </a:r>
            <a:b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(1916-1993)</a:t>
            </a:r>
          </a:p>
        </p:txBody>
      </p:sp>
      <p:sp>
        <p:nvSpPr>
          <p:cNvPr id="45059" name="Содержимое 6"/>
          <p:cNvSpPr>
            <a:spLocks noGrp="1"/>
          </p:cNvSpPr>
          <p:nvPr>
            <p:ph idx="1"/>
          </p:nvPr>
        </p:nvSpPr>
        <p:spPr>
          <a:xfrm>
            <a:off x="0" y="1412875"/>
            <a:ext cx="5976938" cy="5256213"/>
          </a:xfrm>
        </p:spPr>
        <p:txBody>
          <a:bodyPr/>
          <a:lstStyle/>
          <a:p>
            <a:pPr eaLnBrk="1" hangingPunct="1"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Родился в 1916 году. Образование</a:t>
            </a:r>
          </a:p>
          <a:p>
            <a:pPr eaLnBrk="1" hangingPunct="1"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инженера-механика получил в Болонье. Во</a:t>
            </a:r>
          </a:p>
          <a:p>
            <a:pPr eaLnBrk="1" hangingPunct="1"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время Второй мировой войны служил техни-</a:t>
            </a:r>
          </a:p>
          <a:p>
            <a:pPr eaLnBrk="1" hangingPunct="1"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Ком в итальянских военно-воздушных силах </a:t>
            </a:r>
          </a:p>
          <a:p>
            <a:pPr eaLnBrk="1" hangingPunct="1"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на военной базе, размещавшейся на острове</a:t>
            </a:r>
          </a:p>
          <a:p>
            <a:pPr eaLnBrk="1" hangingPunct="1"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Родос. В 1948 г. в деревушке Пьеве ди Ченто</a:t>
            </a:r>
          </a:p>
          <a:p>
            <a:pPr eaLnBrk="1" hangingPunct="1"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недалеко от Болоньи организовал фабрику по</a:t>
            </a:r>
          </a:p>
          <a:p>
            <a:pPr eaLnBrk="1" hangingPunct="1"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производству сельскохозяйственных тракто-</a:t>
            </a:r>
          </a:p>
          <a:p>
            <a:pPr eaLnBrk="1" hangingPunct="1"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ров. Логотип фирмы связан с датой рождения</a:t>
            </a:r>
          </a:p>
          <a:p>
            <a:pPr eaLnBrk="1" hangingPunct="1"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Ферруччио: он родился под знаком Тельца. В</a:t>
            </a:r>
          </a:p>
          <a:p>
            <a:pPr eaLnBrk="1" hangingPunct="1"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1963 г. Был выпущен первый спортивный</a:t>
            </a:r>
          </a:p>
          <a:p>
            <a:pPr eaLnBrk="1" hangingPunct="1"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автомобиль Ламборгини – модель 350 GT.</a:t>
            </a:r>
          </a:p>
          <a:p>
            <a:pPr eaLnBrk="1" hangingPunct="1"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Автомобили Ламборгини отличались смелым</a:t>
            </a:r>
          </a:p>
          <a:p>
            <a:pPr eaLnBrk="1" hangingPunct="1"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дизайном. В 1973 г. Ф. Ламборгини продал</a:t>
            </a:r>
          </a:p>
          <a:p>
            <a:pPr eaLnBrk="1" hangingPunct="1"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свою фирму швейцарскому промышленнику</a:t>
            </a:r>
          </a:p>
          <a:p>
            <a:pPr eaLnBrk="1" hangingPunct="1"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Жоржу Анри Россетти и, поселившись в</a:t>
            </a:r>
          </a:p>
          <a:p>
            <a:pPr eaLnBrk="1" hangingPunct="1"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Умбрии, занялся виноградарством и производством </a:t>
            </a:r>
          </a:p>
          <a:p>
            <a:pPr eaLnBrk="1" hangingPunct="1"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вина.</a:t>
            </a:r>
          </a:p>
        </p:txBody>
      </p:sp>
      <p:pic>
        <p:nvPicPr>
          <p:cNvPr id="45060" name="Picture 2" descr="https://c-a.d-cd.net/493de7as-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7825" y="1484313"/>
            <a:ext cx="36861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300788" y="5732463"/>
            <a:ext cx="2016125" cy="5762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4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Заголовок 1"/>
          <p:cNvSpPr>
            <a:spLocks noGrp="1"/>
          </p:cNvSpPr>
          <p:nvPr>
            <p:ph idx="1"/>
          </p:nvPr>
        </p:nvSpPr>
        <p:spPr>
          <a:xfrm>
            <a:off x="395288" y="2133600"/>
            <a:ext cx="8388350" cy="10366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800" smtClean="0">
                <a:latin typeface="AGOpus" pitchFamily="2" charset="0"/>
              </a:rPr>
              <a:t>Maybach</a:t>
            </a:r>
            <a:r>
              <a:rPr lang="ru-RU" sz="2800" smtClean="0">
                <a:latin typeface="AGOpus" pitchFamily="2" charset="0"/>
              </a:rPr>
              <a:t> – немецкая марка автомобилей</a:t>
            </a:r>
            <a:r>
              <a:rPr lang="en-US" sz="2800" smtClean="0">
                <a:latin typeface="AGOpus" pitchFamily="2" charset="0"/>
              </a:rPr>
              <a:t> </a:t>
            </a:r>
            <a:r>
              <a:rPr lang="ru-RU" sz="2800" smtClean="0">
                <a:latin typeface="AGOpus" pitchFamily="2" charset="0"/>
              </a:rPr>
              <a:t>представи</a:t>
            </a:r>
            <a:r>
              <a:rPr lang="en-US" sz="2800" smtClean="0">
                <a:latin typeface="AGOpus" pitchFamily="2" charset="0"/>
              </a:rPr>
              <a:t>-</a:t>
            </a:r>
          </a:p>
          <a:p>
            <a:pPr eaLnBrk="1" hangingPunct="1"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тельского</a:t>
            </a:r>
            <a:r>
              <a:rPr lang="en-US" sz="2800" smtClean="0">
                <a:latin typeface="AGOpus" pitchFamily="2" charset="0"/>
              </a:rPr>
              <a:t> </a:t>
            </a:r>
            <a:r>
              <a:rPr lang="ru-RU" sz="2800" smtClean="0">
                <a:latin typeface="AGOpus" pitchFamily="2" charset="0"/>
              </a:rPr>
              <a:t>класса.</a:t>
            </a:r>
          </a:p>
        </p:txBody>
      </p:sp>
      <p:pic>
        <p:nvPicPr>
          <p:cNvPr id="39940" name="Picture 4" descr="https://im2-tub-ru.yandex.net/i?id=6096c4d3b50d8c0d0a5489b8b5902a5c&amp;n=33&amp;h=215&amp;w=3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3100"/>
            <a:ext cx="43561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7" descr="inside-placeholder-1450689603-logo-mayba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0"/>
            <a:ext cx="32416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8" descr="maybach_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4050" y="3500438"/>
            <a:ext cx="4679950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1143000"/>
          </a:xfrm>
          <a:solidFill>
            <a:srgbClr val="969696">
              <a:alpha val="50195"/>
            </a:srgbClr>
          </a:solidFill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  <a:r>
              <a:rPr lang="ru-RU" smtClean="0"/>
              <a:t> </a:t>
            </a:r>
          </a:p>
        </p:txBody>
      </p:sp>
      <p:sp>
        <p:nvSpPr>
          <p:cNvPr id="47107" name="Содержимое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2519362"/>
          </a:xfrm>
        </p:spPr>
        <p:txBody>
          <a:bodyPr/>
          <a:lstStyle/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 1909 году </a:t>
            </a:r>
            <a:r>
              <a:rPr lang="ru-RU" sz="2400" smtClean="0">
                <a:latin typeface="AGOpus" pitchFamily="2" charset="0"/>
                <a:hlinkClick r:id="rId3" action="ppaction://hlinksldjump"/>
              </a:rPr>
              <a:t>Вильгельм Майбах </a:t>
            </a:r>
            <a:r>
              <a:rPr lang="ru-RU" sz="2400" smtClean="0">
                <a:latin typeface="AGOpus" pitchFamily="2" charset="0"/>
              </a:rPr>
              <a:t>с сыном Карлом основали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собственную компанию. Поначалу главным ее детищем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были не автомобили, а двигатели — в том числе для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знаменитых дирижаблей Zeppelin. Только в 1918 году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Maybach Motorenbau GmbH стала самостоятельной, а три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года спустя выпустила первый автомобиль, с самого начала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сделав ставку на роскошь и надежность своей продукции.</a:t>
            </a:r>
          </a:p>
        </p:txBody>
      </p:sp>
      <p:pic>
        <p:nvPicPr>
          <p:cNvPr id="47108" name="Picture 2" descr="https://im2-tub-ru.yandex.net/i?id=6f30bc61193518e491f2d3477cd0ef79&amp;n=33&amp;h=215&amp;w=3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3933825"/>
            <a:ext cx="38893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228725"/>
          </a:xfrm>
          <a:solidFill>
            <a:srgbClr val="969696">
              <a:alpha val="47842"/>
            </a:srgbClr>
          </a:solidFill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Вильгельм Майбах</a:t>
            </a:r>
            <a:b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(1846–1929)</a:t>
            </a:r>
          </a:p>
        </p:txBody>
      </p:sp>
      <p:sp>
        <p:nvSpPr>
          <p:cNvPr id="48131" name="Содержимое 2"/>
          <p:cNvSpPr>
            <a:spLocks noGrp="1"/>
          </p:cNvSpPr>
          <p:nvPr>
            <p:ph idx="1"/>
          </p:nvPr>
        </p:nvSpPr>
        <p:spPr>
          <a:xfrm>
            <a:off x="0" y="1412875"/>
            <a:ext cx="6227763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В 11 лет осиротел. Жил 13 лет в</a:t>
            </a:r>
            <a:r>
              <a:rPr lang="ru-RU" sz="2200" smtClean="0">
                <a:latin typeface="Arial" charset="0"/>
              </a:rPr>
              <a:t> </a:t>
            </a:r>
            <a:r>
              <a:rPr lang="ru-RU" sz="2200" smtClean="0">
                <a:latin typeface="AGOpus" pitchFamily="2" charset="0"/>
              </a:rPr>
              <a:t>приюте в Ройт-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лингене, в котором воспитывались  и обучались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сироты из бедных семей. В этом приюте Виль-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гельм Майбах получил профессию чертежника и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конструктора. Там же он впервые встречает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Готтлиба Даймлера. Даймлер занимал должность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руководителя машиностроительного завода, в его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служебные обязанности входило шефство над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приютом. Вильгельма определили в помощники к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Даймлеру, и с этого времени он сопровождал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своего покровителя во многих городах Германии.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В конце XIX в. В. Майбах сотрудничал с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Г.Даймлером в вопросе разработки двигателя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внутреннего сгорания. Ему принадлежит реша-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ющий вклад в создание первого современного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автомобиля. </a:t>
            </a:r>
          </a:p>
        </p:txBody>
      </p:sp>
      <p:pic>
        <p:nvPicPr>
          <p:cNvPr id="48132" name="Picture 2" descr="https://im1-tub-ru.yandex.net/i?id=7141da40a17f648310644a5ea84ac64c&amp;n=33&amp;h=215&amp;w=1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8550" y="1484313"/>
            <a:ext cx="2894013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588125" y="5734050"/>
            <a:ext cx="2016125" cy="5762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4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Содержимое 2"/>
          <p:cNvSpPr>
            <a:spLocks noGrp="1"/>
          </p:cNvSpPr>
          <p:nvPr>
            <p:ph idx="1"/>
          </p:nvPr>
        </p:nvSpPr>
        <p:spPr>
          <a:xfrm>
            <a:off x="468313" y="2060575"/>
            <a:ext cx="8229600" cy="1108075"/>
          </a:xfrm>
        </p:spPr>
        <p:txBody>
          <a:bodyPr/>
          <a:lstStyle/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Mercedes-Benz -  легковых автомобилей премиального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класса, грузовых автомобилей, автобусов и других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транспортных средств. Была образована в 1926 году.</a:t>
            </a:r>
          </a:p>
        </p:txBody>
      </p:sp>
      <p:pic>
        <p:nvPicPr>
          <p:cNvPr id="4100" name="Picture 4" descr="https://im3-tub-ru.yandex.net/i?id=cc0f51ef43246e79ba541cd2be4c7946&amp;n=33&amp;h=215&amp;w=3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1663"/>
            <a:ext cx="414655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7" descr="4c0f38dd2eb5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0050" y="3068638"/>
            <a:ext cx="493395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8" descr="wpid-Mercedes-Ben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188913"/>
            <a:ext cx="2781300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969696">
              <a:alpha val="52156"/>
            </a:srgbClr>
          </a:solidFill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  <a:r>
              <a:rPr lang="ru-RU" smtClean="0"/>
              <a:t> </a:t>
            </a:r>
          </a:p>
        </p:txBody>
      </p:sp>
      <p:sp>
        <p:nvSpPr>
          <p:cNvPr id="50179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Фирма появилась после слияния двух конкурирующих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марок: «Benz» и «Daimler». Естественно при соединение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компаний соединилось и название. Вторая часть названия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происходит от фамилии создателя марки «Benz» – </a:t>
            </a:r>
            <a:r>
              <a:rPr lang="ru-RU" sz="2400" smtClean="0">
                <a:latin typeface="AGOpus" pitchFamily="2" charset="0"/>
                <a:hlinkClick r:id="rId3" action="ppaction://hlinksldjump"/>
              </a:rPr>
              <a:t>Карла</a:t>
            </a:r>
            <a:endParaRPr lang="en-US" sz="2400" smtClean="0">
              <a:latin typeface="AGOpus" pitchFamily="2" charset="0"/>
              <a:hlinkClick r:id="rId3" action="ppaction://hlinksldjump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  <a:hlinkClick r:id="rId3" action="ppaction://hlinksldjump"/>
              </a:rPr>
              <a:t>Бенца</a:t>
            </a:r>
            <a:r>
              <a:rPr lang="ru-RU" sz="2400" smtClean="0">
                <a:latin typeface="AGOpus" pitchFamily="2" charset="0"/>
              </a:rPr>
              <a:t>. С первой частью названия всё намного интересней.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Готлиб Даймлер, основатель бренда «Daimler», в начале </a:t>
            </a:r>
            <a:endParaRPr lang="ru-RU" sz="2400" smtClean="0">
              <a:latin typeface="Arial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века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сменил название. Вдохновением, как обычно в таких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случаях, послужила женщина — дочь австрийского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бизнесмена </a:t>
            </a:r>
            <a:r>
              <a:rPr lang="ru-RU" sz="2400" smtClean="0">
                <a:latin typeface="AGOpus" pitchFamily="2" charset="0"/>
                <a:hlinkClick r:id="rId4" action="ppaction://hlinksldjump"/>
              </a:rPr>
              <a:t>Мерседес</a:t>
            </a:r>
            <a:r>
              <a:rPr lang="ru-RU" sz="2400" smtClean="0">
                <a:latin typeface="AGOpus" pitchFamily="2" charset="0"/>
              </a:rPr>
              <a:t>. Её отец, Эмиль Еллинек, почётный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вице-консул в Монако, был богат и интересовался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современными технологиями. Еллинек внес большой вклад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 развитие компании и захотел быть включён в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номенклатуру бренда. Как следует из названия, он выбирает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имя своей дочери Мерседес.</a:t>
            </a:r>
            <a:endParaRPr lang="ru-RU" smtClean="0">
              <a:latin typeface="AGOpu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Rectangle 8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  <a:solidFill>
            <a:srgbClr val="969696">
              <a:alpha val="45097"/>
            </a:srgbClr>
          </a:solidFill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Карл Бенц</a:t>
            </a:r>
            <a:r>
              <a:rPr lang="ru-RU" sz="4000" b="1" smtClean="0">
                <a:solidFill>
                  <a:schemeClr val="bg1"/>
                </a:solidFill>
                <a:latin typeface="PhillippScript" pitchFamily="2" charset="0"/>
              </a:rPr>
              <a:t/>
            </a:r>
            <a:br>
              <a:rPr lang="ru-RU" sz="4000" b="1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 (1844–1929)</a:t>
            </a:r>
          </a:p>
        </p:txBody>
      </p:sp>
      <p:sp>
        <p:nvSpPr>
          <p:cNvPr id="51203" name="Содержимое 2"/>
          <p:cNvSpPr>
            <a:spLocks noGrp="1"/>
          </p:cNvSpPr>
          <p:nvPr>
            <p:ph idx="1"/>
          </p:nvPr>
        </p:nvSpPr>
        <p:spPr>
          <a:xfrm>
            <a:off x="0" y="1773238"/>
            <a:ext cx="5292725" cy="4537075"/>
          </a:xfrm>
        </p:spPr>
        <p:txBody>
          <a:bodyPr/>
          <a:lstStyle/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Родился в семье машиниста поезда. В 1853 г. 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закончил факультет технической механики 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университета Карлсруэ. В 1871 г. совместно с 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Августом Риттером организовал механичес-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кую мастерскую в Мангейме. Вскоре выкупил 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долю компаньона на деньги, полученные в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долг от отца Берты Рингер, с которой он об-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ручился 20 июля 1872 г. 31 декабря 1878 г. 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получил патент на двухтактный бензиновый 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двигатель. В 1883 г. На основе велосипедной 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Мастерской организовал компанию Benz &amp; 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Cie. В 1893 г. был создан дешевый двух-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местный автомобиль Victoria на четырех 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колесах. Его скорость составляла 17–20 км/ч. </a:t>
            </a:r>
          </a:p>
        </p:txBody>
      </p:sp>
      <p:pic>
        <p:nvPicPr>
          <p:cNvPr id="51204" name="Picture 2" descr="http://hypescience.com/wp-content/uploads/2013/06/karl-ben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628775"/>
            <a:ext cx="336073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Rectangle 9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  <a:solidFill>
            <a:srgbClr val="969696">
              <a:alpha val="45097"/>
            </a:srgbClr>
          </a:solidFill>
        </p:spPr>
        <p:txBody>
          <a:bodyPr/>
          <a:lstStyle/>
          <a:p>
            <a:r>
              <a:rPr lang="ru-RU" sz="4000" b="1" smtClean="0">
                <a:solidFill>
                  <a:schemeClr val="bg1"/>
                </a:solidFill>
                <a:latin typeface="PhillippScript" pitchFamily="2" charset="0"/>
              </a:rPr>
              <a:t>Адриана Мерседес Еллинек</a:t>
            </a:r>
            <a:r>
              <a:rPr lang="en-US" sz="4000" smtClean="0">
                <a:solidFill>
                  <a:schemeClr val="bg1"/>
                </a:solidFill>
                <a:latin typeface="PhillippScript" pitchFamily="2" charset="0"/>
              </a:rPr>
              <a:t/>
            </a:r>
            <a:br>
              <a:rPr lang="en-US" sz="4000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en-US" sz="4000" smtClean="0">
                <a:solidFill>
                  <a:schemeClr val="bg1"/>
                </a:solidFill>
                <a:latin typeface="PhillippScript" pitchFamily="2" charset="0"/>
              </a:rPr>
              <a:t>(1889 – 1929)</a:t>
            </a:r>
            <a:endParaRPr lang="ru-RU" sz="4000" smtClean="0">
              <a:solidFill>
                <a:schemeClr val="bg1"/>
              </a:solidFill>
              <a:latin typeface="PhillippScript" pitchFamily="2" charset="0"/>
            </a:endParaRPr>
          </a:p>
        </p:txBody>
      </p:sp>
      <p:sp>
        <p:nvSpPr>
          <p:cNvPr id="52227" name="Содержимое 2"/>
          <p:cNvSpPr>
            <a:spLocks noGrp="1"/>
          </p:cNvSpPr>
          <p:nvPr>
            <p:ph idx="1"/>
          </p:nvPr>
        </p:nvSpPr>
        <p:spPr>
          <a:xfrm>
            <a:off x="250825" y="1557338"/>
            <a:ext cx="5051425" cy="5068887"/>
          </a:xfrm>
        </p:spPr>
        <p:txBody>
          <a:bodyPr/>
          <a:lstStyle/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Была третьим ребенком в семье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Эмиля Еллинека и Ра-хель Гоггман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Ценроберт. В доме ее прозвали по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испански – Мерседес («милосердие,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грация»). Ее отец, сотрудник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Готтлиба Даймлера, назвал по ее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имени марку автомобилей,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выпускаемых на предприятии.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Мерседес жила в Вене, и была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известна двумя скандальными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разводами. Она музицировала, и у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нее был неплохой голос, но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отцовской любви к автомобилям она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никогда не разделяла. Скончалась от</a:t>
            </a:r>
          </a:p>
          <a:p>
            <a:pPr eaLnBrk="1" hangingPunct="1"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туберкулеза в 1929 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72225" y="5805488"/>
            <a:ext cx="2016125" cy="5762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3" action="ppaction://hlinksldjump"/>
              </a:rPr>
              <a:t>К оглавлению.</a:t>
            </a:r>
            <a:endParaRPr lang="ru-RU" dirty="0"/>
          </a:p>
        </p:txBody>
      </p:sp>
      <p:pic>
        <p:nvPicPr>
          <p:cNvPr id="52229" name="Picture 2" descr="http://blog.autoua.net/media/uploads/inline-images/ellinek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1628775"/>
            <a:ext cx="308292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/>
          </p:cNvSpPr>
          <p:nvPr>
            <p:ph type="title"/>
          </p:nvPr>
        </p:nvSpPr>
        <p:spPr>
          <a:xfrm>
            <a:off x="179388" y="1989138"/>
            <a:ext cx="8713787" cy="1295400"/>
          </a:xfrm>
        </p:spPr>
        <p:txBody>
          <a:bodyPr/>
          <a:lstStyle/>
          <a:p>
            <a:pPr algn="l"/>
            <a:r>
              <a:rPr lang="ru-RU" sz="3200" smtClean="0">
                <a:latin typeface="AGOpus" pitchFamily="2" charset="0"/>
              </a:rPr>
              <a:t>Noble (Noble Automotive Ltd.) — Британская автомобилестроительная компания, произво</a:t>
            </a:r>
            <a:r>
              <a:rPr lang="en-US" sz="3200" smtClean="0">
                <a:latin typeface="AGOpus" pitchFamily="2" charset="0"/>
              </a:rPr>
              <a:t>-</a:t>
            </a:r>
            <a:r>
              <a:rPr lang="ru-RU" sz="3200" smtClean="0">
                <a:latin typeface="AGOpus" pitchFamily="2" charset="0"/>
              </a:rPr>
              <a:t>дящая спортивные автомобили</a:t>
            </a:r>
          </a:p>
        </p:txBody>
      </p:sp>
      <p:pic>
        <p:nvPicPr>
          <p:cNvPr id="108547" name="Picture 3" descr="jemblema-avtomobilja-nob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3429000"/>
            <a:ext cx="5148262" cy="3217863"/>
          </a:xfrm>
          <a:prstGeom prst="rect">
            <a:avLst/>
          </a:prstGeom>
          <a:noFill/>
        </p:spPr>
      </p:pic>
      <p:pic>
        <p:nvPicPr>
          <p:cNvPr id="108548" name="Picture 4" descr="jemblema-avtomobilja-no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789363"/>
            <a:ext cx="3529013" cy="2638425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8549" name="Picture 5" descr="jemblema-avtomobilja-no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-674688"/>
            <a:ext cx="3025775" cy="3025776"/>
          </a:xfrm>
          <a:prstGeom prst="rect">
            <a:avLst/>
          </a:prstGeom>
          <a:noFill/>
        </p:spPr>
      </p:pic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5867400" y="6092825"/>
            <a:ext cx="187166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900"/>
              <a:t>Noble M600</a:t>
            </a:r>
            <a:endParaRPr lang="ru-RU" sz="19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969696">
              <a:alpha val="50000"/>
            </a:srgbClr>
          </a:solidFill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</a:p>
        </p:txBody>
      </p:sp>
      <p:sp>
        <p:nvSpPr>
          <p:cNvPr id="109571" name="Rectangle 3"/>
          <p:cNvSpPr>
            <a:spLocks noGrp="1"/>
          </p:cNvSpPr>
          <p:nvPr>
            <p:ph type="body" idx="1"/>
          </p:nvPr>
        </p:nvSpPr>
        <p:spPr>
          <a:xfrm>
            <a:off x="250825" y="1773238"/>
            <a:ext cx="8642350" cy="3700462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Компания была основана в 1999 году Ли Ноублом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 Лидсе, Уэст-Йоркшир, для производства  высокоскоро-стных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спортивных автомобилей с задним центральным расположе-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нием двигателя. Ли Ноубл оставался главным дизайнером и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руководителем Noble с начала деятельности фирмы. В авгу-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сте 2006 года он продал компанию. В августе 2009 года стало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известно о создании им новой автомобилестроительной компа-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нии под названием Fenix Automotive. Основной моделью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Noble является спорткар Noble M600.</a:t>
            </a:r>
          </a:p>
        </p:txBody>
      </p:sp>
      <p:pic>
        <p:nvPicPr>
          <p:cNvPr id="109572" name="Picture 4" descr="8727178385_3d24214082_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9175"/>
          </a:xfrm>
          <a:prstGeom prst="rect">
            <a:avLst/>
          </a:prstGeom>
          <a:noFill/>
        </p:spPr>
      </p:pic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3132138" y="6092825"/>
            <a:ext cx="24177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Noble M600</a:t>
            </a:r>
            <a:endParaRPr lang="ru-RU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97000"/>
          </a:xfrm>
        </p:spPr>
        <p:txBody>
          <a:bodyPr/>
          <a:lstStyle/>
          <a:p>
            <a:pPr>
              <a:lnSpc>
                <a:spcPts val="2838"/>
              </a:lnSpc>
              <a:buFont typeface="Arial" charset="0"/>
              <a:buNone/>
            </a:pPr>
            <a:r>
              <a:rPr lang="en-US" smtClean="0">
                <a:latin typeface="AGOpus" pitchFamily="2" charset="0"/>
              </a:rPr>
              <a:t>Alfa Romeo</a:t>
            </a:r>
            <a:r>
              <a:rPr lang="ru-RU" smtClean="0">
                <a:latin typeface="AGOpus" pitchFamily="2" charset="0"/>
              </a:rPr>
              <a:t> - итальянская компания по</a:t>
            </a:r>
          </a:p>
          <a:p>
            <a:pPr>
              <a:lnSpc>
                <a:spcPts val="2838"/>
              </a:lnSpc>
              <a:buFont typeface="Arial" charset="0"/>
              <a:buNone/>
            </a:pPr>
            <a:r>
              <a:rPr lang="ru-RU" smtClean="0">
                <a:latin typeface="AGOpus" pitchFamily="2" charset="0"/>
              </a:rPr>
              <a:t>выпуску спортивных автомобилей высокого</a:t>
            </a:r>
          </a:p>
          <a:p>
            <a:pPr>
              <a:lnSpc>
                <a:spcPts val="2838"/>
              </a:lnSpc>
              <a:buFont typeface="Arial" charset="0"/>
              <a:buNone/>
            </a:pPr>
            <a:r>
              <a:rPr lang="ru-RU" smtClean="0">
                <a:latin typeface="AGOpus" pitchFamily="2" charset="0"/>
              </a:rPr>
              <a:t>класса с головным офисом в Милане.</a:t>
            </a:r>
          </a:p>
        </p:txBody>
      </p:sp>
      <p:pic>
        <p:nvPicPr>
          <p:cNvPr id="17411" name="Picture 2" descr="http://grem-auto.ru/img/grem/alfa-romeo/mark_pi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0"/>
            <a:ext cx="21558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4" descr="http://photoshare.ru/data/55/55511/1/4ibpya-bb0.jpg?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324350" cy="2846388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pic>
        <p:nvPicPr>
          <p:cNvPr id="17413" name="Picture 7" descr="гальф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6563" y="2852738"/>
            <a:ext cx="4897437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969696">
              <a:alpha val="45000"/>
            </a:srgbClr>
          </a:solidFill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Ли Ноубл</a:t>
            </a:r>
          </a:p>
        </p:txBody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>
          <a:xfrm>
            <a:off x="0" y="1557338"/>
            <a:ext cx="5435600" cy="4924425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Ли </a:t>
            </a:r>
            <a:r>
              <a:rPr lang="ru-RU" sz="2400" dirty="0" err="1" smtClean="0">
                <a:latin typeface="AGOpus" pitchFamily="2" charset="0"/>
              </a:rPr>
              <a:t>Ноубл</a:t>
            </a:r>
            <a:r>
              <a:rPr lang="ru-RU" sz="2400" dirty="0" smtClean="0">
                <a:latin typeface="AGOpus" pitchFamily="2" charset="0"/>
              </a:rPr>
              <a:t>, основатель известной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автомобильной компании </a:t>
            </a:r>
            <a:r>
              <a:rPr lang="ru-RU" sz="2400" dirty="0" err="1" smtClean="0">
                <a:latin typeface="AGOpus" pitchFamily="2" charset="0"/>
              </a:rPr>
              <a:t>Noble</a:t>
            </a:r>
            <a:r>
              <a:rPr lang="ru-RU" sz="2400" dirty="0" smtClean="0">
                <a:latin typeface="AGOpus" pitchFamily="2" charset="0"/>
              </a:rPr>
              <a:t>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dirty="0" err="1" smtClean="0">
                <a:latin typeface="AGOpus" pitchFamily="2" charset="0"/>
              </a:rPr>
              <a:t>Automotive</a:t>
            </a:r>
            <a:r>
              <a:rPr lang="ru-RU" sz="2400" dirty="0" smtClean="0">
                <a:latin typeface="AGOpus" pitchFamily="2" charset="0"/>
              </a:rPr>
              <a:t>, которую он покинул нес-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dirty="0" err="1" smtClean="0">
                <a:latin typeface="AGOpus" pitchFamily="2" charset="0"/>
              </a:rPr>
              <a:t>колько</a:t>
            </a:r>
            <a:r>
              <a:rPr lang="ru-RU" sz="2400" dirty="0" smtClean="0">
                <a:latin typeface="AGOpus" pitchFamily="2" charset="0"/>
              </a:rPr>
              <a:t> лет назад, создал новую фирму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по производству </a:t>
            </a:r>
            <a:r>
              <a:rPr lang="ru-RU" sz="2400" dirty="0" err="1" smtClean="0">
                <a:latin typeface="AGOpus" pitchFamily="2" charset="0"/>
              </a:rPr>
              <a:t>суперкаров</a:t>
            </a:r>
            <a:r>
              <a:rPr lang="ru-RU" sz="2400" dirty="0" smtClean="0">
                <a:latin typeface="AGOpus" pitchFamily="2" charset="0"/>
              </a:rPr>
              <a:t> – </a:t>
            </a:r>
            <a:r>
              <a:rPr lang="ru-RU" sz="2400" dirty="0" err="1" smtClean="0">
                <a:latin typeface="AGOpus" pitchFamily="2" charset="0"/>
              </a:rPr>
              <a:t>Fenix</a:t>
            </a:r>
            <a:r>
              <a:rPr lang="ru-RU" sz="2400" dirty="0" smtClean="0">
                <a:latin typeface="AGOpus" pitchFamily="2" charset="0"/>
              </a:rPr>
              <a:t>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dirty="0" err="1" smtClean="0">
                <a:latin typeface="AGOpus" pitchFamily="2" charset="0"/>
              </a:rPr>
              <a:t>Automotive</a:t>
            </a:r>
            <a:r>
              <a:rPr lang="ru-RU" sz="2400" dirty="0" smtClean="0">
                <a:latin typeface="AGOpus" pitchFamily="2" charset="0"/>
              </a:rPr>
              <a:t> </a:t>
            </a:r>
            <a:r>
              <a:rPr lang="ru-RU" sz="2400" dirty="0" err="1" smtClean="0">
                <a:latin typeface="AGOpus" pitchFamily="2" charset="0"/>
              </a:rPr>
              <a:t>Limited</a:t>
            </a:r>
            <a:r>
              <a:rPr lang="ru-RU" sz="2400" dirty="0" smtClean="0">
                <a:latin typeface="AGOpus" pitchFamily="2" charset="0"/>
              </a:rPr>
              <a:t>. Ли </a:t>
            </a:r>
            <a:r>
              <a:rPr lang="ru-RU" sz="2400" dirty="0" err="1" smtClean="0">
                <a:latin typeface="AGOpus" pitchFamily="2" charset="0"/>
              </a:rPr>
              <a:t>Ноубл</a:t>
            </a:r>
            <a:r>
              <a:rPr lang="ru-RU" sz="2400" dirty="0" smtClean="0">
                <a:latin typeface="AGOpus" pitchFamily="2" charset="0"/>
              </a:rPr>
              <a:t>,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всемирно прославившийся на весь мир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благодаря уникальным </a:t>
            </a:r>
            <a:r>
              <a:rPr lang="ru-RU" sz="2400" dirty="0" err="1" smtClean="0">
                <a:latin typeface="AGOpus" pitchFamily="2" charset="0"/>
              </a:rPr>
              <a:t>суперкарам</a:t>
            </a:r>
            <a:endParaRPr lang="ru-RU" sz="2400" dirty="0" smtClean="0">
              <a:latin typeface="AGOpus" pitchFamily="2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dirty="0" err="1" smtClean="0">
                <a:latin typeface="AGOpus" pitchFamily="2" charset="0"/>
              </a:rPr>
              <a:t>Noble</a:t>
            </a:r>
            <a:r>
              <a:rPr lang="ru-RU" sz="2400" dirty="0" smtClean="0">
                <a:latin typeface="AGOpus" pitchFamily="2" charset="0"/>
              </a:rPr>
              <a:t> M12 и M400, познакомил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общественность с первой информацией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о новинке. По его словам, он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собирается выпустить на рынок модель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стоимостью намного ниже</a:t>
            </a:r>
            <a:r>
              <a:rPr lang="ru-RU" sz="2400" dirty="0" smtClean="0">
                <a:latin typeface="Arial Unicode MS" pitchFamily="34" charset="-128"/>
              </a:rPr>
              <a:t> £</a:t>
            </a:r>
            <a:r>
              <a:rPr lang="ru-RU" sz="2400" dirty="0" smtClean="0">
                <a:latin typeface="AGOpus" pitchFamily="2" charset="0"/>
              </a:rPr>
              <a:t>100,000.</a:t>
            </a:r>
          </a:p>
        </p:txBody>
      </p:sp>
      <p:pic>
        <p:nvPicPr>
          <p:cNvPr id="110596" name="Picture 4" descr="8727178385_3d24214082_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9088" y="1557338"/>
            <a:ext cx="3744912" cy="284638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227763" y="5084763"/>
            <a:ext cx="2016125" cy="5762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3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Содержимое 2"/>
          <p:cNvSpPr>
            <a:spLocks noGrp="1"/>
          </p:cNvSpPr>
          <p:nvPr>
            <p:ph idx="1"/>
          </p:nvPr>
        </p:nvSpPr>
        <p:spPr>
          <a:xfrm>
            <a:off x="468313" y="1989138"/>
            <a:ext cx="8229600" cy="12239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>
                <a:latin typeface="AGOpus" pitchFamily="2" charset="0"/>
              </a:rPr>
              <a:t>Olsmobile - </a:t>
            </a:r>
            <a:r>
              <a:rPr lang="ru-RU" smtClean="0">
                <a:latin typeface="AGOpus" pitchFamily="2" charset="0"/>
              </a:rPr>
              <a:t>торговая марка автомобилей,</a:t>
            </a:r>
            <a:endParaRPr lang="en-US" smtClean="0">
              <a:latin typeface="AGOpus" pitchFamily="2" charset="0"/>
            </a:endParaRPr>
          </a:p>
          <a:p>
            <a:pPr>
              <a:buFont typeface="Arial" charset="0"/>
              <a:buNone/>
            </a:pPr>
            <a:r>
              <a:rPr lang="ru-RU" smtClean="0">
                <a:latin typeface="AGOpus" pitchFamily="2" charset="0"/>
              </a:rPr>
              <a:t>производившихся в США вплоть до 2004 г.</a:t>
            </a:r>
          </a:p>
        </p:txBody>
      </p:sp>
      <p:sp>
        <p:nvSpPr>
          <p:cNvPr id="53251" name="AutoShape 2" descr="http://carphotos.cardomain.com/ride_images/3/3397/1321/33490660002_original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53252" name="AutoShape 4" descr="http://carphotos.cardomain.com/ride_images/3/3397/1321/33490660002_original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53253" name="AutoShape 6" descr="http://carphotos.cardomain.com/ride_images/3/3397/1321/33490660002_original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53254" name="AutoShape 8" descr="http://carphotos.cardomain.com/ride_images/3/3397/1321/33490660002_original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53255" name="AutoShape 10" descr="https://im0-tub-ru.yandex.net/i?id=67737358b3801374672b7101bed14ff9&amp;n=33&amp;h=215&amp;w=27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53256" name="AutoShape 12" descr="https://im0-tub-ru.yandex.net/i?id=67737358b3801374672b7101bed14ff9&amp;n=33&amp;h=215&amp;w=27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pic>
        <p:nvPicPr>
          <p:cNvPr id="8208" name="Picture 16" descr="Curved Dash – первый Oldsmobile. Источник фото: wallpaperup.com">
            <a:hlinkClick r:id="rId3" tooltip="Curved Dash – первый Oldsmobile. Источник фото: wallpaperup.com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141663"/>
            <a:ext cx="4211637" cy="3157537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8" name="Picture 13" descr="wpid-Mercedes-Ben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0700" y="4241800"/>
            <a:ext cx="48133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14" descr="wpid-Mercedes-Benz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0338" y="-315913"/>
            <a:ext cx="3744912" cy="275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969696">
              <a:alpha val="50195"/>
            </a:srgbClr>
          </a:solidFill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  <a:r>
              <a:rPr lang="ru-RU" smtClean="0"/>
              <a:t> </a:t>
            </a:r>
          </a:p>
        </p:txBody>
      </p:sp>
      <p:sp>
        <p:nvSpPr>
          <p:cNvPr id="54275" name="Содержимое 2"/>
          <p:cNvSpPr>
            <a:spLocks noGrp="1"/>
          </p:cNvSpPr>
          <p:nvPr>
            <p:ph idx="1"/>
          </p:nvPr>
        </p:nvSpPr>
        <p:spPr>
          <a:xfrm>
            <a:off x="250825" y="1484313"/>
            <a:ext cx="8642350" cy="1757362"/>
          </a:xfrm>
        </p:spPr>
        <p:txBody>
          <a:bodyPr/>
          <a:lstStyle/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Автомобили «Олдсмобил» впервые были произведены на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заводе «Olds Motor Works» в Лансинге, штат Мичиган,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основанном  </a:t>
            </a:r>
            <a:r>
              <a:rPr lang="ru-RU" sz="2400" smtClean="0">
                <a:latin typeface="AGOpus" pitchFamily="2" charset="0"/>
                <a:hlinkClick r:id="rId3" action="ppaction://hlinksldjump"/>
              </a:rPr>
              <a:t>Рэнсомом Олдсом </a:t>
            </a:r>
            <a:r>
              <a:rPr lang="ru-RU" sz="2400" smtClean="0">
                <a:latin typeface="AGOpus" pitchFamily="2" charset="0"/>
              </a:rPr>
              <a:t>в 1897 году. В 1901 году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компания выпустила 425 автомобилей, став первым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производителем бензиновых автомобилей большого объема.</a:t>
            </a:r>
          </a:p>
        </p:txBody>
      </p:sp>
      <p:pic>
        <p:nvPicPr>
          <p:cNvPr id="54276" name="Picture 2" descr="http://cdn.fishki.net/upload/post/201405/29/1273302/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050" y="3284538"/>
            <a:ext cx="4752975" cy="3382962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Rectangle 9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  <a:solidFill>
            <a:srgbClr val="969696">
              <a:alpha val="45097"/>
            </a:srgbClr>
          </a:solidFill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Рэнсомом Олдсом</a:t>
            </a:r>
            <a:b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 (1864–1950)</a:t>
            </a:r>
          </a:p>
        </p:txBody>
      </p:sp>
      <p:sp>
        <p:nvSpPr>
          <p:cNvPr id="55299" name="Содержимое 2"/>
          <p:cNvSpPr>
            <a:spLocks noGrp="1"/>
          </p:cNvSpPr>
          <p:nvPr>
            <p:ph idx="1"/>
          </p:nvPr>
        </p:nvSpPr>
        <p:spPr>
          <a:xfrm>
            <a:off x="0" y="1557338"/>
            <a:ext cx="5761038" cy="4751387"/>
          </a:xfrm>
        </p:spPr>
        <p:txBody>
          <a:bodyPr/>
          <a:lstStyle/>
          <a:p>
            <a:pPr>
              <a:lnSpc>
                <a:spcPts val="16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Родился в семье кузнеца. В десятилетнем </a:t>
            </a:r>
          </a:p>
          <a:p>
            <a:pPr>
              <a:lnSpc>
                <a:spcPts val="16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возрасте переехал с семьей в Кливленд. Женился</a:t>
            </a:r>
          </a:p>
          <a:p>
            <a:pPr>
              <a:lnSpc>
                <a:spcPts val="16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в 1889 г. и поселился в Лэнсинге (штат Мичи-</a:t>
            </a:r>
          </a:p>
          <a:p>
            <a:pPr>
              <a:lnSpc>
                <a:spcPts val="16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ган). В 1897 г. открыл здесь автомобильное</a:t>
            </a:r>
          </a:p>
          <a:p>
            <a:pPr>
              <a:lnSpc>
                <a:spcPts val="16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производство. В 1899 г. компания была куплена</a:t>
            </a:r>
          </a:p>
          <a:p>
            <a:pPr>
              <a:lnSpc>
                <a:spcPts val="16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Сэмюэлом Смитом и переименована в Olds Motor</a:t>
            </a:r>
          </a:p>
          <a:p>
            <a:pPr>
              <a:lnSpc>
                <a:spcPts val="16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Works. Олдс стал вице-президентом и генераль-</a:t>
            </a:r>
          </a:p>
          <a:p>
            <a:pPr>
              <a:lnSpc>
                <a:spcPts val="16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ным директором Olds Motor. В 1901 г. На пред-</a:t>
            </a:r>
          </a:p>
          <a:p>
            <a:pPr>
              <a:lnSpc>
                <a:spcPts val="16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приятии (раньше, чем на заводе Г. Форда) был </a:t>
            </a:r>
          </a:p>
          <a:p>
            <a:pPr>
              <a:lnSpc>
                <a:spcPts val="16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запущен сборочный конвейер. Фирма начала</a:t>
            </a:r>
          </a:p>
          <a:p>
            <a:pPr>
              <a:lnSpc>
                <a:spcPts val="16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массовое производство общедоступных</a:t>
            </a:r>
          </a:p>
          <a:p>
            <a:pPr>
              <a:lnSpc>
                <a:spcPts val="16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автомобилей. В 1904 г. Олдс из-за разногласий с</a:t>
            </a:r>
          </a:p>
          <a:p>
            <a:pPr>
              <a:lnSpc>
                <a:spcPts val="16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руководством покинул Olds Motor Works и</a:t>
            </a:r>
          </a:p>
          <a:p>
            <a:pPr>
              <a:lnSpc>
                <a:spcPts val="16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организовал собственную компанию Reo Motor</a:t>
            </a:r>
          </a:p>
          <a:p>
            <a:pPr>
              <a:lnSpc>
                <a:spcPts val="16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Company (REO – инициалы от Ransom Eli Olds).</a:t>
            </a:r>
          </a:p>
          <a:p>
            <a:pPr>
              <a:lnSpc>
                <a:spcPts val="16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Компания выпускала легковые автомобили и</a:t>
            </a:r>
          </a:p>
          <a:p>
            <a:pPr>
              <a:lnSpc>
                <a:spcPts val="16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грузовики и просуществовала до 1954 г.</a:t>
            </a:r>
          </a:p>
        </p:txBody>
      </p:sp>
      <p:pic>
        <p:nvPicPr>
          <p:cNvPr id="55300" name="Picture 2" descr="https://pp.vk.me/c836432/v836432762/51a7/fS7GzFOWrC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628775"/>
            <a:ext cx="3109913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443663" y="5734050"/>
            <a:ext cx="2016125" cy="5762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4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Заголовок 1"/>
          <p:cNvSpPr>
            <a:spLocks noGrp="1"/>
          </p:cNvSpPr>
          <p:nvPr>
            <p:ph idx="1"/>
          </p:nvPr>
        </p:nvSpPr>
        <p:spPr>
          <a:xfrm>
            <a:off x="395288" y="1989138"/>
            <a:ext cx="8229600" cy="1511300"/>
          </a:xfrm>
        </p:spPr>
        <p:txBody>
          <a:bodyPr/>
          <a:lstStyle/>
          <a:p>
            <a:pPr>
              <a:lnSpc>
                <a:spcPts val="2063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Peugeot - компания из «Большой тройки»</a:t>
            </a:r>
          </a:p>
          <a:p>
            <a:pPr>
              <a:lnSpc>
                <a:spcPts val="2063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французских автопроизводителей. PSA Peugeot</a:t>
            </a:r>
          </a:p>
          <a:p>
            <a:pPr>
              <a:lnSpc>
                <a:spcPts val="2063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Citroën занимает второе место по объему</a:t>
            </a:r>
          </a:p>
          <a:p>
            <a:pPr>
              <a:lnSpc>
                <a:spcPts val="2063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производства в Европе после Volkswagen.</a:t>
            </a:r>
          </a:p>
        </p:txBody>
      </p:sp>
      <p:pic>
        <p:nvPicPr>
          <p:cNvPr id="49156" name="Picture 4" descr="Компания Peugeot 1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573463"/>
            <a:ext cx="3671888" cy="2668587"/>
          </a:xfrm>
          <a:prstGeom prst="rect">
            <a:avLst/>
          </a:prstGeom>
          <a:noFill/>
          <a:ln w="82550" cmpd="tri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4" name="Picture 7" descr="logo_peugeo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0"/>
            <a:ext cx="2160587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8" descr="Peugeot-508-RXH-Side-Front-Pose-Closeu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3557588"/>
            <a:ext cx="5867400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143000"/>
          </a:xfrm>
          <a:solidFill>
            <a:srgbClr val="969696">
              <a:alpha val="50980"/>
            </a:srgbClr>
          </a:solidFill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</a:p>
        </p:txBody>
      </p:sp>
      <p:sp>
        <p:nvSpPr>
          <p:cNvPr id="57347" name="Содержимое 2"/>
          <p:cNvSpPr>
            <a:spLocks noGrp="1"/>
          </p:cNvSpPr>
          <p:nvPr>
            <p:ph idx="1"/>
          </p:nvPr>
        </p:nvSpPr>
        <p:spPr>
          <a:xfrm>
            <a:off x="323850" y="1268413"/>
            <a:ext cx="8497888" cy="2879725"/>
          </a:xfrm>
        </p:spPr>
        <p:txBody>
          <a:bodyPr/>
          <a:lstStyle/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История известной автомобильной марки Peugeot берет свое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начало в 18 веке. Еще в 1840 году усилиями семьи Пежо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было запущено производство кофемолок и дробилок для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перца и соли. Первым  опытом в производстве транспорт-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ных средств было создание </a:t>
            </a:r>
            <a:r>
              <a:rPr lang="ru-RU" sz="2400" smtClean="0">
                <a:latin typeface="AGOpus" pitchFamily="2" charset="0"/>
                <a:hlinkClick r:id="rId3" action="ppaction://hlinksldjump"/>
              </a:rPr>
              <a:t>Арманом Пежо </a:t>
            </a:r>
            <a:r>
              <a:rPr lang="ru-RU" sz="2400" smtClean="0">
                <a:latin typeface="AGOpus" pitchFamily="2" charset="0"/>
              </a:rPr>
              <a:t>в 1882 году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велосипеда «Le Grand Bi». В 1891 году благодаря сотруд-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ничеству с Г.Даймлером появился первый автомобиль   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Peugeot с бензиновым двигателем. </a:t>
            </a:r>
          </a:p>
        </p:txBody>
      </p:sp>
      <p:pic>
        <p:nvPicPr>
          <p:cNvPr id="57348" name="Picture 2" descr="http://i.infocar.ua/img/mats/8549/ins/1340973838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4041775"/>
            <a:ext cx="3960812" cy="2816225"/>
          </a:xfrm>
          <a:prstGeom prst="rect">
            <a:avLst/>
          </a:prstGeom>
          <a:noFill/>
          <a:ln w="82550" cmpd="tri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gradFill rotWithShape="1">
            <a:gsLst>
              <a:gs pos="0">
                <a:srgbClr val="969696">
                  <a:alpha val="50000"/>
                </a:srgbClr>
              </a:gs>
              <a:gs pos="100000">
                <a:srgbClr val="969696">
                  <a:alpha val="29999"/>
                </a:srgbClr>
              </a:gs>
            </a:gsLst>
            <a:lin ang="5400000" scaled="1"/>
          </a:gradFill>
        </p:spPr>
        <p:txBody>
          <a:bodyPr/>
          <a:lstStyle/>
          <a:p>
            <a:pPr>
              <a:lnSpc>
                <a:spcPts val="3575"/>
              </a:lnSpc>
            </a:pPr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Арман Пежо</a:t>
            </a:r>
            <a:r>
              <a:rPr lang="en-US" smtClean="0">
                <a:solidFill>
                  <a:schemeClr val="bg1"/>
                </a:solidFill>
                <a:latin typeface="PhillippScript" pitchFamily="2" charset="0"/>
              </a:rPr>
              <a:t/>
            </a:r>
            <a:br>
              <a:rPr lang="en-US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en-US" smtClean="0">
                <a:solidFill>
                  <a:schemeClr val="bg1"/>
                </a:solidFill>
                <a:latin typeface="PhillippScript" pitchFamily="2" charset="0"/>
              </a:rPr>
              <a:t>(1849-1915)</a:t>
            </a:r>
            <a:endParaRPr lang="ru-RU" smtClean="0">
              <a:solidFill>
                <a:schemeClr val="bg1"/>
              </a:solidFill>
              <a:latin typeface="PhillippScript" pitchFamily="2" charset="0"/>
            </a:endParaRPr>
          </a:p>
        </p:txBody>
      </p:sp>
      <p:sp>
        <p:nvSpPr>
          <p:cNvPr id="58371" name="Содержимое 2"/>
          <p:cNvSpPr>
            <a:spLocks noGrp="1"/>
          </p:cNvSpPr>
          <p:nvPr>
            <p:ph idx="1"/>
          </p:nvPr>
        </p:nvSpPr>
        <p:spPr>
          <a:xfrm>
            <a:off x="179388" y="1196975"/>
            <a:ext cx="5867400" cy="5472113"/>
          </a:xfrm>
        </p:spPr>
        <p:txBody>
          <a:bodyPr/>
          <a:lstStyle/>
          <a:p>
            <a:pPr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Арман родился 26 марта 1849 года в округе</a:t>
            </a:r>
          </a:p>
          <a:p>
            <a:pPr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Монбельяр в Восточной Франции. Его семья</a:t>
            </a:r>
          </a:p>
          <a:p>
            <a:pPr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владела металлообрабатывающим бизнесом.</a:t>
            </a:r>
          </a:p>
          <a:p>
            <a:pPr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В 1872 году он женился на Софи Леони Фалло,</a:t>
            </a:r>
            <a:r>
              <a:rPr lang="ru-RU" sz="2000" smtClean="0">
                <a:latin typeface="Arial" charset="0"/>
              </a:rPr>
              <a:t> </a:t>
            </a:r>
          </a:p>
          <a:p>
            <a:pPr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rial" charset="0"/>
              </a:rPr>
              <a:t>у </a:t>
            </a:r>
            <a:r>
              <a:rPr lang="ru-RU" sz="2000" smtClean="0">
                <a:latin typeface="AGOpus" pitchFamily="2" charset="0"/>
              </a:rPr>
              <a:t>пары было пятеро детей, но их единственный</a:t>
            </a:r>
          </a:p>
          <a:p>
            <a:pPr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сын, Раймонд, умер в 1896 году.  Арман был</a:t>
            </a:r>
          </a:p>
          <a:p>
            <a:pPr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выпускником </a:t>
            </a:r>
            <a:r>
              <a:rPr lang="ru-RU" sz="2000" i="1" smtClean="0">
                <a:latin typeface="AGOpus" pitchFamily="2" charset="0"/>
              </a:rPr>
              <a:t>École Centrale</a:t>
            </a:r>
            <a:r>
              <a:rPr lang="ru-RU" sz="2000" smtClean="0">
                <a:latin typeface="AGOpus" pitchFamily="2" charset="0"/>
              </a:rPr>
              <a:t>, престижной</a:t>
            </a:r>
          </a:p>
          <a:p>
            <a:pPr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инженерной школы в Париже. С 1865 года</a:t>
            </a:r>
          </a:p>
          <a:p>
            <a:pPr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Арман и его двоюродный брат Эжен стали</a:t>
            </a:r>
          </a:p>
          <a:p>
            <a:pPr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участвовать в управлении компанией Peugeot</a:t>
            </a:r>
          </a:p>
          <a:p>
            <a:pPr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Frères Aines. Братья создали свой первый</a:t>
            </a:r>
            <a:r>
              <a:rPr lang="ru-RU" sz="2000" smtClean="0">
                <a:latin typeface="Arial" charset="0"/>
              </a:rPr>
              <a:t> а</a:t>
            </a:r>
            <a:r>
              <a:rPr lang="ru-RU" sz="2000" smtClean="0">
                <a:latin typeface="AGOpus" pitchFamily="2" charset="0"/>
              </a:rPr>
              <a:t>вто</a:t>
            </a:r>
            <a:r>
              <a:rPr lang="ru-RU" sz="2000" smtClean="0">
                <a:latin typeface="Arial" charset="0"/>
              </a:rPr>
              <a:t>-</a:t>
            </a:r>
          </a:p>
          <a:p>
            <a:pPr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мобиль в мастерской на востоке Франции. Арман </a:t>
            </a:r>
            <a:endParaRPr lang="ru-RU" sz="2000" smtClean="0">
              <a:latin typeface="Arial" charset="0"/>
            </a:endParaRPr>
          </a:p>
          <a:p>
            <a:pPr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хотел увеличить производство, а Эжен не</a:t>
            </a:r>
            <a:r>
              <a:rPr lang="ru-RU" sz="2000" smtClean="0">
                <a:latin typeface="Arial" charset="0"/>
              </a:rPr>
              <a:t> </a:t>
            </a:r>
            <a:r>
              <a:rPr lang="ru-RU" sz="2000" smtClean="0">
                <a:latin typeface="AGOpus" pitchFamily="2" charset="0"/>
              </a:rPr>
              <a:t>хотел </a:t>
            </a:r>
            <a:endParaRPr lang="ru-RU" sz="2000" smtClean="0">
              <a:latin typeface="Arial" charset="0"/>
            </a:endParaRPr>
          </a:p>
          <a:p>
            <a:pPr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совершать необходимые инвестиции в</a:t>
            </a:r>
            <a:r>
              <a:rPr lang="ru-RU" sz="2000" smtClean="0">
                <a:latin typeface="Arial" charset="0"/>
              </a:rPr>
              <a:t> </a:t>
            </a:r>
            <a:r>
              <a:rPr lang="ru-RU" sz="2000" smtClean="0">
                <a:latin typeface="AGOpus" pitchFamily="2" charset="0"/>
              </a:rPr>
              <a:t>компанию. </a:t>
            </a:r>
            <a:endParaRPr lang="ru-RU" sz="2000" smtClean="0">
              <a:latin typeface="Arial" charset="0"/>
            </a:endParaRPr>
          </a:p>
          <a:p>
            <a:pPr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В итоге, 2 апреля 1896 года Пежо</a:t>
            </a:r>
            <a:r>
              <a:rPr lang="ru-RU" sz="2000" smtClean="0">
                <a:latin typeface="Arial" charset="0"/>
              </a:rPr>
              <a:t> </a:t>
            </a:r>
            <a:r>
              <a:rPr lang="ru-RU" sz="2000" smtClean="0">
                <a:latin typeface="AGOpus" pitchFamily="2" charset="0"/>
              </a:rPr>
              <a:t>основал</a:t>
            </a:r>
            <a:r>
              <a:rPr lang="ru-RU" sz="2000" smtClean="0">
                <a:latin typeface="Arial" charset="0"/>
              </a:rPr>
              <a:t> </a:t>
            </a:r>
            <a:r>
              <a:rPr lang="ru-RU" sz="2000" smtClean="0">
                <a:latin typeface="AGOpus" pitchFamily="2" charset="0"/>
              </a:rPr>
              <a:t>собст</a:t>
            </a:r>
            <a:r>
              <a:rPr lang="ru-RU" sz="2000" smtClean="0">
                <a:latin typeface="Arial" charset="0"/>
              </a:rPr>
              <a:t>-</a:t>
            </a:r>
          </a:p>
          <a:p>
            <a:pPr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венную компанию </a:t>
            </a:r>
            <a:r>
              <a:rPr lang="ru-RU" sz="2000" i="1" smtClean="0">
                <a:latin typeface="AGOpus" pitchFamily="2" charset="0"/>
              </a:rPr>
              <a:t>Société Anonyme</a:t>
            </a:r>
            <a:r>
              <a:rPr lang="ru-RU" sz="2000" i="1" smtClean="0">
                <a:latin typeface="Arial" charset="0"/>
              </a:rPr>
              <a:t> </a:t>
            </a:r>
            <a:r>
              <a:rPr lang="ru-RU" sz="2000" i="1" smtClean="0">
                <a:latin typeface="AGOpus" pitchFamily="2" charset="0"/>
              </a:rPr>
              <a:t>des Auto</a:t>
            </a:r>
            <a:r>
              <a:rPr lang="ru-RU" sz="2000" i="1" smtClean="0">
                <a:latin typeface="Arial" charset="0"/>
              </a:rPr>
              <a:t>-</a:t>
            </a:r>
          </a:p>
          <a:p>
            <a:pPr>
              <a:lnSpc>
                <a:spcPts val="1800"/>
              </a:lnSpc>
              <a:buFont typeface="Arial" charset="0"/>
              <a:buNone/>
            </a:pPr>
            <a:r>
              <a:rPr lang="ru-RU" sz="2000" i="1" smtClean="0">
                <a:latin typeface="AGOpus" pitchFamily="2" charset="0"/>
              </a:rPr>
              <a:t>mobiles Peugeot</a:t>
            </a:r>
            <a:r>
              <a:rPr lang="ru-RU" sz="2000" smtClean="0">
                <a:latin typeface="AGOpus" pitchFamily="2" charset="0"/>
              </a:rPr>
              <a:t>. Он построил завод в</a:t>
            </a:r>
            <a:r>
              <a:rPr lang="ru-RU" sz="2000" smtClean="0">
                <a:latin typeface="Arial" charset="0"/>
              </a:rPr>
              <a:t> </a:t>
            </a:r>
            <a:r>
              <a:rPr lang="ru-RU" sz="2000" smtClean="0">
                <a:latin typeface="AGOpus" pitchFamily="2" charset="0"/>
              </a:rPr>
              <a:t>округе</a:t>
            </a:r>
            <a:r>
              <a:rPr lang="ru-RU" sz="2000" smtClean="0">
                <a:latin typeface="Arial" charset="0"/>
              </a:rPr>
              <a:t> </a:t>
            </a:r>
            <a:r>
              <a:rPr lang="ru-RU" sz="2000" smtClean="0">
                <a:latin typeface="AGOpus" pitchFamily="2" charset="0"/>
              </a:rPr>
              <a:t>Мон</a:t>
            </a:r>
            <a:r>
              <a:rPr lang="ru-RU" sz="2000" smtClean="0">
                <a:latin typeface="Arial" charset="0"/>
              </a:rPr>
              <a:t>-</a:t>
            </a:r>
          </a:p>
          <a:p>
            <a:pPr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бельяр, который занимается</a:t>
            </a:r>
            <a:r>
              <a:rPr lang="ru-RU" sz="2000" smtClean="0">
                <a:latin typeface="Arial" charset="0"/>
              </a:rPr>
              <a:t> </a:t>
            </a:r>
            <a:r>
              <a:rPr lang="ru-RU" sz="2000" smtClean="0">
                <a:latin typeface="AGOpus" pitchFamily="2" charset="0"/>
              </a:rPr>
              <a:t>производством авто</a:t>
            </a:r>
            <a:r>
              <a:rPr lang="ru-RU" sz="2000" smtClean="0">
                <a:latin typeface="Arial" charset="0"/>
              </a:rPr>
              <a:t>-</a:t>
            </a:r>
          </a:p>
          <a:p>
            <a:pPr>
              <a:lnSpc>
                <a:spcPts val="18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мобилей с двигателемвнутреннего сгорания.</a:t>
            </a:r>
          </a:p>
        </p:txBody>
      </p:sp>
      <p:pic>
        <p:nvPicPr>
          <p:cNvPr id="58372" name="Picture 4" descr="http://atoll16.ru/images/arm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1268413"/>
            <a:ext cx="2941637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516688" y="5949950"/>
            <a:ext cx="2016125" cy="5762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4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https://avatanplus.com/files/resources/original/5791cf52e339a1561191dbf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395288" y="5715000"/>
            <a:ext cx="8229600" cy="1143000"/>
          </a:xfrm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  <a:latin typeface="AGOpus" pitchFamily="2" charset="0"/>
              </a:rPr>
              <a:t>Семья Пежо</a:t>
            </a:r>
          </a:p>
        </p:txBody>
      </p:sp>
      <p:pic>
        <p:nvPicPr>
          <p:cNvPr id="59395" name="Picture 2" descr="http://www.offroadvehicle.ru/AZBUCAR/Peugeot/Peugeot%20Fami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0"/>
            <a:ext cx="4481512" cy="597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Содержимое 2"/>
          <p:cNvSpPr>
            <a:spLocks noGrp="1"/>
          </p:cNvSpPr>
          <p:nvPr>
            <p:ph idx="1"/>
          </p:nvPr>
        </p:nvSpPr>
        <p:spPr>
          <a:xfrm>
            <a:off x="323850" y="2636838"/>
            <a:ext cx="8229600" cy="1468437"/>
          </a:xfrm>
        </p:spPr>
        <p:txBody>
          <a:bodyPr/>
          <a:lstStyle/>
          <a:p>
            <a:pPr>
              <a:lnSpc>
                <a:spcPts val="2063"/>
              </a:lnSpc>
              <a:buFont typeface="Arial" charset="0"/>
              <a:buNone/>
            </a:pPr>
            <a:r>
              <a:rPr lang="en-US" sz="2800" smtClean="0">
                <a:latin typeface="AGOpus" pitchFamily="2" charset="0"/>
              </a:rPr>
              <a:t>Porsche - </a:t>
            </a:r>
            <a:r>
              <a:rPr lang="ru-RU" sz="2800" smtClean="0">
                <a:latin typeface="AGOpus" pitchFamily="2" charset="0"/>
              </a:rPr>
              <a:t>немецкая автомобильная компания,</a:t>
            </a:r>
          </a:p>
          <a:p>
            <a:pPr>
              <a:lnSpc>
                <a:spcPts val="2063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специализирующаяся на производстве</a:t>
            </a:r>
          </a:p>
          <a:p>
            <a:pPr>
              <a:lnSpc>
                <a:spcPts val="2063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высококлассных спортивных автомобилей,</a:t>
            </a:r>
          </a:p>
          <a:p>
            <a:pPr>
              <a:lnSpc>
                <a:spcPts val="2063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дизайнерских услугах и финансовых операциях.</a:t>
            </a:r>
          </a:p>
        </p:txBody>
      </p:sp>
      <p:pic>
        <p:nvPicPr>
          <p:cNvPr id="5124" name="Picture 4" descr="https://im2-tub-ru.yandex.net/i?id=f0a5035408a3acd1ca01239120268094&amp;n=33&amp;h=215&amp;w=3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3851275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7" descr="BMW3series 2560x1440 (55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933825"/>
            <a:ext cx="5257800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8" descr="BMW3series 2560x1440 (55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13" y="0"/>
            <a:ext cx="239712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969696">
              <a:alpha val="50195"/>
            </a:srgbClr>
          </a:solidFill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</a:p>
        </p:txBody>
      </p:sp>
      <p:sp>
        <p:nvSpPr>
          <p:cNvPr id="61443" name="Содержимое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3240088"/>
          </a:xfrm>
        </p:spPr>
        <p:txBody>
          <a:bodyPr/>
          <a:lstStyle/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Своим названием фирма обязана </a:t>
            </a:r>
            <a:r>
              <a:rPr lang="ru-RU" sz="2400" smtClean="0">
                <a:latin typeface="AGOpus" pitchFamily="2" charset="0"/>
                <a:hlinkClick r:id="rId3" action="ppaction://hlinksldjump"/>
              </a:rPr>
              <a:t>Фердинанд Порше</a:t>
            </a:r>
            <a:r>
              <a:rPr lang="ru-RU" sz="2400" smtClean="0">
                <a:latin typeface="AGOpus" pitchFamily="2" charset="0"/>
              </a:rPr>
              <a:t>.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Компания Porsche – тот редкий случай, когда история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известной марки могла бы закончиться, так и не начавшись.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Модельный ряд Porsche сегодня является одним из самых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разнообразных среди производителей спортивных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автомобилей таких компаний, как </a:t>
            </a:r>
            <a:r>
              <a:rPr lang="ru-RU" sz="2400" smtClean="0">
                <a:latin typeface="AGOpus" pitchFamily="2" charset="0"/>
                <a:hlinkClick r:id="rId4" action="ppaction://hlinksldjump"/>
              </a:rPr>
              <a:t>Lamborghini</a:t>
            </a:r>
            <a:r>
              <a:rPr lang="ru-RU" sz="2400" smtClean="0">
                <a:latin typeface="AGOpus" pitchFamily="2" charset="0"/>
              </a:rPr>
              <a:t>, Ferrari,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Maserati. Несмотря на все проблемы, которые были в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истории развития Porsche, компания смогла занять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лидерские позиции.</a:t>
            </a:r>
          </a:p>
        </p:txBody>
      </p:sp>
      <p:pic>
        <p:nvPicPr>
          <p:cNvPr id="61444" name="Picture 2" descr="http://secretworlds.ru/_pu/111/660674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4776788"/>
            <a:ext cx="3576637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4" descr="http://interesno-vse.ru/wp-content/uploads/2015/06/porsche-9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063" y="4365625"/>
            <a:ext cx="2927350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863600"/>
          </a:xfrm>
          <a:solidFill>
            <a:srgbClr val="969696">
              <a:alpha val="50980"/>
            </a:srgbClr>
          </a:solidFill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323850" y="1196975"/>
            <a:ext cx="8642350" cy="3240088"/>
          </a:xfrm>
        </p:spPr>
        <p:txBody>
          <a:bodyPr/>
          <a:lstStyle/>
          <a:p>
            <a:pPr>
              <a:lnSpc>
                <a:spcPts val="2063"/>
              </a:lnSpc>
              <a:buFont typeface="Arial" charset="0"/>
              <a:buNone/>
            </a:pPr>
            <a:r>
              <a:rPr lang="ru-RU" sz="2600" dirty="0" smtClean="0">
                <a:latin typeface="AGOpus" pitchFamily="2" charset="0"/>
              </a:rPr>
              <a:t>История марки берёт начало в в1905 году. Группа </a:t>
            </a:r>
            <a:endParaRPr lang="en-US" sz="2600" dirty="0" smtClean="0">
              <a:latin typeface="AGOpus" pitchFamily="2" charset="0"/>
            </a:endParaRPr>
          </a:p>
          <a:p>
            <a:pPr>
              <a:lnSpc>
                <a:spcPts val="2063"/>
              </a:lnSpc>
              <a:buFont typeface="Arial" charset="0"/>
              <a:buNone/>
            </a:pPr>
            <a:r>
              <a:rPr lang="ru-RU" sz="2600" dirty="0" smtClean="0">
                <a:latin typeface="AGOpus" pitchFamily="2" charset="0"/>
              </a:rPr>
              <a:t>итальянских бизнесменов построила завод недалеко от </a:t>
            </a:r>
            <a:endParaRPr lang="en-US" sz="2600" dirty="0" smtClean="0">
              <a:latin typeface="AGOpus" pitchFamily="2" charset="0"/>
            </a:endParaRPr>
          </a:p>
          <a:p>
            <a:pPr>
              <a:lnSpc>
                <a:spcPts val="2063"/>
              </a:lnSpc>
              <a:buFont typeface="Arial" charset="0"/>
              <a:buNone/>
            </a:pPr>
            <a:r>
              <a:rPr lang="ru-RU" sz="2600" dirty="0" smtClean="0">
                <a:latin typeface="AGOpus" pitchFamily="2" charset="0"/>
              </a:rPr>
              <a:t>Милана, в дальнейшем предприятие стало «дочкой» </a:t>
            </a:r>
            <a:endParaRPr lang="en-US" sz="2600" dirty="0" smtClean="0">
              <a:latin typeface="AGOpus" pitchFamily="2" charset="0"/>
            </a:endParaRPr>
          </a:p>
          <a:p>
            <a:pPr>
              <a:lnSpc>
                <a:spcPts val="2063"/>
              </a:lnSpc>
              <a:buFont typeface="Arial" charset="0"/>
              <a:buNone/>
            </a:pPr>
            <a:r>
              <a:rPr lang="ru-RU" sz="2600" dirty="0" smtClean="0">
                <a:latin typeface="AGOpus" pitchFamily="2" charset="0"/>
              </a:rPr>
              <a:t>французской марке </a:t>
            </a:r>
            <a:r>
              <a:rPr lang="ru-RU" sz="2600" dirty="0" err="1" smtClean="0">
                <a:latin typeface="AGOpus" pitchFamily="2" charset="0"/>
              </a:rPr>
              <a:t>Darracq</a:t>
            </a:r>
            <a:r>
              <a:rPr lang="ru-RU" sz="2600" dirty="0" smtClean="0">
                <a:latin typeface="AGOpus" pitchFamily="2" charset="0"/>
              </a:rPr>
              <a:t>. В 1909 году компания </a:t>
            </a:r>
            <a:endParaRPr lang="en-US" sz="2600" dirty="0" smtClean="0">
              <a:latin typeface="AGOpus" pitchFamily="2" charset="0"/>
            </a:endParaRPr>
          </a:p>
          <a:p>
            <a:pPr>
              <a:lnSpc>
                <a:spcPts val="2063"/>
              </a:lnSpc>
              <a:buFont typeface="Arial" charset="0"/>
              <a:buNone/>
            </a:pPr>
            <a:r>
              <a:rPr lang="ru-RU" sz="2600" dirty="0" smtClean="0">
                <a:latin typeface="AGOpus" pitchFamily="2" charset="0"/>
              </a:rPr>
              <a:t>продается обществу </a:t>
            </a:r>
            <a:r>
              <a:rPr lang="ru-RU" sz="2600" dirty="0" err="1" smtClean="0">
                <a:latin typeface="AGOpus" pitchFamily="2" charset="0"/>
              </a:rPr>
              <a:t>Anonima</a:t>
            </a:r>
            <a:r>
              <a:rPr lang="ru-RU" sz="2600" dirty="0" smtClean="0">
                <a:latin typeface="AGOpus" pitchFamily="2" charset="0"/>
              </a:rPr>
              <a:t> </a:t>
            </a:r>
            <a:r>
              <a:rPr lang="ru-RU" sz="2600" dirty="0" err="1" smtClean="0">
                <a:latin typeface="AGOpus" pitchFamily="2" charset="0"/>
              </a:rPr>
              <a:t>Lombardo</a:t>
            </a:r>
            <a:r>
              <a:rPr lang="ru-RU" sz="2600" dirty="0" smtClean="0">
                <a:latin typeface="AGOpus" pitchFamily="2" charset="0"/>
              </a:rPr>
              <a:t> </a:t>
            </a:r>
            <a:r>
              <a:rPr lang="ru-RU" sz="2600" dirty="0" err="1" smtClean="0">
                <a:latin typeface="AGOpus" pitchFamily="2" charset="0"/>
              </a:rPr>
              <a:t>Fabbrica</a:t>
            </a:r>
            <a:r>
              <a:rPr lang="ru-RU" sz="2600" dirty="0" smtClean="0">
                <a:latin typeface="AGOpus" pitchFamily="2" charset="0"/>
              </a:rPr>
              <a:t> </a:t>
            </a:r>
            <a:endParaRPr lang="en-US" sz="2600" dirty="0" smtClean="0">
              <a:latin typeface="AGOpus" pitchFamily="2" charset="0"/>
            </a:endParaRPr>
          </a:p>
          <a:p>
            <a:pPr>
              <a:lnSpc>
                <a:spcPts val="2063"/>
              </a:lnSpc>
              <a:buFont typeface="Arial" charset="0"/>
              <a:buNone/>
            </a:pPr>
            <a:r>
              <a:rPr lang="ru-RU" sz="2600" dirty="0" err="1" smtClean="0">
                <a:latin typeface="AGOpus" pitchFamily="2" charset="0"/>
              </a:rPr>
              <a:t>Automobili</a:t>
            </a:r>
            <a:r>
              <a:rPr lang="ru-RU" sz="2600" dirty="0" smtClean="0">
                <a:latin typeface="AGOpus" pitchFamily="2" charset="0"/>
              </a:rPr>
              <a:t>, сокращенно A.L.F.A. После очередной </a:t>
            </a:r>
            <a:endParaRPr lang="en-US" sz="2600" dirty="0" smtClean="0">
              <a:latin typeface="AGOpus" pitchFamily="2" charset="0"/>
            </a:endParaRPr>
          </a:p>
          <a:p>
            <a:pPr>
              <a:lnSpc>
                <a:spcPts val="2063"/>
              </a:lnSpc>
              <a:buFont typeface="Arial" charset="0"/>
              <a:buNone/>
            </a:pPr>
            <a:r>
              <a:rPr lang="ru-RU" sz="2600" dirty="0" smtClean="0">
                <a:latin typeface="AGOpus" pitchFamily="2" charset="0"/>
              </a:rPr>
              <a:t>продажи в 1915 году компания попадает в руки к </a:t>
            </a:r>
            <a:endParaRPr lang="en-US" sz="2600" dirty="0" smtClean="0">
              <a:latin typeface="AGOpus" pitchFamily="2" charset="0"/>
            </a:endParaRPr>
          </a:p>
          <a:p>
            <a:pPr>
              <a:lnSpc>
                <a:spcPts val="2063"/>
              </a:lnSpc>
              <a:buFont typeface="Arial" charset="0"/>
              <a:buNone/>
            </a:pPr>
            <a:r>
              <a:rPr lang="ru-RU" sz="2600" dirty="0" smtClean="0">
                <a:latin typeface="AGOpus" pitchFamily="2" charset="0"/>
              </a:rPr>
              <a:t>Николе Ромео. Предприниматель добавляет в марку </a:t>
            </a:r>
            <a:endParaRPr lang="en-US" sz="2600" dirty="0" smtClean="0">
              <a:latin typeface="AGOpus" pitchFamily="2" charset="0"/>
            </a:endParaRPr>
          </a:p>
          <a:p>
            <a:pPr>
              <a:lnSpc>
                <a:spcPts val="2063"/>
              </a:lnSpc>
              <a:buFont typeface="Arial" charset="0"/>
              <a:buNone/>
            </a:pPr>
            <a:r>
              <a:rPr lang="ru-RU" sz="2600" dirty="0" smtClean="0">
                <a:latin typeface="AGOpus" pitchFamily="2" charset="0"/>
              </a:rPr>
              <a:t>свою фамилию и дарит миру </a:t>
            </a:r>
            <a:r>
              <a:rPr lang="ru-RU" sz="2600" dirty="0" err="1" smtClean="0">
                <a:latin typeface="AGOpus" pitchFamily="2" charset="0"/>
              </a:rPr>
              <a:t>Alfa</a:t>
            </a:r>
            <a:r>
              <a:rPr lang="ru-RU" sz="2600" dirty="0" smtClean="0">
                <a:latin typeface="AGOpus" pitchFamily="2" charset="0"/>
              </a:rPr>
              <a:t> </a:t>
            </a:r>
            <a:r>
              <a:rPr lang="ru-RU" sz="2600" dirty="0" err="1" smtClean="0">
                <a:latin typeface="AGOpus" pitchFamily="2" charset="0"/>
              </a:rPr>
              <a:t>Romeo</a:t>
            </a:r>
            <a:r>
              <a:rPr lang="ru-RU" sz="2600" dirty="0" smtClean="0">
                <a:latin typeface="AGOpus" pitchFamily="2" charset="0"/>
              </a:rPr>
              <a:t>.</a:t>
            </a:r>
          </a:p>
        </p:txBody>
      </p:sp>
      <p:pic>
        <p:nvPicPr>
          <p:cNvPr id="18436" name="Picture 2" descr="http://www.italynews.ru/files/alfa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4302125"/>
            <a:ext cx="3887788" cy="2555875"/>
          </a:xfrm>
          <a:prstGeom prst="rect">
            <a:avLst/>
          </a:prstGeom>
          <a:noFill/>
          <a:ln w="28575" cap="rnd">
            <a:solidFill>
              <a:schemeClr val="tx1"/>
            </a:solidFill>
            <a:prstDash val="sysDot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69696">
              <a:alpha val="45097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62466" name="Rectangle 9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9144000" cy="1143000"/>
          </a:xfrm>
          <a:solidFill>
            <a:srgbClr val="969696">
              <a:alpha val="45097"/>
            </a:srgbClr>
          </a:solidFill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Фердинанд Порше</a:t>
            </a:r>
            <a:b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(1875-1951)</a:t>
            </a:r>
          </a:p>
        </p:txBody>
      </p:sp>
      <p:sp>
        <p:nvSpPr>
          <p:cNvPr id="62467" name="Содержимое 2"/>
          <p:cNvSpPr>
            <a:spLocks noGrp="1"/>
          </p:cNvSpPr>
          <p:nvPr>
            <p:ph idx="1"/>
          </p:nvPr>
        </p:nvSpPr>
        <p:spPr>
          <a:xfrm>
            <a:off x="0" y="1557338"/>
            <a:ext cx="7092950" cy="4525962"/>
          </a:xfrm>
        </p:spPr>
        <p:txBody>
          <a:bodyPr/>
          <a:lstStyle/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Родился в семье </a:t>
            </a:r>
            <a:r>
              <a:rPr lang="ru-RU" sz="2400" dirty="0" err="1" smtClean="0">
                <a:latin typeface="AGOpus" pitchFamily="2" charset="0"/>
              </a:rPr>
              <a:t>судетских</a:t>
            </a:r>
            <a:r>
              <a:rPr lang="ru-RU" sz="2400" dirty="0" smtClean="0">
                <a:latin typeface="AGOpus" pitchFamily="2" charset="0"/>
              </a:rPr>
              <a:t> немцев в </a:t>
            </a:r>
            <a:r>
              <a:rPr lang="ru-RU" sz="2400" dirty="0" err="1" smtClean="0">
                <a:latin typeface="AGOpus" pitchFamily="2" charset="0"/>
              </a:rPr>
              <a:t>Маф</a:t>
            </a:r>
            <a:r>
              <a:rPr lang="ru-RU" sz="2400" dirty="0" smtClean="0">
                <a:latin typeface="AGOpus" pitchFamily="2" charset="0"/>
              </a:rPr>
              <a:t>-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400" dirty="0" err="1" smtClean="0">
                <a:latin typeface="AGOpus" pitchFamily="2" charset="0"/>
              </a:rPr>
              <a:t>ферсдорфе</a:t>
            </a:r>
            <a:r>
              <a:rPr lang="ru-RU" sz="2400" dirty="0" smtClean="0">
                <a:latin typeface="AGOpus" pitchFamily="2" charset="0"/>
              </a:rPr>
              <a:t> (ныне </a:t>
            </a:r>
            <a:r>
              <a:rPr lang="ru-RU" sz="2400" dirty="0" err="1" smtClean="0">
                <a:latin typeface="AGOpus" pitchFamily="2" charset="0"/>
              </a:rPr>
              <a:t>Вратиславице</a:t>
            </a:r>
            <a:r>
              <a:rPr lang="ru-RU" sz="2400" dirty="0" smtClean="0">
                <a:latin typeface="AGOpus" pitchFamily="2" charset="0"/>
              </a:rPr>
              <a:t> над </a:t>
            </a:r>
            <a:r>
              <a:rPr lang="ru-RU" sz="2400" dirty="0" err="1" smtClean="0">
                <a:latin typeface="AGOpus" pitchFamily="2" charset="0"/>
              </a:rPr>
              <a:t>Нисой</a:t>
            </a:r>
            <a:r>
              <a:rPr lang="ru-RU" sz="2400" dirty="0" smtClean="0">
                <a:latin typeface="AGOpus" pitchFamily="2" charset="0"/>
              </a:rPr>
              <a:t>, 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Чехия). Детство и юность будущего </a:t>
            </a:r>
            <a:r>
              <a:rPr lang="ru-RU" sz="2400" dirty="0" err="1" smtClean="0">
                <a:latin typeface="AGOpus" pitchFamily="2" charset="0"/>
              </a:rPr>
              <a:t>предпри</a:t>
            </a:r>
            <a:r>
              <a:rPr lang="ru-RU" sz="2400" dirty="0" smtClean="0">
                <a:latin typeface="AGOpus" pitchFamily="2" charset="0"/>
              </a:rPr>
              <a:t>-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400" dirty="0" err="1" smtClean="0">
                <a:latin typeface="AGOpus" pitchFamily="2" charset="0"/>
              </a:rPr>
              <a:t>нимателя</a:t>
            </a:r>
            <a:r>
              <a:rPr lang="ru-RU" sz="2400" dirty="0" smtClean="0">
                <a:latin typeface="AGOpus" pitchFamily="2" charset="0"/>
              </a:rPr>
              <a:t> были такими, как у многих. Он 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учился на вечернем отделении Имперской 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технической школы в </a:t>
            </a:r>
            <a:r>
              <a:rPr lang="ru-RU" sz="2400" dirty="0" err="1" smtClean="0">
                <a:latin typeface="AGOpus" pitchFamily="2" charset="0"/>
              </a:rPr>
              <a:t>Либерце</a:t>
            </a:r>
            <a:r>
              <a:rPr lang="ru-RU" sz="2400" dirty="0" smtClean="0">
                <a:latin typeface="AGOpus" pitchFamily="2" charset="0"/>
              </a:rPr>
              <a:t>, а днем </a:t>
            </a:r>
            <a:r>
              <a:rPr lang="ru-RU" sz="2400" dirty="0" err="1" smtClean="0">
                <a:latin typeface="AGOpus" pitchFamily="2" charset="0"/>
              </a:rPr>
              <a:t>помо</a:t>
            </a:r>
            <a:r>
              <a:rPr lang="ru-RU" sz="2400" dirty="0" smtClean="0">
                <a:latin typeface="AGOpus" pitchFamily="2" charset="0"/>
              </a:rPr>
              <a:t>-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400" dirty="0" err="1" smtClean="0">
                <a:latin typeface="AGOpus" pitchFamily="2" charset="0"/>
              </a:rPr>
              <a:t>гал</a:t>
            </a:r>
            <a:r>
              <a:rPr lang="ru-RU" sz="2400" dirty="0" smtClean="0">
                <a:latin typeface="AGOpus" pitchFamily="2" charset="0"/>
              </a:rPr>
              <a:t> отцу, хозяину механической мастерской. </a:t>
            </a:r>
            <a:endParaRPr lang="ru-RU" sz="2400" dirty="0" smtClean="0">
              <a:latin typeface="Arial" charset="0"/>
            </a:endParaRP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В 18 лет переехал в Вену, где работал на пред-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приятии Белы </a:t>
            </a:r>
            <a:r>
              <a:rPr lang="ru-RU" sz="2400" dirty="0" err="1" smtClean="0">
                <a:latin typeface="AGOpus" pitchFamily="2" charset="0"/>
              </a:rPr>
              <a:t>Эггера</a:t>
            </a:r>
            <a:r>
              <a:rPr lang="ru-RU" sz="2400" dirty="0" smtClean="0">
                <a:latin typeface="AGOpus" pitchFamily="2" charset="0"/>
              </a:rPr>
              <a:t>, а затем на местной 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каретной фабрике. В1896 г. на фабрике 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начали производство автомобилей. В 1898 г. 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выпущен первый автомобиль </a:t>
            </a:r>
            <a:r>
              <a:rPr lang="ru-RU" sz="2400" dirty="0" err="1" smtClean="0">
                <a:latin typeface="AGOpus" pitchFamily="2" charset="0"/>
              </a:rPr>
              <a:t>констру-кции</a:t>
            </a:r>
            <a:r>
              <a:rPr lang="ru-RU" sz="2400" dirty="0" smtClean="0">
                <a:latin typeface="AGOpus" pitchFamily="2" charset="0"/>
              </a:rPr>
              <a:t> Ф. 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Порше. В 1902 г. он был призван на военную 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400" dirty="0" err="1" smtClean="0">
                <a:latin typeface="AGOpus" pitchFamily="2" charset="0"/>
              </a:rPr>
              <a:t>службу.В</a:t>
            </a:r>
            <a:r>
              <a:rPr lang="ru-RU" sz="2400" dirty="0" smtClean="0">
                <a:latin typeface="AGOpus" pitchFamily="2" charset="0"/>
              </a:rPr>
              <a:t> 1916 г. Получил почетную степень 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доктора технических наук в Венском </a:t>
            </a:r>
            <a:r>
              <a:rPr lang="ru-RU" sz="2400" dirty="0" err="1" smtClean="0">
                <a:latin typeface="AGOpus" pitchFamily="2" charset="0"/>
              </a:rPr>
              <a:t>техни</a:t>
            </a:r>
            <a:r>
              <a:rPr lang="ru-RU" sz="2400" dirty="0" smtClean="0">
                <a:latin typeface="AGOpus" pitchFamily="2" charset="0"/>
              </a:rPr>
              <a:t>-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400" dirty="0" err="1" smtClean="0">
                <a:latin typeface="AGOpus" pitchFamily="2" charset="0"/>
              </a:rPr>
              <a:t>ческом</a:t>
            </a:r>
            <a:r>
              <a:rPr lang="ru-RU" sz="2400" dirty="0" smtClean="0">
                <a:latin typeface="AGOpus" pitchFamily="2" charset="0"/>
              </a:rPr>
              <a:t> университете. К наиболее известным </a:t>
            </a:r>
          </a:p>
          <a:p>
            <a:pPr>
              <a:lnSpc>
                <a:spcPts val="1600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его конструкция относится немецкий танк «Тигр». </a:t>
            </a:r>
          </a:p>
        </p:txBody>
      </p:sp>
      <p:pic>
        <p:nvPicPr>
          <p:cNvPr id="62468" name="Picture 2" descr="http://avtonov.info/video/foto/september/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4913" y="1700213"/>
            <a:ext cx="285908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732588" y="5445125"/>
            <a:ext cx="2016125" cy="5762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4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" name="Содержимое 2"/>
          <p:cNvSpPr>
            <a:spLocks noGrp="1"/>
          </p:cNvSpPr>
          <p:nvPr>
            <p:ph idx="1"/>
          </p:nvPr>
        </p:nvSpPr>
        <p:spPr>
          <a:xfrm>
            <a:off x="468313" y="1916113"/>
            <a:ext cx="8229600" cy="20447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smtClean="0">
                <a:latin typeface="AGOpus" pitchFamily="2" charset="0"/>
              </a:rPr>
              <a:t>Renault -</a:t>
            </a:r>
            <a:r>
              <a:rPr lang="ru-RU" sz="2800" smtClean="0">
                <a:latin typeface="AGOpus" pitchFamily="2" charset="0"/>
              </a:rPr>
              <a:t> французская автомобильная фирма,</a:t>
            </a:r>
          </a:p>
          <a:p>
            <a:pPr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основанная в 1889 г.</a:t>
            </a:r>
            <a:r>
              <a:rPr lang="en-US" sz="2800" smtClean="0">
                <a:latin typeface="AGOpus" pitchFamily="2" charset="0"/>
              </a:rPr>
              <a:t> </a:t>
            </a:r>
            <a:r>
              <a:rPr lang="ru-RU" sz="2800" smtClean="0">
                <a:latin typeface="AGOpus" pitchFamily="2" charset="0"/>
              </a:rPr>
              <a:t>Сегодня Renault</a:t>
            </a:r>
            <a:r>
              <a:rPr lang="en-US" sz="2800" smtClean="0">
                <a:latin typeface="AGOpus" pitchFamily="2" charset="0"/>
              </a:rPr>
              <a:t> </a:t>
            </a:r>
            <a:r>
              <a:rPr lang="ru-RU" sz="2800" smtClean="0">
                <a:latin typeface="AGOpus" pitchFamily="2" charset="0"/>
              </a:rPr>
              <a:t>является</a:t>
            </a:r>
            <a:r>
              <a:rPr lang="en-US" sz="2800" smtClean="0">
                <a:latin typeface="AGOpus" pitchFamily="2" charset="0"/>
              </a:rPr>
              <a:t> </a:t>
            </a:r>
            <a:endParaRPr lang="ru-RU" sz="2800" smtClean="0">
              <a:latin typeface="AGOpus" pitchFamily="2" charset="0"/>
            </a:endParaRPr>
          </a:p>
          <a:p>
            <a:pPr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одной из самых известных</a:t>
            </a:r>
            <a:r>
              <a:rPr lang="en-US" sz="2800" smtClean="0">
                <a:latin typeface="AGOpus" pitchFamily="2" charset="0"/>
              </a:rPr>
              <a:t> </a:t>
            </a:r>
            <a:r>
              <a:rPr lang="ru-RU" sz="2800" smtClean="0">
                <a:latin typeface="AGOpus" pitchFamily="2" charset="0"/>
              </a:rPr>
              <a:t>автомобильных</a:t>
            </a:r>
            <a:r>
              <a:rPr lang="en-US" sz="2800" smtClean="0">
                <a:latin typeface="AGOpus" pitchFamily="2" charset="0"/>
              </a:rPr>
              <a:t> </a:t>
            </a:r>
            <a:r>
              <a:rPr lang="ru-RU" sz="2800" smtClean="0">
                <a:latin typeface="AGOpus" pitchFamily="2" charset="0"/>
              </a:rPr>
              <a:t>марок </a:t>
            </a:r>
          </a:p>
          <a:p>
            <a:pPr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не только в Европе, но и во всем мире.</a:t>
            </a:r>
          </a:p>
        </p:txBody>
      </p:sp>
      <p:pic>
        <p:nvPicPr>
          <p:cNvPr id="6" name="Picture 4" descr="http://evakuator-city.ru/wp-content/uploads/2013/01/izobreteniya-auto-korobka-peredach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149725"/>
            <a:ext cx="3852862" cy="2389188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3492" name="Picture 7" descr="BMW3series 2560x1440 (55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3597275"/>
            <a:ext cx="5795963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8" descr="BMW3series 2560x1440 (55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475" y="-171450"/>
            <a:ext cx="216058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969696">
              <a:alpha val="50195"/>
            </a:srgbClr>
          </a:solidFill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</a:p>
        </p:txBody>
      </p:sp>
      <p:sp>
        <p:nvSpPr>
          <p:cNvPr id="64515" name="Содержимое 2"/>
          <p:cNvSpPr>
            <a:spLocks noGrp="1"/>
          </p:cNvSpPr>
          <p:nvPr>
            <p:ph idx="1"/>
          </p:nvPr>
        </p:nvSpPr>
        <p:spPr>
          <a:xfrm>
            <a:off x="468313" y="1484313"/>
            <a:ext cx="8229600" cy="2405062"/>
          </a:xfrm>
        </p:spPr>
        <p:txBody>
          <a:bodyPr/>
          <a:lstStyle/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 1898 </a:t>
            </a:r>
            <a:r>
              <a:rPr lang="ru-RU" sz="2400" smtClean="0">
                <a:latin typeface="AGOpus" pitchFamily="2" charset="0"/>
                <a:hlinkClick r:id="rId3" action="ppaction://hlinksldjump"/>
              </a:rPr>
              <a:t>Луи Рено </a:t>
            </a:r>
            <a:r>
              <a:rPr lang="ru-RU" sz="2400" smtClean="0">
                <a:latin typeface="AGOpus" pitchFamily="2" charset="0"/>
              </a:rPr>
              <a:t>создал свой первый автомобиль – </a:t>
            </a:r>
            <a:r>
              <a:rPr lang="en-US" sz="2400" smtClean="0">
                <a:latin typeface="AGOpus" pitchFamily="2" charset="0"/>
              </a:rPr>
              <a:t>Renault</a:t>
            </a:r>
            <a:endParaRPr lang="ru-RU" sz="2400" smtClean="0">
              <a:latin typeface="AGOpus" pitchFamily="2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Voiturette, основал автомобилестроительную марку и навал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её по фамилии своей семьи. Первые свои 12 заказов Луи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Рено получил, когда на спор проехал на своем Voiturette А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класса вверх по крутой улице Ру Лепик на Монмартре.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Компания продолжала расти, когда Рено начал завоёвывать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победы на авто-ралли: Париж Берлин, Париж-Вен.</a:t>
            </a:r>
          </a:p>
        </p:txBody>
      </p:sp>
      <p:pic>
        <p:nvPicPr>
          <p:cNvPr id="64516" name="Picture 2" descr="http://fullautohistory.ucoz.ru/Renault/hist/_renault_40_cv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4005263"/>
            <a:ext cx="3600450" cy="2701925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8" name="Rectangle 9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9144000" cy="1143000"/>
          </a:xfrm>
          <a:solidFill>
            <a:srgbClr val="969696">
              <a:alpha val="45097"/>
            </a:srgbClr>
          </a:solidFill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Луи Рено</a:t>
            </a:r>
            <a:b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 (1877–1944)</a:t>
            </a:r>
          </a:p>
        </p:txBody>
      </p:sp>
      <p:sp>
        <p:nvSpPr>
          <p:cNvPr id="65539" name="Содержимое 2"/>
          <p:cNvSpPr>
            <a:spLocks noGrp="1"/>
          </p:cNvSpPr>
          <p:nvPr>
            <p:ph idx="1"/>
          </p:nvPr>
        </p:nvSpPr>
        <p:spPr>
          <a:xfrm>
            <a:off x="0" y="1557338"/>
            <a:ext cx="5976938" cy="5040312"/>
          </a:xfrm>
        </p:spPr>
        <p:txBody>
          <a:bodyPr/>
          <a:lstStyle/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Луи Рено родился в семье типичных парижских</a:t>
            </a:r>
            <a:endParaRPr lang="en-US" sz="2000" smtClean="0">
              <a:latin typeface="AGOpus" pitchFamily="2" charset="0"/>
            </a:endParaRP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буржуа в феврале 1877 года. Он был младшим</a:t>
            </a:r>
            <a:endParaRPr lang="en-US" sz="2000" smtClean="0">
              <a:latin typeface="AGOpus" pitchFamily="2" charset="0"/>
            </a:endParaRP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ребёнком в семье, кроме него в доме подрастали</a:t>
            </a:r>
            <a:endParaRPr lang="en-US" sz="2000" smtClean="0">
              <a:latin typeface="AGOpus" pitchFamily="2" charset="0"/>
            </a:endParaRP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два брата и две сестры. Луи был избалованным</a:t>
            </a:r>
            <a:endParaRPr lang="en-US" sz="2000" smtClean="0">
              <a:latin typeface="AGOpus" pitchFamily="2" charset="0"/>
            </a:endParaRP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ребенком. С ранних лет мальчик проявлял</a:t>
            </a:r>
            <a:r>
              <a:rPr lang="en-US" sz="2000" smtClean="0">
                <a:latin typeface="AGOpus" pitchFamily="2" charset="0"/>
              </a:rPr>
              <a:t> </a:t>
            </a:r>
            <a:r>
              <a:rPr lang="ru-RU" sz="2000" smtClean="0">
                <a:latin typeface="AGOpus" pitchFamily="2" charset="0"/>
              </a:rPr>
              <a:t>интерес</a:t>
            </a:r>
            <a:endParaRPr lang="en-US" sz="2000" smtClean="0">
              <a:latin typeface="AGOpus" pitchFamily="2" charset="0"/>
            </a:endParaRP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ко всякого рода механическим</a:t>
            </a:r>
            <a:r>
              <a:rPr lang="en-US" sz="2000" smtClean="0">
                <a:latin typeface="AGOpus" pitchFamily="2" charset="0"/>
              </a:rPr>
              <a:t> </a:t>
            </a:r>
            <a:r>
              <a:rPr lang="ru-RU" sz="2000" smtClean="0">
                <a:latin typeface="AGOpus" pitchFamily="2" charset="0"/>
              </a:rPr>
              <a:t>предметам и</a:t>
            </a:r>
            <a:endParaRPr lang="en-US" sz="2000" smtClean="0">
              <a:latin typeface="AGOpus" pitchFamily="2" charset="0"/>
            </a:endParaRP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приспособлениям, включая моторы и электри-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чество. Учёба не была его любимым занятием, и 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он был более чем доволен, закончив бакалавриат. 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В возрасте 20 лет Рено преобразовал свой трёх-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колёсный Де Дион-Ботон в небольшой четырёх-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колёсный автомобиль, в конструкцию которого 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Рено добавил одно из своих изобретений. Этим 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изобретением была «прямая передача» — первая 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коробка скоростей, которая мгновенно обесценила 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используемые до этого шестерёнки и цепи передач.</a:t>
            </a:r>
          </a:p>
        </p:txBody>
      </p:sp>
      <p:pic>
        <p:nvPicPr>
          <p:cNvPr id="65540" name="Picture 8" descr="http://manmania.ru/wp-content/uploads/2014/05/img2b2b612d4abc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1628775"/>
            <a:ext cx="297021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516688" y="5734050"/>
            <a:ext cx="2016125" cy="5762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4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Содержимое 2"/>
          <p:cNvSpPr>
            <a:spLocks noGrp="1"/>
          </p:cNvSpPr>
          <p:nvPr>
            <p:ph idx="1"/>
          </p:nvPr>
        </p:nvSpPr>
        <p:spPr>
          <a:xfrm>
            <a:off x="468313" y="2205038"/>
            <a:ext cx="8229600" cy="16129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smtClean="0">
                <a:latin typeface="AGOpus" pitchFamily="2" charset="0"/>
              </a:rPr>
              <a:t>Rolls-Royce - </a:t>
            </a:r>
            <a:r>
              <a:rPr lang="ru-RU" sz="2800" smtClean="0">
                <a:latin typeface="AGOpus" pitchFamily="2" charset="0"/>
              </a:rPr>
              <a:t>британская автомобильная компания,</a:t>
            </a:r>
          </a:p>
          <a:p>
            <a:pPr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зарегистрированная в 1904 году</a:t>
            </a:r>
            <a:r>
              <a:rPr lang="en-US" sz="2800" smtClean="0">
                <a:latin typeface="AGOpus" pitchFamily="2" charset="0"/>
              </a:rPr>
              <a:t> </a:t>
            </a:r>
            <a:r>
              <a:rPr lang="ru-RU" sz="2800" smtClean="0">
                <a:latin typeface="AGOpus" pitchFamily="2" charset="0"/>
              </a:rPr>
              <a:t>и производящая</a:t>
            </a:r>
          </a:p>
          <a:p>
            <a:pPr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автомобили высшего класса.</a:t>
            </a:r>
          </a:p>
        </p:txBody>
      </p:sp>
      <p:pic>
        <p:nvPicPr>
          <p:cNvPr id="63492" name="Picture 4" descr="http://img.favcars.com/rolls-royce/silver-ghost/pictures_rolls-royce_silver-ghost_1921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52850"/>
            <a:ext cx="41402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7" descr="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4300" y="0"/>
            <a:ext cx="11557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8" descr="im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32004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143000"/>
          </a:xfrm>
          <a:solidFill>
            <a:srgbClr val="969696">
              <a:alpha val="50195"/>
            </a:srgbClr>
          </a:solidFill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  <a:r>
              <a:rPr lang="ru-RU" smtClean="0"/>
              <a:t> </a:t>
            </a:r>
          </a:p>
        </p:txBody>
      </p:sp>
      <p:sp>
        <p:nvSpPr>
          <p:cNvPr id="68611" name="Содержимое 2"/>
          <p:cNvSpPr>
            <a:spLocks noGrp="1"/>
          </p:cNvSpPr>
          <p:nvPr>
            <p:ph idx="1"/>
          </p:nvPr>
        </p:nvSpPr>
        <p:spPr>
          <a:xfrm>
            <a:off x="179388" y="1557338"/>
            <a:ext cx="8785225" cy="2520950"/>
          </a:xfrm>
        </p:spPr>
        <p:txBody>
          <a:bodyPr/>
          <a:lstStyle/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Название фирмы </a:t>
            </a:r>
            <a:r>
              <a:rPr lang="en-US" sz="2400" smtClean="0">
                <a:latin typeface="AGOpus" pitchFamily="2" charset="0"/>
              </a:rPr>
              <a:t>Rolls-Royce </a:t>
            </a:r>
            <a:r>
              <a:rPr lang="ru-RU" sz="2400" smtClean="0">
                <a:latin typeface="AGOpus" pitchFamily="2" charset="0"/>
              </a:rPr>
              <a:t>произошло при слиянии двух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компаний: </a:t>
            </a:r>
            <a:r>
              <a:rPr lang="en-US" sz="2400" smtClean="0">
                <a:latin typeface="AGOpus" pitchFamily="2" charset="0"/>
              </a:rPr>
              <a:t>F.G.Royce &amp; Co.</a:t>
            </a:r>
            <a:r>
              <a:rPr lang="ru-RU" sz="2400" smtClean="0">
                <a:latin typeface="AGOpus" pitchFamily="2" charset="0"/>
              </a:rPr>
              <a:t>, владейцом которой являлся </a:t>
            </a:r>
            <a:endParaRPr lang="ru-RU" sz="2400" smtClean="0">
              <a:latin typeface="Arial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  <a:hlinkClick r:id="rId3" action="ppaction://hlinksldjump"/>
              </a:rPr>
              <a:t>Генри</a:t>
            </a:r>
            <a:r>
              <a:rPr lang="ru-RU" sz="2400" smtClean="0">
                <a:latin typeface="Arial" charset="0"/>
                <a:hlinkClick r:id="rId3" action="ppaction://hlinksldjump"/>
              </a:rPr>
              <a:t> </a:t>
            </a:r>
            <a:r>
              <a:rPr lang="ru-RU" sz="2400" smtClean="0">
                <a:latin typeface="AGOpus" pitchFamily="2" charset="0"/>
                <a:hlinkClick r:id="rId3" action="ppaction://hlinksldjump"/>
              </a:rPr>
              <a:t>Ройс</a:t>
            </a:r>
            <a:r>
              <a:rPr lang="ru-RU" sz="2400" smtClean="0">
                <a:latin typeface="AGOpus" pitchFamily="2" charset="0"/>
              </a:rPr>
              <a:t>, и </a:t>
            </a:r>
            <a:r>
              <a:rPr lang="en-US" sz="2400" smtClean="0">
                <a:latin typeface="AGOpus" pitchFamily="2" charset="0"/>
              </a:rPr>
              <a:t>C.S.Rolls &amp; Co</a:t>
            </a:r>
            <a:r>
              <a:rPr lang="ru-RU" sz="2400" smtClean="0">
                <a:latin typeface="AGOpus" pitchFamily="2" charset="0"/>
              </a:rPr>
              <a:t>.,которая принадлежала </a:t>
            </a:r>
            <a:r>
              <a:rPr lang="ru-RU" sz="2400" smtClean="0">
                <a:latin typeface="AGOpus" pitchFamily="2" charset="0"/>
                <a:hlinkClick r:id="rId4" action="ppaction://hlinksldjump"/>
              </a:rPr>
              <a:t>Чарльзу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  <a:hlinkClick r:id="rId4" action="ppaction://hlinksldjump"/>
              </a:rPr>
              <a:t>Стюарту Роллсу</a:t>
            </a:r>
            <a:r>
              <a:rPr lang="ru-RU" sz="2400" smtClean="0">
                <a:latin typeface="AGOpus" pitchFamily="2" charset="0"/>
              </a:rPr>
              <a:t>. Основание компании Rolls-Royce произошло</a:t>
            </a:r>
            <a:endParaRPr lang="ru-RU" sz="2400" smtClean="0">
              <a:latin typeface="Arial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rial" charset="0"/>
              </a:rPr>
              <a:t>1 </a:t>
            </a:r>
            <a:r>
              <a:rPr lang="ru-RU" sz="2400" smtClean="0">
                <a:latin typeface="AGOpus" pitchFamily="2" charset="0"/>
              </a:rPr>
              <a:t>мая 1904 года в городе Манчестер в ресторане отеля</a:t>
            </a:r>
            <a:r>
              <a:rPr lang="ru-RU" sz="2400" smtClean="0">
                <a:latin typeface="Arial" charset="0"/>
              </a:rPr>
              <a:t> 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«Midland», 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где был подписан договор о взаимовыгодном</a:t>
            </a:r>
            <a:r>
              <a:rPr lang="ru-RU" sz="2400" smtClean="0">
                <a:latin typeface="Arial" charset="0"/>
              </a:rPr>
              <a:t> 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сотрудничестве 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между двумя предпринимателями.</a:t>
            </a:r>
          </a:p>
        </p:txBody>
      </p:sp>
      <p:pic>
        <p:nvPicPr>
          <p:cNvPr id="68612" name="Picture 2" descr="http://history.info/wp-content/uploads/2015/08/The_Original_Roll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338" y="4076700"/>
            <a:ext cx="3327400" cy="2544763"/>
          </a:xfrm>
          <a:prstGeom prst="rect">
            <a:avLst/>
          </a:prstGeom>
          <a:noFill/>
          <a:ln w="76200" cap="rnd" cmpd="tri">
            <a:solidFill>
              <a:schemeClr val="tx1"/>
            </a:solidFill>
            <a:prstDash val="sysDot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8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  <a:solidFill>
            <a:srgbClr val="969696">
              <a:alpha val="45097"/>
            </a:srgbClr>
          </a:solidFill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Генри Ройс</a:t>
            </a:r>
            <a:b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(1863 – 1933)</a:t>
            </a:r>
          </a:p>
        </p:txBody>
      </p:sp>
      <p:sp>
        <p:nvSpPr>
          <p:cNvPr id="69635" name="Содержимое 2"/>
          <p:cNvSpPr>
            <a:spLocks noGrp="1"/>
          </p:cNvSpPr>
          <p:nvPr>
            <p:ph idx="1"/>
          </p:nvPr>
        </p:nvSpPr>
        <p:spPr>
          <a:xfrm>
            <a:off x="179388" y="1557338"/>
            <a:ext cx="5616575" cy="4525962"/>
          </a:xfrm>
        </p:spPr>
        <p:txBody>
          <a:bodyPr/>
          <a:lstStyle/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Будучи сыном сыном разорившегося мельника,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он уже в 10 лет был вынужден найти себе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работу - вначале разносчиком газет, а затем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рабочим на железной дороге. Благодаря своей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склонности к инженерному делу вскоре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он был принят конструктором подъёмного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оборудования на завод Хайрама Максима,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которого мы знаем по знаменитому пулемёту,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Получившему огромную популярность во всём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мире. При этом Ройс жил достаточно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 скромно - всю жизнь он откладывал деньги, и в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1903 году, когда ему исполнилось 40, он открыл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собственную механическую мастерскую под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000" smtClean="0">
                <a:latin typeface="AGOpus" pitchFamily="2" charset="0"/>
              </a:rPr>
              <a:t>Наименованием F.G.Royce &amp; Co.</a:t>
            </a:r>
          </a:p>
        </p:txBody>
      </p:sp>
      <p:pic>
        <p:nvPicPr>
          <p:cNvPr id="69636" name="Picture 2" descr="http://news-avtoblog.ru/wp-content/uploads/2013/11/Roy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1557338"/>
            <a:ext cx="29400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Rectangle 9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9144000" cy="1143000"/>
          </a:xfrm>
          <a:solidFill>
            <a:srgbClr val="969696">
              <a:alpha val="45097"/>
            </a:srgbClr>
          </a:solidFill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Чарльз Стюарт Роллс</a:t>
            </a:r>
            <a:b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(1877–1910)</a:t>
            </a:r>
          </a:p>
        </p:txBody>
      </p:sp>
      <p:sp>
        <p:nvSpPr>
          <p:cNvPr id="70659" name="Содержимое 2"/>
          <p:cNvSpPr>
            <a:spLocks noGrp="1"/>
          </p:cNvSpPr>
          <p:nvPr>
            <p:ph idx="1"/>
          </p:nvPr>
        </p:nvSpPr>
        <p:spPr>
          <a:xfrm>
            <a:off x="0" y="1557338"/>
            <a:ext cx="5905500" cy="5111750"/>
          </a:xfrm>
        </p:spPr>
        <p:txBody>
          <a:bodyPr/>
          <a:lstStyle/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Чарльз Стюарт Роллс был потомственным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аристократом из Уэльса, и полноправным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наследником родового поместья. Будучи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человеком богатым и интеллигентным, он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получил два высших образования, однако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не стремился применять полученные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знания на практике — ведь в годы учёбы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он заинтересовался автомобилями. На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подаренном ему отцом Peugeot Phaeton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Роллс даже установил один из рекордов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скорости. Увидев в своём увлечении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выгодный бизнес, в 1902 году молодой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аристократ открывает фирму C.S.Rolls &amp; 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Co., которая занималась импортом фран-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цузских автомобилей. </a:t>
            </a:r>
          </a:p>
        </p:txBody>
      </p:sp>
      <p:pic>
        <p:nvPicPr>
          <p:cNvPr id="70660" name="Picture 2" descr="http://www.transportarchive.org.uk/aimages/G17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1628775"/>
            <a:ext cx="304641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588125" y="5589588"/>
            <a:ext cx="2016125" cy="5762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4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2" name="Содержимое 2"/>
          <p:cNvSpPr>
            <a:spLocks noGrp="1"/>
          </p:cNvSpPr>
          <p:nvPr>
            <p:ph idx="1"/>
          </p:nvPr>
        </p:nvSpPr>
        <p:spPr>
          <a:xfrm>
            <a:off x="179388" y="2060575"/>
            <a:ext cx="8642350" cy="1871663"/>
          </a:xfrm>
        </p:spPr>
        <p:txBody>
          <a:bodyPr/>
          <a:lstStyle/>
          <a:p>
            <a:pPr>
              <a:lnSpc>
                <a:spcPts val="2763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Citro</a:t>
            </a:r>
            <a:r>
              <a:rPr lang="ru-RU" sz="2800" smtClean="0">
                <a:latin typeface="PhillippScript" pitchFamily="2" charset="0"/>
              </a:rPr>
              <a:t>ë</a:t>
            </a:r>
            <a:r>
              <a:rPr lang="ru-RU" sz="2800" smtClean="0">
                <a:latin typeface="AGOpus" pitchFamily="2" charset="0"/>
              </a:rPr>
              <a:t>n — французская автомобилестроительная</a:t>
            </a:r>
          </a:p>
          <a:p>
            <a:pPr>
              <a:lnSpc>
                <a:spcPts val="2763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компания, созданная в 1919 году. Фирма </a:t>
            </a:r>
            <a:r>
              <a:rPr lang="en-US" sz="2800" smtClean="0">
                <a:latin typeface="AGOpus" pitchFamily="2" charset="0"/>
              </a:rPr>
              <a:t>c</a:t>
            </a:r>
            <a:r>
              <a:rPr lang="ru-RU" sz="2800" smtClean="0">
                <a:latin typeface="AGOpus" pitchFamily="2" charset="0"/>
              </a:rPr>
              <a:t>itroen</a:t>
            </a:r>
            <a:endParaRPr lang="en-US" sz="2800" smtClean="0">
              <a:latin typeface="AGOpus" pitchFamily="2" charset="0"/>
            </a:endParaRPr>
          </a:p>
          <a:p>
            <a:pPr>
              <a:lnSpc>
                <a:spcPts val="2763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Выпустила</a:t>
            </a:r>
            <a:r>
              <a:rPr lang="en-US" sz="2800" smtClean="0">
                <a:latin typeface="AGOpus" pitchFamily="2" charset="0"/>
              </a:rPr>
              <a:t> </a:t>
            </a:r>
            <a:r>
              <a:rPr lang="ru-RU" sz="2800" smtClean="0">
                <a:latin typeface="AGOpus" pitchFamily="2" charset="0"/>
              </a:rPr>
              <a:t>первый в мире массовый серийный</a:t>
            </a:r>
            <a:endParaRPr lang="en-US" sz="2800" smtClean="0">
              <a:latin typeface="AGOpus" pitchFamily="2" charset="0"/>
            </a:endParaRPr>
          </a:p>
          <a:p>
            <a:pPr>
              <a:lnSpc>
                <a:spcPts val="2763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автомобиль с</a:t>
            </a:r>
            <a:r>
              <a:rPr lang="en-US" sz="2800" smtClean="0">
                <a:latin typeface="AGOpus" pitchFamily="2" charset="0"/>
              </a:rPr>
              <a:t> </a:t>
            </a:r>
            <a:r>
              <a:rPr lang="ru-RU" sz="2800" smtClean="0">
                <a:latin typeface="AGOpus" pitchFamily="2" charset="0"/>
              </a:rPr>
              <a:t>передним приводом</a:t>
            </a:r>
            <a:r>
              <a:rPr lang="en-US" sz="2800" smtClean="0">
                <a:latin typeface="AGOpus" pitchFamily="2" charset="0"/>
              </a:rPr>
              <a:t>.</a:t>
            </a:r>
            <a:endParaRPr lang="ru-RU" sz="2800" smtClean="0">
              <a:latin typeface="AGOpus" pitchFamily="2" charset="0"/>
            </a:endParaRPr>
          </a:p>
        </p:txBody>
      </p:sp>
      <p:pic>
        <p:nvPicPr>
          <p:cNvPr id="8194" name="Picture 2" descr="https://im3-tub-ru.yandex.net/i?id=6c9dda2a4ba48fa42038a940a22476f9&amp;n=33&amp;h=215&amp;w=2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33813"/>
            <a:ext cx="3708400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7" descr="Citro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-171450"/>
            <a:ext cx="3335337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8" descr="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3282950"/>
            <a:ext cx="4787900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981075"/>
          </a:xfrm>
          <a:solidFill>
            <a:srgbClr val="969696">
              <a:alpha val="50195"/>
            </a:srgbClr>
          </a:solidFill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</a:p>
        </p:txBody>
      </p:sp>
      <p:sp>
        <p:nvSpPr>
          <p:cNvPr id="72707" name="Содержимое 2"/>
          <p:cNvSpPr>
            <a:spLocks noGrp="1"/>
          </p:cNvSpPr>
          <p:nvPr>
            <p:ph idx="1"/>
          </p:nvPr>
        </p:nvSpPr>
        <p:spPr>
          <a:xfrm>
            <a:off x="323850" y="1196975"/>
            <a:ext cx="8569325" cy="3097213"/>
          </a:xfrm>
        </p:spPr>
        <p:txBody>
          <a:bodyPr/>
          <a:lstStyle/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История автомобильной марки Citroen начинается с ее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эмблемы - "двойной угловой скобки“</a:t>
            </a:r>
            <a:r>
              <a:rPr lang="en-US" sz="2400" smtClean="0">
                <a:latin typeface="AGOpus" pitchFamily="2" charset="0"/>
              </a:rPr>
              <a:t>.</a:t>
            </a:r>
            <a:r>
              <a:rPr lang="ru-RU" sz="2400" smtClean="0">
                <a:latin typeface="AGOpus" pitchFamily="2" charset="0"/>
              </a:rPr>
              <a:t> </a:t>
            </a:r>
            <a:r>
              <a:rPr lang="ru-RU" sz="2400" smtClean="0">
                <a:latin typeface="AGOpus" pitchFamily="2" charset="0"/>
                <a:hlinkClick r:id="rId3" action="ppaction://hlinksldjump"/>
              </a:rPr>
              <a:t>Андре Ситроен</a:t>
            </a:r>
            <a:r>
              <a:rPr lang="en-US" sz="2400" smtClean="0">
                <a:latin typeface="AGOpus" pitchFamily="2" charset="0"/>
              </a:rPr>
              <a:t>,</a:t>
            </a:r>
            <a:endParaRPr lang="ru-RU" sz="2400" smtClean="0">
              <a:latin typeface="AGOpus" pitchFamily="2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основатель компании, был масоном, вступивший в Lodge of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La Philosophie Positive в Париже. Эмблему можно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истолковать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как масонский символ – двойной масонский циркуль, тесно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связанный с масонской идеологией Citroen. В масонстве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циркуль ассоциируется с символом «архитектурных</a:t>
            </a:r>
            <a:r>
              <a:rPr lang="ru-RU" sz="2400" smtClean="0">
                <a:latin typeface="Arial" charset="0"/>
              </a:rPr>
              <a:t> и</a:t>
            </a:r>
            <a:r>
              <a:rPr lang="ru-RU" sz="2400" smtClean="0">
                <a:latin typeface="AGOpus" pitchFamily="2" charset="0"/>
              </a:rPr>
              <a:t>нстру</a:t>
            </a:r>
            <a:r>
              <a:rPr lang="ru-RU" sz="2400" smtClean="0">
                <a:latin typeface="Arial" charset="0"/>
              </a:rPr>
              <a:t>-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ментов», поэтому Citroen использовал двойной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компас, чтобы </a:t>
            </a:r>
            <a:endParaRPr lang="ru-RU" sz="2400" smtClean="0">
              <a:latin typeface="Arial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изобразить свое изобретение в масонском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виде.</a:t>
            </a:r>
          </a:p>
        </p:txBody>
      </p:sp>
      <p:pic>
        <p:nvPicPr>
          <p:cNvPr id="72708" name="Picture 2" descr="https://upload.wikimedia.org/wikipedia/commons/thumb/8/80/Tour_Eiffel_Citroen.jpg/800px-Tour_Eiffel_Citro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4221163"/>
            <a:ext cx="1824038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43438" y="4724400"/>
            <a:ext cx="3889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Arial" charset="0"/>
              </a:rPr>
              <a:t>Ситроен попал в книгу рекордов Гинеса, использовав Эйфелеву башню как самый большой в мире рекламный носитель</a:t>
            </a:r>
          </a:p>
        </p:txBody>
      </p:sp>
      <p:sp>
        <p:nvSpPr>
          <p:cNvPr id="7" name="Стрелка влево 6"/>
          <p:cNvSpPr/>
          <p:nvPr/>
        </p:nvSpPr>
        <p:spPr>
          <a:xfrm>
            <a:off x="3654215" y="5034548"/>
            <a:ext cx="899086" cy="467210"/>
          </a:xfrm>
          <a:prstGeom prst="leftArrow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1143000"/>
          </a:xfrm>
          <a:solidFill>
            <a:srgbClr val="969696">
              <a:alpha val="49019"/>
            </a:srgbClr>
          </a:solidFill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Николе Ромео</a:t>
            </a:r>
            <a:b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(1876-1938)</a:t>
            </a:r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0" y="1700213"/>
            <a:ext cx="6948488" cy="4525962"/>
          </a:xfrm>
        </p:spPr>
        <p:txBody>
          <a:bodyPr/>
          <a:lstStyle/>
          <a:p>
            <a:pPr>
              <a:lnSpc>
                <a:spcPts val="24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Николе Ромео родился в Сант'Антимо</a:t>
            </a:r>
          </a:p>
          <a:p>
            <a:pPr>
              <a:lnSpc>
                <a:spcPts val="24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близ Неаполя. Там же он получил степень</a:t>
            </a:r>
          </a:p>
          <a:p>
            <a:pPr>
              <a:lnSpc>
                <a:spcPts val="24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инженера в Неаполитанском</a:t>
            </a:r>
            <a:r>
              <a:rPr lang="en-US" sz="2400" smtClean="0">
                <a:latin typeface="AGOpus" pitchFamily="2" charset="0"/>
              </a:rPr>
              <a:t> </a:t>
            </a:r>
            <a:r>
              <a:rPr lang="ru-RU" sz="2400" smtClean="0">
                <a:latin typeface="AGOpus" pitchFamily="2" charset="0"/>
              </a:rPr>
              <a:t>университете 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4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имени Фридриха II в. 1899</a:t>
            </a:r>
            <a:r>
              <a:rPr lang="en-US" sz="2400" smtClean="0">
                <a:latin typeface="AGOpus" pitchFamily="2" charset="0"/>
              </a:rPr>
              <a:t> </a:t>
            </a:r>
            <a:r>
              <a:rPr lang="ru-RU" sz="2400" smtClean="0">
                <a:latin typeface="AGOpus" pitchFamily="2" charset="0"/>
              </a:rPr>
              <a:t>году. После 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4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этого, он проработал пару лет</a:t>
            </a:r>
            <a:r>
              <a:rPr lang="en-US" sz="2400" smtClean="0">
                <a:latin typeface="AGOpus" pitchFamily="2" charset="0"/>
              </a:rPr>
              <a:t> </a:t>
            </a:r>
            <a:r>
              <a:rPr lang="ru-RU" sz="2400" smtClean="0">
                <a:latin typeface="AGOpus" pitchFamily="2" charset="0"/>
              </a:rPr>
              <a:t>заграницей и 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4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получил второе образование</a:t>
            </a:r>
            <a:r>
              <a:rPr lang="en-US" sz="2400" smtClean="0">
                <a:latin typeface="AGOpus" pitchFamily="2" charset="0"/>
              </a:rPr>
              <a:t> </a:t>
            </a:r>
            <a:r>
              <a:rPr lang="ru-RU" sz="2400" smtClean="0">
                <a:latin typeface="AGOpus" pitchFamily="2" charset="0"/>
              </a:rPr>
              <a:t>«инженер 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4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электрического оборудования»</a:t>
            </a:r>
            <a:r>
              <a:rPr lang="en-US" sz="2400" smtClean="0">
                <a:latin typeface="AGOpus" pitchFamily="2" charset="0"/>
              </a:rPr>
              <a:t> </a:t>
            </a:r>
            <a:r>
              <a:rPr lang="ru-RU" sz="2400" smtClean="0">
                <a:latin typeface="AGOpus" pitchFamily="2" charset="0"/>
              </a:rPr>
              <a:t>со степенью 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4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бакалавр в </a:t>
            </a:r>
            <a:r>
              <a:rPr lang="ru-RU" sz="2400" smtClean="0">
                <a:latin typeface="AGOpus" pitchFamily="2" charset="0"/>
                <a:hlinkClick r:id="rId3" tooltip="Льеж"/>
              </a:rPr>
              <a:t>Льеже</a:t>
            </a:r>
            <a:r>
              <a:rPr lang="ru-RU" sz="2400" smtClean="0">
                <a:latin typeface="AGOpus" pitchFamily="2" charset="0"/>
              </a:rPr>
              <a:t>, </a:t>
            </a:r>
            <a:r>
              <a:rPr lang="ru-RU" sz="2400" smtClean="0">
                <a:latin typeface="AGOpus" pitchFamily="2" charset="0"/>
                <a:hlinkClick r:id="rId4" tooltip="Бельгия"/>
              </a:rPr>
              <a:t>Бельгия</a:t>
            </a:r>
            <a:r>
              <a:rPr lang="ru-RU" sz="2400" smtClean="0">
                <a:latin typeface="AGOpus" pitchFamily="2" charset="0"/>
              </a:rPr>
              <a:t>. В</a:t>
            </a:r>
            <a:r>
              <a:rPr lang="en-US" sz="2400" smtClean="0">
                <a:latin typeface="AGOpus" pitchFamily="2" charset="0"/>
              </a:rPr>
              <a:t> </a:t>
            </a:r>
            <a:r>
              <a:rPr lang="ru-RU" sz="2400" smtClean="0">
                <a:latin typeface="AGOpus" pitchFamily="2" charset="0"/>
              </a:rPr>
              <a:t>1911 году 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4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Ромео вернулся в Италию, где</a:t>
            </a:r>
            <a:r>
              <a:rPr lang="en-US" sz="2400" smtClean="0">
                <a:latin typeface="AGOpus" pitchFamily="2" charset="0"/>
              </a:rPr>
              <a:t> </a:t>
            </a:r>
            <a:r>
              <a:rPr lang="ru-RU" sz="2400" smtClean="0">
                <a:latin typeface="AGOpus" pitchFamily="2" charset="0"/>
              </a:rPr>
              <a:t>создал 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4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собственную компанию «Ing.Nicola</a:t>
            </a:r>
            <a:r>
              <a:rPr lang="en-US" sz="2400" smtClean="0">
                <a:latin typeface="AGOpus" pitchFamily="2" charset="0"/>
              </a:rPr>
              <a:t> </a:t>
            </a:r>
            <a:r>
              <a:rPr lang="ru-RU" sz="2400" smtClean="0">
                <a:latin typeface="AGOpus" pitchFamily="2" charset="0"/>
              </a:rPr>
              <a:t>Romeo e</a:t>
            </a:r>
            <a:r>
              <a:rPr lang="en-US" sz="2400" smtClean="0">
                <a:latin typeface="AGOpus" pitchFamily="2" charset="0"/>
              </a:rPr>
              <a:t> </a:t>
            </a:r>
            <a:r>
              <a:rPr lang="ru-RU" sz="2400" smtClean="0">
                <a:latin typeface="AGOpus" pitchFamily="2" charset="0"/>
              </a:rPr>
              <a:t>Co.»</a:t>
            </a:r>
          </a:p>
        </p:txBody>
      </p:sp>
      <p:pic>
        <p:nvPicPr>
          <p:cNvPr id="19460" name="Picture 2" descr="Nicola Romeo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788" y="1557338"/>
            <a:ext cx="254317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516688" y="5732463"/>
            <a:ext cx="2016125" cy="5778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7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0" name="Rectangle 9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  <a:solidFill>
            <a:srgbClr val="969696">
              <a:alpha val="45097"/>
            </a:srgbClr>
          </a:solidFill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Андре Гюстав Ситроен</a:t>
            </a:r>
            <a:b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 (1878–1935)</a:t>
            </a:r>
          </a:p>
        </p:txBody>
      </p:sp>
      <p:sp>
        <p:nvSpPr>
          <p:cNvPr id="73731" name="Содержимое 2"/>
          <p:cNvSpPr>
            <a:spLocks noGrp="1"/>
          </p:cNvSpPr>
          <p:nvPr>
            <p:ph idx="1"/>
          </p:nvPr>
        </p:nvSpPr>
        <p:spPr>
          <a:xfrm>
            <a:off x="0" y="1628775"/>
            <a:ext cx="6551613" cy="4525963"/>
          </a:xfrm>
        </p:spPr>
        <p:txBody>
          <a:bodyPr/>
          <a:lstStyle/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Родился в семье торговца алмазами из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Голландии, эмигрировавшего в Париж в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1873 г. Отец покончил жизнь самоубийством,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когда Андре было пять лет. В 1900 г.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Закончил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учебу в политехнической школе – одном из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лучших технических учебных заведений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Франции. В 1916 г. разработал проект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малолитражного автомобиля 5HP и в 1925 г.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начал его производство. Конкурируя с </a:t>
            </a:r>
            <a:r>
              <a:rPr lang="ru-RU" sz="2400" smtClean="0">
                <a:latin typeface="AGOpus" pitchFamily="2" charset="0"/>
                <a:hlinkClick r:id="rId3" action="ppaction://hlinksldjump"/>
              </a:rPr>
              <a:t>Л. Рено</a:t>
            </a:r>
            <a:r>
              <a:rPr lang="ru-RU" sz="2400" smtClean="0">
                <a:latin typeface="AGOpus" pitchFamily="2" charset="0"/>
              </a:rPr>
              <a:t>,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 1933 г. за шесть месяцев построил завод для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Производства 1000 автомобилей в день. Но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Технические недоработки автомобиля и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наступивший финансовый кризис привели к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разорению предприятия.</a:t>
            </a:r>
          </a:p>
        </p:txBody>
      </p:sp>
      <p:pic>
        <p:nvPicPr>
          <p:cNvPr id="73732" name="Picture 2" descr="https://im3-tub-ru.yandex.net/i?id=76e889faafff2b6bd92e1c78051cd2c0&amp;n=33&amp;h=215&amp;w=1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7638" y="1628775"/>
            <a:ext cx="2646362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77050" y="5373688"/>
            <a:ext cx="2016125" cy="5762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5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4" name="Содержимое 2"/>
          <p:cNvSpPr>
            <a:spLocks noGrp="1"/>
          </p:cNvSpPr>
          <p:nvPr>
            <p:ph idx="1"/>
          </p:nvPr>
        </p:nvSpPr>
        <p:spPr>
          <a:xfrm>
            <a:off x="0" y="2133600"/>
            <a:ext cx="9144000" cy="1944688"/>
          </a:xfrm>
        </p:spPr>
        <p:txBody>
          <a:bodyPr/>
          <a:lstStyle/>
          <a:p>
            <a:pPr>
              <a:lnSpc>
                <a:spcPts val="2338"/>
              </a:lnSpc>
              <a:buFont typeface="Arial" charset="0"/>
              <a:buNone/>
            </a:pPr>
            <a:r>
              <a:rPr lang="en-US" sz="2800" smtClean="0">
                <a:latin typeface="AGOpus" pitchFamily="2" charset="0"/>
              </a:rPr>
              <a:t>Suzuki - </a:t>
            </a:r>
            <a:r>
              <a:rPr lang="ru-RU" sz="2800" smtClean="0">
                <a:latin typeface="AGOpus" pitchFamily="2" charset="0"/>
              </a:rPr>
              <a:t>японская компания,</a:t>
            </a:r>
            <a:r>
              <a:rPr lang="ru-RU" sz="2800" smtClean="0">
                <a:latin typeface="Arial" charset="0"/>
              </a:rPr>
              <a:t> </a:t>
            </a:r>
            <a:r>
              <a:rPr lang="ru-RU" sz="2800" smtClean="0">
                <a:latin typeface="AGOpus" pitchFamily="2" charset="0"/>
              </a:rPr>
              <a:t>специализирующаяся на </a:t>
            </a:r>
            <a:endParaRPr lang="ru-RU" sz="2800" smtClean="0">
              <a:latin typeface="Arial" charset="0"/>
            </a:endParaRPr>
          </a:p>
          <a:p>
            <a:pPr>
              <a:lnSpc>
                <a:spcPts val="2338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производстве</a:t>
            </a:r>
            <a:r>
              <a:rPr lang="ru-RU" sz="2800" smtClean="0">
                <a:latin typeface="Arial" charset="0"/>
              </a:rPr>
              <a:t> </a:t>
            </a:r>
            <a:r>
              <a:rPr lang="ru-RU" sz="2800" smtClean="0">
                <a:latin typeface="AGOpus" pitchFamily="2" charset="0"/>
              </a:rPr>
              <a:t>малолитражных и компактных </a:t>
            </a:r>
            <a:r>
              <a:rPr lang="ru-RU" sz="2800" smtClean="0">
                <a:latin typeface="Arial" charset="0"/>
              </a:rPr>
              <a:t> а</a:t>
            </a:r>
            <a:r>
              <a:rPr lang="ru-RU" sz="2800" smtClean="0">
                <a:latin typeface="AGOpus" pitchFamily="2" charset="0"/>
              </a:rPr>
              <a:t>вто</a:t>
            </a:r>
            <a:r>
              <a:rPr lang="ru-RU" sz="2800" smtClean="0">
                <a:latin typeface="Arial" charset="0"/>
              </a:rPr>
              <a:t>-</a:t>
            </a:r>
          </a:p>
          <a:p>
            <a:pPr>
              <a:lnSpc>
                <a:spcPts val="2338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мобилей</a:t>
            </a:r>
            <a:r>
              <a:rPr lang="ru-RU" sz="2800" smtClean="0">
                <a:latin typeface="Arial" charset="0"/>
              </a:rPr>
              <a:t> </a:t>
            </a:r>
            <a:r>
              <a:rPr lang="ru-RU" sz="2800" smtClean="0">
                <a:latin typeface="AGOpus" pitchFamily="2" charset="0"/>
              </a:rPr>
              <a:t>повышенной проходимости. Штаб-квартира</a:t>
            </a:r>
            <a:r>
              <a:rPr lang="ru-RU" sz="2800" smtClean="0">
                <a:latin typeface="Arial" charset="0"/>
              </a:rPr>
              <a:t> </a:t>
            </a:r>
          </a:p>
          <a:p>
            <a:pPr>
              <a:lnSpc>
                <a:spcPts val="2338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находится в Хамамацу. К 2001 году треть акций</a:t>
            </a:r>
            <a:r>
              <a:rPr lang="ru-RU" sz="2800" smtClean="0">
                <a:latin typeface="Arial" charset="0"/>
              </a:rPr>
              <a:t> </a:t>
            </a:r>
            <a:r>
              <a:rPr lang="ru-RU" sz="2800" smtClean="0">
                <a:latin typeface="AGOpus" pitchFamily="2" charset="0"/>
              </a:rPr>
              <a:t>принад</a:t>
            </a:r>
            <a:r>
              <a:rPr lang="ru-RU" sz="2800" smtClean="0">
                <a:latin typeface="Arial" charset="0"/>
              </a:rPr>
              <a:t>-</a:t>
            </a:r>
          </a:p>
          <a:p>
            <a:pPr>
              <a:lnSpc>
                <a:spcPts val="2338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лежит концерну «Дженерал Моторс».</a:t>
            </a:r>
          </a:p>
        </p:txBody>
      </p:sp>
      <p:pic>
        <p:nvPicPr>
          <p:cNvPr id="24578" name="Picture 2" descr="http://bright-cars.com/uploads/suzuki/suzuki-suzulight/suzuki-suzulight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1163"/>
            <a:ext cx="3970338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7" descr="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-171450"/>
            <a:ext cx="31623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8" descr="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0" y="3797300"/>
            <a:ext cx="543560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1143000"/>
          </a:xfrm>
          <a:solidFill>
            <a:srgbClr val="969696">
              <a:alpha val="50195"/>
            </a:srgbClr>
          </a:solidFill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</a:p>
        </p:txBody>
      </p:sp>
      <p:sp>
        <p:nvSpPr>
          <p:cNvPr id="75779" name="Содержимое 2"/>
          <p:cNvSpPr>
            <a:spLocks noGrp="1"/>
          </p:cNvSpPr>
          <p:nvPr>
            <p:ph idx="1"/>
          </p:nvPr>
        </p:nvSpPr>
        <p:spPr>
          <a:xfrm>
            <a:off x="395288" y="1844675"/>
            <a:ext cx="8280400" cy="4249738"/>
          </a:xfrm>
        </p:spPr>
        <p:txBody>
          <a:bodyPr/>
          <a:lstStyle/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Компания Suzuki была основана Мачио Сузуки в </a:t>
            </a:r>
            <a:endParaRPr lang="ru-RU" sz="2800" smtClean="0">
              <a:latin typeface="Arial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небольшой</a:t>
            </a:r>
            <a:r>
              <a:rPr lang="ru-RU" sz="2800" smtClean="0">
                <a:latin typeface="Arial" charset="0"/>
              </a:rPr>
              <a:t> </a:t>
            </a:r>
            <a:r>
              <a:rPr lang="ru-RU" sz="2800" smtClean="0">
                <a:latin typeface="AGOpus" pitchFamily="2" charset="0"/>
              </a:rPr>
              <a:t>деревушке Хамамутсу на побережье </a:t>
            </a:r>
            <a:endParaRPr lang="ru-RU" sz="2800" smtClean="0">
              <a:latin typeface="Arial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Японии в 1920 и</a:t>
            </a:r>
            <a:r>
              <a:rPr lang="ru-RU" sz="2800" smtClean="0">
                <a:latin typeface="Arial" charset="0"/>
              </a:rPr>
              <a:t> </a:t>
            </a:r>
            <a:r>
              <a:rPr lang="ru-RU" sz="2800" smtClean="0">
                <a:latin typeface="AGOpus" pitchFamily="2" charset="0"/>
              </a:rPr>
              <a:t>занималась производством </a:t>
            </a:r>
            <a:endParaRPr lang="ru-RU" sz="2800" smtClean="0">
              <a:latin typeface="Arial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ткацких станков. Проект по</a:t>
            </a:r>
            <a:r>
              <a:rPr lang="ru-RU" sz="2800" smtClean="0">
                <a:latin typeface="Arial" charset="0"/>
              </a:rPr>
              <a:t> </a:t>
            </a:r>
            <a:r>
              <a:rPr lang="ru-RU" sz="2800" smtClean="0">
                <a:latin typeface="AGOpus" pitchFamily="2" charset="0"/>
              </a:rPr>
              <a:t>созданию маленького </a:t>
            </a:r>
            <a:endParaRPr lang="ru-RU" sz="2800" smtClean="0">
              <a:latin typeface="Arial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автомобиля был начат в 1937, и к 1939 несколько </a:t>
            </a:r>
            <a:endParaRPr lang="ru-RU" sz="2800" smtClean="0">
              <a:latin typeface="Arial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компактных автомобилей опытного образца были </a:t>
            </a:r>
            <a:endParaRPr lang="ru-RU" sz="2800" smtClean="0">
              <a:latin typeface="Arial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закончены. Развитие проекта было приостановлено, 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когда правительство объявило, что гражданские</a:t>
            </a:r>
            <a:r>
              <a:rPr lang="ru-RU" sz="2800" smtClean="0">
                <a:latin typeface="Arial" charset="0"/>
              </a:rPr>
              <a:t> 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легковые</a:t>
            </a:r>
            <a:r>
              <a:rPr lang="ru-RU" sz="2800" smtClean="0">
                <a:latin typeface="Arial" charset="0"/>
              </a:rPr>
              <a:t> </a:t>
            </a:r>
            <a:r>
              <a:rPr lang="ru-RU" sz="2800" smtClean="0">
                <a:latin typeface="AGOpus" pitchFamily="2" charset="0"/>
              </a:rPr>
              <a:t>автомобили являются "несущественным </a:t>
            </a:r>
            <a:endParaRPr lang="ru-RU" sz="2800" smtClean="0">
              <a:latin typeface="Arial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товаром" и Сузуки</a:t>
            </a:r>
            <a:r>
              <a:rPr lang="ru-RU" sz="2800" smtClean="0">
                <a:latin typeface="Arial" charset="0"/>
              </a:rPr>
              <a:t> </a:t>
            </a:r>
            <a:r>
              <a:rPr lang="ru-RU" sz="2800" smtClean="0">
                <a:latin typeface="AGOpus" pitchFamily="2" charset="0"/>
              </a:rPr>
              <a:t>приказал остановить</a:t>
            </a:r>
            <a:r>
              <a:rPr lang="ru-RU" sz="2800" smtClean="0">
                <a:latin typeface="Arial" charset="0"/>
              </a:rPr>
              <a:t> </a:t>
            </a:r>
            <a:r>
              <a:rPr lang="ru-RU" sz="2800" smtClean="0">
                <a:latin typeface="AGOpus" pitchFamily="2" charset="0"/>
              </a:rPr>
              <a:t>производ</a:t>
            </a:r>
            <a:r>
              <a:rPr lang="ru-RU" sz="2800" smtClean="0">
                <a:latin typeface="Arial" charset="0"/>
              </a:rPr>
              <a:t>-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ство.По окончании войны взор Судзуки снова </a:t>
            </a:r>
            <a:endParaRPr lang="ru-RU" sz="2800" smtClean="0">
              <a:latin typeface="Arial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обратился к автомобилестроению.</a:t>
            </a:r>
          </a:p>
          <a:p>
            <a:pPr>
              <a:lnSpc>
                <a:spcPts val="2075"/>
              </a:lnSpc>
            </a:pPr>
            <a:endParaRPr lang="ru-RU" sz="2800" smtClean="0">
              <a:latin typeface="AGOpu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2" name="Rectangle 9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  <a:solidFill>
            <a:srgbClr val="969696">
              <a:alpha val="45097"/>
            </a:srgbClr>
          </a:solidFill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Мачио Сузуки</a:t>
            </a:r>
            <a:b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(1887-1982)</a:t>
            </a:r>
          </a:p>
        </p:txBody>
      </p:sp>
      <p:sp>
        <p:nvSpPr>
          <p:cNvPr id="76803" name="Содержимое 2"/>
          <p:cNvSpPr>
            <a:spLocks noGrp="1"/>
          </p:cNvSpPr>
          <p:nvPr>
            <p:ph idx="1"/>
          </p:nvPr>
        </p:nvSpPr>
        <p:spPr>
          <a:xfrm>
            <a:off x="0" y="1628775"/>
            <a:ext cx="6059488" cy="4525963"/>
          </a:xfrm>
        </p:spPr>
        <p:txBody>
          <a:bodyPr/>
          <a:lstStyle/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Мичио Сузуки учился на столяра, в 1909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году, в возрасте 22 лет, он разработал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деревянный ткацкий станок с педальным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приводом. Он начал делать ткацкие станки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на небольшом арендованном складе, а в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1920 году с ростом продаж его бизнес стал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известен для широкой общественности под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названием Suzuki Loom Manufacturing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Company. В 1926 году компания начала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экспортировать свои ткацкие станки в Юго</a:t>
            </a:r>
            <a:r>
              <a:rPr lang="ru-RU" sz="2400" smtClean="0">
                <a:latin typeface="Arial" charset="0"/>
              </a:rPr>
              <a:t>-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Восточную Азию и Индию, а во время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военной эпохи Японии компания Suzuki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производила боеприпасы.</a:t>
            </a:r>
            <a:br>
              <a:rPr lang="ru-RU" sz="2400" smtClean="0">
                <a:latin typeface="AGOpus" pitchFamily="2" charset="0"/>
              </a:rPr>
            </a:br>
            <a:endParaRPr lang="ru-RU" sz="2400" smtClean="0">
              <a:latin typeface="AGOpus" pitchFamily="2" charset="0"/>
            </a:endParaRPr>
          </a:p>
        </p:txBody>
      </p:sp>
      <p:pic>
        <p:nvPicPr>
          <p:cNvPr id="76804" name="Picture 2" descr="Мичио Сузу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4125" y="1628775"/>
            <a:ext cx="2809875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732588" y="5157788"/>
            <a:ext cx="2016125" cy="5762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4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6" name="Содержимое 2"/>
          <p:cNvSpPr>
            <a:spLocks noGrp="1"/>
          </p:cNvSpPr>
          <p:nvPr>
            <p:ph idx="1"/>
          </p:nvPr>
        </p:nvSpPr>
        <p:spPr>
          <a:xfrm>
            <a:off x="250825" y="2060575"/>
            <a:ext cx="8516938" cy="2405063"/>
          </a:xfrm>
        </p:spPr>
        <p:txBody>
          <a:bodyPr/>
          <a:lstStyle/>
          <a:p>
            <a:pPr>
              <a:lnSpc>
                <a:spcPts val="3038"/>
              </a:lnSpc>
              <a:buFont typeface="Arial" charset="0"/>
              <a:buNone/>
            </a:pPr>
            <a:r>
              <a:rPr lang="en-US" smtClean="0">
                <a:latin typeface="AGOpus" pitchFamily="2" charset="0"/>
              </a:rPr>
              <a:t>Toyota - </a:t>
            </a:r>
            <a:r>
              <a:rPr lang="ru-RU" smtClean="0">
                <a:latin typeface="AGOpus" pitchFamily="2" charset="0"/>
              </a:rPr>
              <a:t>японская автомобилестроительная</a:t>
            </a:r>
            <a:endParaRPr lang="en-US" smtClean="0">
              <a:latin typeface="AGOpus" pitchFamily="2" charset="0"/>
            </a:endParaRPr>
          </a:p>
          <a:p>
            <a:pPr>
              <a:lnSpc>
                <a:spcPts val="3038"/>
              </a:lnSpc>
              <a:buFont typeface="Arial" charset="0"/>
              <a:buNone/>
            </a:pPr>
            <a:r>
              <a:rPr lang="ru-RU" smtClean="0">
                <a:latin typeface="AGOpus" pitchFamily="2" charset="0"/>
              </a:rPr>
              <a:t>корпорация; также предоставляет финансовые</a:t>
            </a:r>
          </a:p>
          <a:p>
            <a:pPr>
              <a:lnSpc>
                <a:spcPts val="3038"/>
              </a:lnSpc>
              <a:buFont typeface="Arial" charset="0"/>
              <a:buNone/>
            </a:pPr>
            <a:r>
              <a:rPr lang="ru-RU" smtClean="0">
                <a:latin typeface="AGOpus" pitchFamily="2" charset="0"/>
              </a:rPr>
              <a:t>услуги и имеет несколько дополнительных</a:t>
            </a:r>
          </a:p>
          <a:p>
            <a:pPr>
              <a:lnSpc>
                <a:spcPts val="3038"/>
              </a:lnSpc>
              <a:buFont typeface="Arial" charset="0"/>
              <a:buNone/>
            </a:pPr>
            <a:r>
              <a:rPr lang="ru-RU" smtClean="0">
                <a:latin typeface="AGOpus" pitchFamily="2" charset="0"/>
              </a:rPr>
              <a:t>направлений в бизнесе.</a:t>
            </a:r>
          </a:p>
        </p:txBody>
      </p:sp>
      <p:pic>
        <p:nvPicPr>
          <p:cNvPr id="5124" name="Picture 4" descr="http://st.automobilemag.com/uploads/sites/11/2012/07/1936-Model-AA-Sed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005263"/>
            <a:ext cx="3995737" cy="2500312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7828" name="Picture 7" descr="Citro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4084638"/>
            <a:ext cx="4932362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8" descr="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0"/>
            <a:ext cx="2300287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0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143000"/>
          </a:xfrm>
          <a:solidFill>
            <a:srgbClr val="969696">
              <a:alpha val="50195"/>
            </a:srgbClr>
          </a:solidFill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</a:p>
        </p:txBody>
      </p:sp>
      <p:sp>
        <p:nvSpPr>
          <p:cNvPr id="78851" name="Содержимое 2"/>
          <p:cNvSpPr>
            <a:spLocks noGrp="1"/>
          </p:cNvSpPr>
          <p:nvPr>
            <p:ph idx="1"/>
          </p:nvPr>
        </p:nvSpPr>
        <p:spPr>
          <a:xfrm>
            <a:off x="179388" y="1412875"/>
            <a:ext cx="8785225" cy="3125788"/>
          </a:xfrm>
        </p:spPr>
        <p:txBody>
          <a:bodyPr/>
          <a:lstStyle/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История автомобильной марки Toyota начинается в конце 19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века с фирмы Toyoda Automatic Loom Works выпускающей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ткацкие станки. Ее основателем был Сакичи Тойода.Акционеры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не разделяли его страсть к изобретательству и Сакичи пришлось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уйти из фирмы. Совместно со своим сыном Киитиро Тойода он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создал новую фирму - </a:t>
            </a:r>
            <a:r>
              <a:rPr lang="en-US" sz="2400" smtClean="0">
                <a:latin typeface="AGOpus" pitchFamily="2" charset="0"/>
              </a:rPr>
              <a:t>Toyoda Boshoku</a:t>
            </a:r>
            <a:r>
              <a:rPr lang="ru-RU" sz="2400" smtClean="0">
                <a:latin typeface="AGOpus" pitchFamily="2" charset="0"/>
              </a:rPr>
              <a:t>. Сначала, как и прошлая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фирма, </a:t>
            </a:r>
            <a:r>
              <a:rPr lang="en-US" sz="2400" smtClean="0">
                <a:latin typeface="AGOpus" pitchFamily="2" charset="0"/>
              </a:rPr>
              <a:t>Toyoda Boshoku </a:t>
            </a:r>
            <a:r>
              <a:rPr lang="ru-RU" sz="2400" smtClean="0">
                <a:latin typeface="AGOpus" pitchFamily="2" charset="0"/>
              </a:rPr>
              <a:t>специализировалась на ткацких </a:t>
            </a:r>
            <a:endParaRPr lang="ru-RU" sz="2400" smtClean="0">
              <a:latin typeface="Arial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станках,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а потом, когда компанией начал уаправлять Киитиро,</a:t>
            </a:r>
            <a:r>
              <a:rPr lang="ru-RU" sz="2400" smtClean="0">
                <a:latin typeface="Arial" charset="0"/>
              </a:rPr>
              <a:t> 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перешла к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производству автомобилей.</a:t>
            </a:r>
          </a:p>
        </p:txBody>
      </p:sp>
      <p:pic>
        <p:nvPicPr>
          <p:cNvPr id="78852" name="Picture 4" descr="https://im0-tub-ru.yandex.net/i?id=1b3938a7d7587c3a7fc4895b8832c55c&amp;n=33&amp;h=215&amp;w=3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508500"/>
            <a:ext cx="3167063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7" descr="Citro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4165600"/>
            <a:ext cx="29718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6" name="Picture 8" descr="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4365625"/>
            <a:ext cx="1655762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5" name="Text Box 9"/>
          <p:cNvSpPr txBox="1">
            <a:spLocks noChangeArrowheads="1"/>
          </p:cNvSpPr>
          <p:nvPr/>
        </p:nvSpPr>
        <p:spPr bwMode="auto">
          <a:xfrm>
            <a:off x="5219700" y="6237288"/>
            <a:ext cx="37703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Arial" charset="0"/>
              </a:rPr>
              <a:t>Первый логотип компании 1936г.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4" name="Rectangle 9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  <a:solidFill>
            <a:srgbClr val="969696">
              <a:alpha val="45097"/>
            </a:srgbClr>
          </a:solidFill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Киитиро Тойода</a:t>
            </a:r>
            <a:b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en-US" sz="4000" smtClean="0">
                <a:solidFill>
                  <a:schemeClr val="bg1"/>
                </a:solidFill>
                <a:latin typeface="PhillippScript" pitchFamily="2" charset="0"/>
              </a:rPr>
              <a:t>(1894–1952)</a:t>
            </a:r>
            <a:endParaRPr lang="ru-RU" sz="4000" smtClean="0">
              <a:solidFill>
                <a:schemeClr val="bg1"/>
              </a:solidFill>
              <a:latin typeface="PhillippScript" pitchFamily="2" charset="0"/>
            </a:endParaRPr>
          </a:p>
        </p:txBody>
      </p:sp>
      <p:sp>
        <p:nvSpPr>
          <p:cNvPr id="79875" name="Содержимое 2"/>
          <p:cNvSpPr>
            <a:spLocks noGrp="1"/>
          </p:cNvSpPr>
          <p:nvPr>
            <p:ph idx="1"/>
          </p:nvPr>
        </p:nvSpPr>
        <p:spPr>
          <a:xfrm>
            <a:off x="0" y="1412875"/>
            <a:ext cx="6408738" cy="5111750"/>
          </a:xfrm>
        </p:spPr>
        <p:txBody>
          <a:bodyPr/>
          <a:lstStyle/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Родился 11 июня 1894 в г. Тоёта, префектура </a:t>
            </a:r>
            <a:endParaRPr lang="ru-RU" sz="2200" smtClean="0">
              <a:latin typeface="Arial" charset="0"/>
            </a:endParaRP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Айти,</a:t>
            </a:r>
            <a:r>
              <a:rPr lang="ru-RU" sz="2200" smtClean="0">
                <a:latin typeface="Arial" charset="0"/>
              </a:rPr>
              <a:t> </a:t>
            </a:r>
            <a:r>
              <a:rPr lang="ru-RU" sz="2200" smtClean="0">
                <a:latin typeface="AGOpus" pitchFamily="2" charset="0"/>
              </a:rPr>
              <a:t>Япония.</a:t>
            </a:r>
            <a:r>
              <a:rPr lang="en-US" sz="2200" smtClean="0">
                <a:latin typeface="AGOpus" pitchFamily="2" charset="0"/>
              </a:rPr>
              <a:t> </a:t>
            </a:r>
            <a:r>
              <a:rPr lang="ru-RU" sz="2200" smtClean="0">
                <a:latin typeface="AGOpus" pitchFamily="2" charset="0"/>
              </a:rPr>
              <a:t>В детстве Киитиро был слабым и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болезненным мальчиком, никто не верил, что он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сможет продолжить развитие семейного бизнеса,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однако у отца на этот счёт было своё видение. Он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понимал, что мир меняется, и будущее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принадлежит автомобилям, поэтому Сакичи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Тойода поставил сыну задачу создать</a:t>
            </a:r>
            <a:r>
              <a:rPr lang="ru-RU" sz="2200" smtClean="0">
                <a:latin typeface="Arial" charset="0"/>
              </a:rPr>
              <a:t> а</a:t>
            </a:r>
            <a:r>
              <a:rPr lang="ru-RU" sz="2200" smtClean="0">
                <a:latin typeface="AGOpus" pitchFamily="2" charset="0"/>
              </a:rPr>
              <a:t>втомо</a:t>
            </a:r>
            <a:r>
              <a:rPr lang="ru-RU" sz="2200" smtClean="0">
                <a:latin typeface="Arial" charset="0"/>
              </a:rPr>
              <a:t>-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бильное предприятие. Незадолго до</a:t>
            </a:r>
            <a:r>
              <a:rPr lang="ru-RU" sz="2200" smtClean="0">
                <a:latin typeface="Arial" charset="0"/>
              </a:rPr>
              <a:t> </a:t>
            </a:r>
            <a:r>
              <a:rPr lang="ru-RU" sz="2200" smtClean="0">
                <a:latin typeface="AGOpus" pitchFamily="2" charset="0"/>
              </a:rPr>
              <a:t>смерти отец </a:t>
            </a:r>
            <a:endParaRPr lang="ru-RU" sz="2200" smtClean="0">
              <a:latin typeface="Arial" charset="0"/>
            </a:endParaRP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Киитиро завещает сыну</a:t>
            </a:r>
            <a:r>
              <a:rPr lang="en-US" sz="2200" smtClean="0">
                <a:latin typeface="AGOpus" pitchFamily="2" charset="0"/>
              </a:rPr>
              <a:t> </a:t>
            </a:r>
            <a:r>
              <a:rPr lang="ru-RU" sz="2200" smtClean="0">
                <a:latin typeface="AGOpus" pitchFamily="2" charset="0"/>
              </a:rPr>
              <a:t>следовать</a:t>
            </a:r>
            <a:r>
              <a:rPr lang="ru-RU" sz="2200" smtClean="0">
                <a:latin typeface="Arial" charset="0"/>
              </a:rPr>
              <a:t> </a:t>
            </a:r>
            <a:r>
              <a:rPr lang="ru-RU" sz="2200" smtClean="0">
                <a:latin typeface="AGOpus" pitchFamily="2" charset="0"/>
              </a:rPr>
              <a:t>Своей мечте, и </a:t>
            </a:r>
            <a:endParaRPr lang="ru-RU" sz="2200" smtClean="0">
              <a:latin typeface="Arial" charset="0"/>
            </a:endParaRP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сделать ставку на</a:t>
            </a:r>
            <a:r>
              <a:rPr lang="en-US" sz="2200" smtClean="0">
                <a:latin typeface="AGOpus" pitchFamily="2" charset="0"/>
              </a:rPr>
              <a:t> </a:t>
            </a:r>
            <a:r>
              <a:rPr lang="ru-RU" sz="2200" smtClean="0">
                <a:latin typeface="AGOpus" pitchFamily="2" charset="0"/>
              </a:rPr>
              <a:t>автомобили. С</a:t>
            </a:r>
            <a:r>
              <a:rPr lang="ru-RU" sz="2200" smtClean="0">
                <a:latin typeface="Arial" charset="0"/>
              </a:rPr>
              <a:t> </a:t>
            </a:r>
            <a:r>
              <a:rPr lang="ru-RU" sz="2200" smtClean="0">
                <a:latin typeface="AGOpus" pitchFamily="2" charset="0"/>
              </a:rPr>
              <a:t>1941 по 1950 </a:t>
            </a:r>
            <a:endParaRPr lang="ru-RU" sz="2200" smtClean="0">
              <a:latin typeface="Arial" charset="0"/>
            </a:endParaRP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годы Киитиро являлся</a:t>
            </a:r>
            <a:r>
              <a:rPr lang="en-US" sz="2200" smtClean="0">
                <a:latin typeface="AGOpus" pitchFamily="2" charset="0"/>
              </a:rPr>
              <a:t> </a:t>
            </a:r>
            <a:r>
              <a:rPr lang="ru-RU" sz="2200" smtClean="0">
                <a:latin typeface="AGOpus" pitchFamily="2" charset="0"/>
              </a:rPr>
              <a:t>президентом</a:t>
            </a:r>
            <a:r>
              <a:rPr lang="ru-RU" sz="2200" smtClean="0">
                <a:latin typeface="Arial" charset="0"/>
              </a:rPr>
              <a:t> </a:t>
            </a:r>
            <a:r>
              <a:rPr lang="ru-RU" sz="2200" smtClean="0">
                <a:latin typeface="AGOpus" pitchFamily="2" charset="0"/>
              </a:rPr>
              <a:t>Toyot</a:t>
            </a:r>
            <a:r>
              <a:rPr lang="en-US" sz="2200" smtClean="0">
                <a:latin typeface="AGOpus" pitchFamily="2" charset="0"/>
              </a:rPr>
              <a:t>a</a:t>
            </a:r>
            <a:r>
              <a:rPr lang="ru-RU" sz="2200" smtClean="0">
                <a:latin typeface="AGOpus" pitchFamily="2" charset="0"/>
              </a:rPr>
              <a:t>. В </a:t>
            </a:r>
            <a:endParaRPr lang="ru-RU" sz="2200" smtClean="0">
              <a:latin typeface="Arial" charset="0"/>
            </a:endParaRP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1948</a:t>
            </a:r>
            <a:r>
              <a:rPr lang="en-US" sz="2200" smtClean="0">
                <a:latin typeface="AGOpus" pitchFamily="2" charset="0"/>
              </a:rPr>
              <a:t> </a:t>
            </a:r>
            <a:r>
              <a:rPr lang="ru-RU" sz="2200" smtClean="0">
                <a:latin typeface="AGOpus" pitchFamily="2" charset="0"/>
              </a:rPr>
              <a:t>году объявил об уходе из компании</a:t>
            </a:r>
            <a:r>
              <a:rPr lang="ru-RU" sz="2200" smtClean="0">
                <a:latin typeface="Arial" charset="0"/>
              </a:rPr>
              <a:t> </a:t>
            </a:r>
            <a:r>
              <a:rPr lang="ru-RU" sz="2200" smtClean="0">
                <a:latin typeface="AGOpus" pitchFamily="2" charset="0"/>
              </a:rPr>
              <a:t>в связи </a:t>
            </a:r>
            <a:endParaRPr lang="ru-RU" sz="2200" smtClean="0">
              <a:latin typeface="Arial" charset="0"/>
            </a:endParaRP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с падением объема продаж, снижением</a:t>
            </a:r>
            <a:r>
              <a:rPr lang="ru-RU" sz="2200" smtClean="0">
                <a:latin typeface="Arial" charset="0"/>
              </a:rPr>
              <a:t> </a:t>
            </a:r>
            <a:r>
              <a:rPr lang="ru-RU" sz="2200" smtClean="0">
                <a:latin typeface="AGOpus" pitchFamily="2" charset="0"/>
              </a:rPr>
              <a:t>прибыли </a:t>
            </a:r>
            <a:endParaRPr lang="ru-RU" sz="2200" smtClean="0">
              <a:latin typeface="Arial" charset="0"/>
            </a:endParaRP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и необходимостью массовых</a:t>
            </a:r>
            <a:r>
              <a:rPr lang="ru-RU" sz="2200" smtClean="0">
                <a:latin typeface="Arial" charset="0"/>
              </a:rPr>
              <a:t> </a:t>
            </a:r>
            <a:r>
              <a:rPr lang="ru-RU" sz="2200" smtClean="0">
                <a:latin typeface="AGOpus" pitchFamily="2" charset="0"/>
              </a:rPr>
              <a:t>увольнений, и в </a:t>
            </a:r>
            <a:endParaRPr lang="ru-RU" sz="2200" smtClean="0">
              <a:latin typeface="Arial" charset="0"/>
            </a:endParaRP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200" smtClean="0">
                <a:latin typeface="AGOpus" pitchFamily="2" charset="0"/>
              </a:rPr>
              <a:t>1950 году покинул компанию.</a:t>
            </a:r>
          </a:p>
        </p:txBody>
      </p:sp>
      <p:pic>
        <p:nvPicPr>
          <p:cNvPr id="79876" name="Picture 2" descr="https://im3-tub-ru.yandex.net/i?id=77aa470adfc99f9ea1d0265a38872ac6&amp;n=33&amp;h=215&amp;w=1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3513" y="1557338"/>
            <a:ext cx="2630487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04025" y="5445125"/>
            <a:ext cx="2016125" cy="5762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4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Содержимое 2"/>
          <p:cNvSpPr>
            <a:spLocks noGrp="1"/>
          </p:cNvSpPr>
          <p:nvPr>
            <p:ph idx="1"/>
          </p:nvPr>
        </p:nvSpPr>
        <p:spPr>
          <a:xfrm>
            <a:off x="395288" y="2420938"/>
            <a:ext cx="8229600" cy="17573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>
                <a:latin typeface="AGOpus" pitchFamily="2" charset="0"/>
              </a:rPr>
              <a:t>Ferrari - </a:t>
            </a:r>
            <a:r>
              <a:rPr lang="ru-RU" smtClean="0">
                <a:latin typeface="AGOpus" pitchFamily="2" charset="0"/>
              </a:rPr>
              <a:t>итальянская фирма, занимающаяся</a:t>
            </a:r>
            <a:endParaRPr lang="en-US" smtClean="0">
              <a:latin typeface="AGOpus" pitchFamily="2" charset="0"/>
            </a:endParaRPr>
          </a:p>
          <a:p>
            <a:pPr>
              <a:buFont typeface="Arial" charset="0"/>
              <a:buNone/>
            </a:pPr>
            <a:r>
              <a:rPr lang="ru-RU" smtClean="0">
                <a:latin typeface="AGOpus" pitchFamily="2" charset="0"/>
              </a:rPr>
              <a:t>производством спортивных автомобилей,</a:t>
            </a:r>
            <a:endParaRPr lang="en-US" smtClean="0">
              <a:latin typeface="AGOpus" pitchFamily="2" charset="0"/>
            </a:endParaRPr>
          </a:p>
          <a:p>
            <a:pPr>
              <a:buFont typeface="Arial" charset="0"/>
              <a:buNone/>
            </a:pPr>
            <a:r>
              <a:rPr lang="ru-RU" smtClean="0">
                <a:latin typeface="AGOpus" pitchFamily="2" charset="0"/>
              </a:rPr>
              <a:t>расположенная в Маранелло (Италия).</a:t>
            </a:r>
            <a:br>
              <a:rPr lang="ru-RU" smtClean="0">
                <a:latin typeface="AGOpus" pitchFamily="2" charset="0"/>
              </a:rPr>
            </a:br>
            <a:r>
              <a:rPr lang="ru-RU" smtClean="0"/>
              <a:t> </a:t>
            </a:r>
          </a:p>
        </p:txBody>
      </p:sp>
      <p:pic>
        <p:nvPicPr>
          <p:cNvPr id="6148" name="Picture 4" descr="https://im2-tub-ru.yandex.net/i?id=1fe47c9202dc04cdee8acb6e0fe65a04&amp;n=33&amp;h=215&amp;w=3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37063"/>
            <a:ext cx="402272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8" descr="ferrari-logo-pn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0"/>
            <a:ext cx="200818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9" descr="Citro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4300" y="3732213"/>
            <a:ext cx="5219700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969696">
              <a:alpha val="50195"/>
            </a:srgbClr>
          </a:solidFill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</a:p>
        </p:txBody>
      </p:sp>
      <p:sp>
        <p:nvSpPr>
          <p:cNvPr id="8192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92400"/>
          </a:xfrm>
        </p:spPr>
        <p:txBody>
          <a:bodyPr/>
          <a:lstStyle/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Компания (первоначальное название её было Auto Avio</a:t>
            </a:r>
          </a:p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Costruzioni) была основана в 1929 году гонщиком,</a:t>
            </a:r>
          </a:p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конструктором и испытателем автомобилей «Альфа-Ромео»</a:t>
            </a:r>
          </a:p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  <a:hlinkClick r:id="rId3" action="ppaction://hlinksldjump"/>
              </a:rPr>
              <a:t>Энцо Феррари</a:t>
            </a:r>
            <a:r>
              <a:rPr lang="ru-RU" sz="2400" smtClean="0">
                <a:latin typeface="AGOpus" pitchFamily="2" charset="0"/>
              </a:rPr>
              <a:t>. Первоначально она производила различное</a:t>
            </a:r>
          </a:p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оборудование для автомобилей. Сделанные компанией</a:t>
            </a:r>
          </a:p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автомобили выпускались под маркой «Альфа-Ромео». С </a:t>
            </a:r>
            <a:endParaRPr lang="ru-RU" sz="2400" smtClean="0">
              <a:latin typeface="Arial" charset="0"/>
            </a:endParaRPr>
          </a:p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этой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компанией у Феррари был договор.</a:t>
            </a:r>
          </a:p>
        </p:txBody>
      </p:sp>
      <p:pic>
        <p:nvPicPr>
          <p:cNvPr id="81924" name="Picture 2" descr="http://fullautohistory.ucoz.ru/Ferrari/Hist/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37063"/>
            <a:ext cx="3455988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4" descr="http://img.championat.com/news/big/q/i/ferrari_139461218511030997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4292600"/>
            <a:ext cx="31686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6" name="Rectangle 9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  <a:solidFill>
            <a:srgbClr val="969696">
              <a:alpha val="45097"/>
            </a:srgbClr>
          </a:solidFill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Энцо Ансельмо Феррари</a:t>
            </a:r>
            <a:b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en-US" sz="4000" smtClean="0">
                <a:solidFill>
                  <a:schemeClr val="bg1"/>
                </a:solidFill>
                <a:latin typeface="PhillippScript" pitchFamily="2" charset="0"/>
              </a:rPr>
              <a:t>(1898–1988)</a:t>
            </a:r>
            <a:endParaRPr lang="ru-RU" sz="4000" smtClean="0">
              <a:solidFill>
                <a:schemeClr val="bg1"/>
              </a:solidFill>
              <a:latin typeface="PhillippScript" pitchFamily="2" charset="0"/>
            </a:endParaRPr>
          </a:p>
        </p:txBody>
      </p:sp>
      <p:sp>
        <p:nvSpPr>
          <p:cNvPr id="82947" name="Содержимое 2"/>
          <p:cNvSpPr>
            <a:spLocks noGrp="1"/>
          </p:cNvSpPr>
          <p:nvPr>
            <p:ph idx="1"/>
          </p:nvPr>
        </p:nvSpPr>
        <p:spPr>
          <a:xfrm>
            <a:off x="0" y="1557338"/>
            <a:ext cx="6624638" cy="4967287"/>
          </a:xfrm>
        </p:spPr>
        <p:txBody>
          <a:bodyPr/>
          <a:lstStyle/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Знаменитый Энцо Феррари родился в 1898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году, в Модене. Он вспоминал, что с самых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юных лет был заядлым фанатом автомобильных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гонок и быстрых автомобилей. По окончании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Первой Мировой он попал в спортивную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команду CMN. В 1920-м работал в компании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«Альфа Ромео». Период службы в итальянском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концерне сыграл немалую роль в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профессиональном росте парня, хотя он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трудился там простым водителем-испытателем.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Позднее Энцо собрал собственную команду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(она называлась «Скудерия Феррари</a:t>
            </a:r>
            <a:r>
              <a:rPr lang="ru-RU" sz="2400" b="1" smtClean="0">
                <a:latin typeface="AGOpus" pitchFamily="2" charset="0"/>
              </a:rPr>
              <a:t>»</a:t>
            </a:r>
            <a:r>
              <a:rPr lang="ru-RU" sz="2400" smtClean="0">
                <a:latin typeface="AGOpus" pitchFamily="2" charset="0"/>
              </a:rPr>
              <a:t>). Главной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деятельностью группы являлось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усовершенствование разработок «Альфа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Ромео», которые применялись в гонках.</a:t>
            </a:r>
          </a:p>
        </p:txBody>
      </p:sp>
      <p:pic>
        <p:nvPicPr>
          <p:cNvPr id="82948" name="Picture 2" descr="http://www.personbio.com/img/6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1450" y="1557338"/>
            <a:ext cx="2622550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77050" y="5445125"/>
            <a:ext cx="2016125" cy="5762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4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Содержимое 2"/>
          <p:cNvSpPr>
            <a:spLocks noGrp="1"/>
          </p:cNvSpPr>
          <p:nvPr>
            <p:ph idx="1"/>
          </p:nvPr>
        </p:nvSpPr>
        <p:spPr>
          <a:xfrm>
            <a:off x="395288" y="2133600"/>
            <a:ext cx="8229600" cy="13970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>
                <a:latin typeface="AGOpus" pitchFamily="2" charset="0"/>
              </a:rPr>
              <a:t>Aston Martin - </a:t>
            </a:r>
            <a:r>
              <a:rPr lang="ru-RU" smtClean="0">
                <a:latin typeface="AGOpus" pitchFamily="2" charset="0"/>
              </a:rPr>
              <a:t>английский производитель</a:t>
            </a:r>
            <a:endParaRPr lang="en-US" smtClean="0">
              <a:latin typeface="AGOpus" pitchFamily="2" charset="0"/>
            </a:endParaRPr>
          </a:p>
          <a:p>
            <a:pPr>
              <a:buFont typeface="Arial" charset="0"/>
              <a:buNone/>
            </a:pPr>
            <a:r>
              <a:rPr lang="ru-RU" smtClean="0">
                <a:latin typeface="AGOpus" pitchFamily="2" charset="0"/>
              </a:rPr>
              <a:t>престижных спортивных автомобилей.</a:t>
            </a:r>
          </a:p>
        </p:txBody>
      </p:sp>
      <p:pic>
        <p:nvPicPr>
          <p:cNvPr id="3076" name="Picture 4" descr="http://scars.ru/pages/aston/history/his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789363"/>
            <a:ext cx="4464050" cy="2790825"/>
          </a:xfrm>
          <a:prstGeom prst="rect">
            <a:avLst/>
          </a:prstGeom>
          <a:noFill/>
          <a:ln w="57150" cap="rnd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pic>
        <p:nvPicPr>
          <p:cNvPr id="20483" name="Picture 6" descr="Aston-Mart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0"/>
            <a:ext cx="413385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7" descr="q-by-aston-martin-vanquish-2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84538"/>
            <a:ext cx="4787900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0" name="Содержимое 2"/>
          <p:cNvSpPr>
            <a:spLocks noGrp="1"/>
          </p:cNvSpPr>
          <p:nvPr>
            <p:ph idx="1"/>
          </p:nvPr>
        </p:nvSpPr>
        <p:spPr>
          <a:xfrm>
            <a:off x="395288" y="1844675"/>
            <a:ext cx="8435975" cy="17573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>
                <a:latin typeface="AGOpus" pitchFamily="2" charset="0"/>
              </a:rPr>
              <a:t>Ford - </a:t>
            </a:r>
            <a:r>
              <a:rPr lang="ru-RU" smtClean="0">
                <a:latin typeface="AGOpus" pitchFamily="2" charset="0"/>
              </a:rPr>
              <a:t> американская автомобилестроительная</a:t>
            </a:r>
          </a:p>
          <a:p>
            <a:pPr>
              <a:buFont typeface="Arial" charset="0"/>
              <a:buNone/>
            </a:pPr>
            <a:r>
              <a:rPr lang="ru-RU" smtClean="0">
                <a:latin typeface="AGOpus" pitchFamily="2" charset="0"/>
              </a:rPr>
              <a:t>компания; штаб-квартира – в городе Дирборн</a:t>
            </a:r>
          </a:p>
          <a:p>
            <a:pPr>
              <a:buFont typeface="Arial" charset="0"/>
              <a:buNone/>
            </a:pPr>
            <a:r>
              <a:rPr lang="ru-RU" smtClean="0">
                <a:latin typeface="AGOpus" pitchFamily="2" charset="0"/>
              </a:rPr>
              <a:t>(штат Мичиган).</a:t>
            </a:r>
          </a:p>
        </p:txBody>
      </p:sp>
      <p:pic>
        <p:nvPicPr>
          <p:cNvPr id="5124" name="Picture 4" descr="http://trueautosite.com/wp-content/uploads/images/ford-model-a_26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716338"/>
            <a:ext cx="38163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7" descr="Citro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3429000"/>
            <a:ext cx="5076825" cy="317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8" descr="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0"/>
            <a:ext cx="413861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4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143000"/>
          </a:xfrm>
          <a:solidFill>
            <a:srgbClr val="969696">
              <a:alpha val="50195"/>
            </a:srgbClr>
          </a:solidFill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</a:p>
        </p:txBody>
      </p:sp>
      <p:sp>
        <p:nvSpPr>
          <p:cNvPr id="84995" name="Содержимое 2"/>
          <p:cNvSpPr>
            <a:spLocks noGrp="1"/>
          </p:cNvSpPr>
          <p:nvPr>
            <p:ph idx="1"/>
          </p:nvPr>
        </p:nvSpPr>
        <p:spPr>
          <a:xfrm>
            <a:off x="250825" y="1484313"/>
            <a:ext cx="8642350" cy="2260600"/>
          </a:xfrm>
        </p:spPr>
        <p:txBody>
          <a:bodyPr/>
          <a:lstStyle/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Компания основана в 1903 году </a:t>
            </a:r>
            <a:r>
              <a:rPr lang="ru-RU" sz="2400" smtClean="0">
                <a:latin typeface="AGOpus" pitchFamily="2" charset="0"/>
                <a:hlinkClick r:id="rId3" action="ppaction://hlinksldjump"/>
              </a:rPr>
              <a:t>Генри Фордом</a:t>
            </a:r>
            <a:r>
              <a:rPr lang="ru-RU" sz="2400" smtClean="0">
                <a:latin typeface="AGOpus" pitchFamily="2" charset="0"/>
              </a:rPr>
              <a:t>, который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создал её, получив на развитие бизнеса $28 000 от пяти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инвес</a:t>
            </a:r>
            <a:r>
              <a:rPr lang="ru-RU" sz="2400" smtClean="0">
                <a:latin typeface="Arial" charset="0"/>
              </a:rPr>
              <a:t>-</a:t>
            </a:r>
          </a:p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торов. Компания Ford получила известность как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первая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в мире </a:t>
            </a:r>
            <a:endParaRPr lang="ru-RU" sz="2400" smtClean="0">
              <a:latin typeface="Arial" charset="0"/>
            </a:endParaRPr>
          </a:p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применившая классический автосборочный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конвейер.</a:t>
            </a:r>
            <a:r>
              <a:rPr lang="en-US" sz="2400" smtClean="0">
                <a:latin typeface="AGOpus" pitchFamily="2" charset="0"/>
              </a:rPr>
              <a:t> </a:t>
            </a:r>
            <a:r>
              <a:rPr lang="ru-RU" sz="2400" smtClean="0">
                <a:latin typeface="AGOpus" pitchFamily="2" charset="0"/>
              </a:rPr>
              <a:t>Первой </a:t>
            </a:r>
            <a:endParaRPr lang="ru-RU" sz="2400" smtClean="0">
              <a:latin typeface="Arial" charset="0"/>
            </a:endParaRPr>
          </a:p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получившей массовое признание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моделью,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выпускаемой компа</a:t>
            </a:r>
            <a:r>
              <a:rPr lang="ru-RU" sz="2400" smtClean="0">
                <a:latin typeface="Arial" charset="0"/>
              </a:rPr>
              <a:t>-</a:t>
            </a:r>
          </a:p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нией, стал Ford Model T,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выпускавшийся в 1908—1927 годах.</a:t>
            </a:r>
            <a:endParaRPr lang="ru-RU" smtClean="0">
              <a:latin typeface="AGOpus" pitchFamily="2" charset="0"/>
            </a:endParaRPr>
          </a:p>
        </p:txBody>
      </p:sp>
      <p:pic>
        <p:nvPicPr>
          <p:cNvPr id="84996" name="Picture 2" descr="https://im1-tub-ru.yandex.net/i?id=007e35ca7ed66826e2c2ff0cd285b472&amp;n=33&amp;h=215&amp;w=28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3825875"/>
            <a:ext cx="3887788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8" name="Rectangle 9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  <a:solidFill>
            <a:srgbClr val="969696">
              <a:alpha val="45097"/>
            </a:srgbClr>
          </a:solidFill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Генри Форд</a:t>
            </a:r>
            <a:r>
              <a:rPr lang="en-US" sz="4000" smtClean="0">
                <a:solidFill>
                  <a:schemeClr val="bg1"/>
                </a:solidFill>
                <a:latin typeface="PhillippScript" pitchFamily="2" charset="0"/>
              </a:rPr>
              <a:t/>
            </a:r>
            <a:br>
              <a:rPr lang="en-US" sz="4000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en-US" sz="4000" smtClean="0">
                <a:solidFill>
                  <a:schemeClr val="bg1"/>
                </a:solidFill>
                <a:latin typeface="PhillippScript" pitchFamily="2" charset="0"/>
              </a:rPr>
              <a:t>(1863–1947)</a:t>
            </a:r>
            <a:endParaRPr lang="ru-RU" sz="4000" smtClean="0">
              <a:solidFill>
                <a:schemeClr val="bg1"/>
              </a:solidFill>
              <a:latin typeface="PhillippScript" pitchFamily="2" charset="0"/>
            </a:endParaRPr>
          </a:p>
        </p:txBody>
      </p:sp>
      <p:sp>
        <p:nvSpPr>
          <p:cNvPr id="86019" name="Содержимое 2"/>
          <p:cNvSpPr>
            <a:spLocks noGrp="1"/>
          </p:cNvSpPr>
          <p:nvPr>
            <p:ph idx="1"/>
          </p:nvPr>
        </p:nvSpPr>
        <p:spPr>
          <a:xfrm>
            <a:off x="179388" y="1484313"/>
            <a:ext cx="6265862" cy="5040312"/>
          </a:xfrm>
        </p:spPr>
        <p:txBody>
          <a:bodyPr/>
          <a:lstStyle/>
          <a:p>
            <a:pPr>
              <a:lnSpc>
                <a:spcPts val="18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Родился 30 июля 1863 г. вблизи города</a:t>
            </a:r>
          </a:p>
          <a:p>
            <a:pPr>
              <a:lnSpc>
                <a:spcPts val="18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Диборн, штат Мичиган, в семье</a:t>
            </a:r>
          </a:p>
          <a:p>
            <a:pPr>
              <a:lnSpc>
                <a:spcPts val="18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эмигрировавших из Ирландии фермеров.</a:t>
            </a:r>
          </a:p>
          <a:p>
            <a:pPr>
              <a:lnSpc>
                <a:spcPts val="18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Когда родителям не требовалась его помощь</a:t>
            </a:r>
          </a:p>
          <a:p>
            <a:pPr>
              <a:lnSpc>
                <a:spcPts val="18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на ферме или когда он сам не был занят</a:t>
            </a:r>
          </a:p>
          <a:p>
            <a:pPr>
              <a:lnSpc>
                <a:spcPts val="18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починкой часов или сельскохозяйственной</a:t>
            </a:r>
          </a:p>
          <a:p>
            <a:pPr>
              <a:lnSpc>
                <a:spcPts val="18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техники, Генри посещал занятия в местной</a:t>
            </a:r>
          </a:p>
          <a:p>
            <a:pPr>
              <a:lnSpc>
                <a:spcPts val="18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сельской школе. В возрасте 16 лет Генри был</a:t>
            </a:r>
          </a:p>
          <a:p>
            <a:pPr>
              <a:lnSpc>
                <a:spcPts val="18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принят на три года учеником слесаря в</a:t>
            </a:r>
          </a:p>
          <a:p>
            <a:pPr>
              <a:lnSpc>
                <a:spcPts val="18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механическую мастерскую Джеймса Флауэра</a:t>
            </a:r>
          </a:p>
          <a:p>
            <a:pPr>
              <a:lnSpc>
                <a:spcPts val="18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 Детройте. В 1896 г. собрал первый</a:t>
            </a:r>
          </a:p>
          <a:p>
            <a:pPr>
              <a:lnSpc>
                <a:spcPts val="18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экспериментальный автомобиль. Затем он</a:t>
            </a:r>
          </a:p>
          <a:p>
            <a:pPr>
              <a:lnSpc>
                <a:spcPts val="18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начал работать слесарем в Detroit Drydock</a:t>
            </a:r>
          </a:p>
          <a:p>
            <a:pPr>
              <a:lnSpc>
                <a:spcPts val="18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Company, но вскоре вернулся на</a:t>
            </a:r>
          </a:p>
          <a:p>
            <a:pPr>
              <a:lnSpc>
                <a:spcPts val="18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родительскую ферму, где основал маленькую</a:t>
            </a:r>
          </a:p>
          <a:p>
            <a:pPr>
              <a:lnSpc>
                <a:spcPts val="18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производственную мастерскую.</a:t>
            </a:r>
          </a:p>
        </p:txBody>
      </p:sp>
      <p:pic>
        <p:nvPicPr>
          <p:cNvPr id="86020" name="Picture 2" descr="https://upload.wikimedia.org/wikipedia/commons/thumb/8/82/Henry_Ford_at_Edison%27s_home_in_Ft._Myers_Florida_1914_detail_LC-LC-USZ62-131044.png/150px-Henry_Ford_at_Edison%27s_home_in_Ft._Myers_Florida_1914_detail_LC-LC-USZ62-13104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5875" y="1700213"/>
            <a:ext cx="277812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732588" y="5157788"/>
            <a:ext cx="2016125" cy="5762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4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Содержимое 2"/>
          <p:cNvSpPr>
            <a:spLocks noGrp="1"/>
          </p:cNvSpPr>
          <p:nvPr>
            <p:ph idx="1"/>
          </p:nvPr>
        </p:nvSpPr>
        <p:spPr>
          <a:xfrm>
            <a:off x="395288" y="1989138"/>
            <a:ext cx="8229600" cy="20875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smtClean="0">
                <a:latin typeface="AGOpus" pitchFamily="2" charset="0"/>
              </a:rPr>
              <a:t>Honda - </a:t>
            </a:r>
            <a:r>
              <a:rPr lang="ru-RU" sz="2800" smtClean="0">
                <a:latin typeface="AGOpus" pitchFamily="2" charset="0"/>
              </a:rPr>
              <a:t>международная промышленная компания,</a:t>
            </a:r>
            <a:endParaRPr lang="en-US" sz="2800" smtClean="0">
              <a:latin typeface="AGOpus" pitchFamily="2" charset="0"/>
            </a:endParaRPr>
          </a:p>
          <a:p>
            <a:pPr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ведущий японский производитель мотоциклов,</a:t>
            </a:r>
          </a:p>
          <a:p>
            <a:pPr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также входит в первую десятку в мире среди</a:t>
            </a:r>
          </a:p>
          <a:p>
            <a:pPr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производителей автомобилей.</a:t>
            </a:r>
          </a:p>
        </p:txBody>
      </p:sp>
      <p:pic>
        <p:nvPicPr>
          <p:cNvPr id="88068" name="Picture 4" descr="http://static.autotom.ru/img/catalog/honda/s500/honda_s500_2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973513"/>
            <a:ext cx="3671888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7" descr="ferrari-logo-pn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0"/>
            <a:ext cx="1963738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8" descr="Citro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3714750"/>
            <a:ext cx="471646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6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143000"/>
          </a:xfrm>
          <a:solidFill>
            <a:srgbClr val="969696">
              <a:alpha val="50195"/>
            </a:srgbClr>
          </a:solidFill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  <a:r>
              <a:rPr lang="ru-RU" smtClean="0"/>
              <a:t> </a:t>
            </a:r>
          </a:p>
        </p:txBody>
      </p:sp>
      <p:sp>
        <p:nvSpPr>
          <p:cNvPr id="88067" name="Содержимое 2"/>
          <p:cNvSpPr>
            <a:spLocks noGrp="1"/>
          </p:cNvSpPr>
          <p:nvPr>
            <p:ph idx="1"/>
          </p:nvPr>
        </p:nvSpPr>
        <p:spPr>
          <a:xfrm>
            <a:off x="395288" y="1484313"/>
            <a:ext cx="8229600" cy="1973262"/>
          </a:xfrm>
        </p:spPr>
        <p:txBody>
          <a:bodyPr/>
          <a:lstStyle/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Компания была основана в 1946 году японским инженером,</a:t>
            </a:r>
          </a:p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изобретателем и автогонщиком </a:t>
            </a:r>
            <a:r>
              <a:rPr lang="ru-RU" sz="2400" smtClean="0">
                <a:latin typeface="AGOpus" pitchFamily="2" charset="0"/>
                <a:hlinkClick r:id="rId3" action="ppaction://hlinksldjump"/>
              </a:rPr>
              <a:t>Соичиро Хонда</a:t>
            </a:r>
            <a:r>
              <a:rPr lang="ru-RU" sz="2400" smtClean="0">
                <a:latin typeface="AGOpus" pitchFamily="2" charset="0"/>
              </a:rPr>
              <a:t>. Компания в</a:t>
            </a:r>
          </a:p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ее нынешнем виде и со всей своей более чем 50-летней</a:t>
            </a:r>
          </a:p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историей существует благодаря его дерзкому,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изобретатель</a:t>
            </a:r>
            <a:r>
              <a:rPr lang="ru-RU" sz="2400" smtClean="0">
                <a:latin typeface="Arial" charset="0"/>
              </a:rPr>
              <a:t>-</a:t>
            </a:r>
          </a:p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ному и нестандартному образу мышления и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поведения.</a:t>
            </a:r>
          </a:p>
        </p:txBody>
      </p:sp>
      <p:pic>
        <p:nvPicPr>
          <p:cNvPr id="88068" name="Picture 2" descr="http://banana.by/uploads/posts/1224492674_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3516313"/>
            <a:ext cx="7848600" cy="33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0" name="Rectangle 9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  <a:solidFill>
            <a:srgbClr val="969696">
              <a:alpha val="45097"/>
            </a:srgbClr>
          </a:solidFill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Соичиро Хонда</a:t>
            </a:r>
            <a:b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(1906-1991)</a:t>
            </a:r>
          </a:p>
        </p:txBody>
      </p:sp>
      <p:sp>
        <p:nvSpPr>
          <p:cNvPr id="89091" name="Содержимое 2"/>
          <p:cNvSpPr>
            <a:spLocks noGrp="1"/>
          </p:cNvSpPr>
          <p:nvPr>
            <p:ph idx="1"/>
          </p:nvPr>
        </p:nvSpPr>
        <p:spPr>
          <a:xfrm>
            <a:off x="0" y="1628775"/>
            <a:ext cx="6516688" cy="4824413"/>
          </a:xfrm>
        </p:spPr>
        <p:txBody>
          <a:bodyPr/>
          <a:lstStyle/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Соитиро родился в ноябре 1906 г. В доме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бедного деревенского кузнеца. После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окончания средней школы в 1922 году в 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15-летнем возрасте покинул родительский дом,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чтобы работать автомехаником в Токио. Но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вначале ему пришлось заниматься шляпами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хозяйских детей. Ситуация изменилась после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опустошительного Токийского землетрясения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1923 года. Только тогда неопытный ещё Хонда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получил возможность заниматься тем, о чём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всегда мечтал, а именно: ремонтировать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машины. В 1960-х годах, вопреки встречному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ветру из министерства промышленности, </a:t>
            </a:r>
            <a:endParaRPr lang="ru-RU" sz="2400" smtClean="0">
              <a:latin typeface="Arial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Хонда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занялся выпуском автомобилей.</a:t>
            </a:r>
          </a:p>
        </p:txBody>
      </p:sp>
      <p:pic>
        <p:nvPicPr>
          <p:cNvPr id="89092" name="Picture 2" descr="https://im1-tub-ru.yandex.net/i?id=bce153598baa72e6d87fd2d9946994fd&amp;n=33&amp;h=215&amp;w=2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1773238"/>
            <a:ext cx="2700337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732588" y="4797425"/>
            <a:ext cx="2016125" cy="5762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4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4" name="Содержимое 2"/>
          <p:cNvSpPr>
            <a:spLocks noGrp="1"/>
          </p:cNvSpPr>
          <p:nvPr>
            <p:ph idx="1"/>
          </p:nvPr>
        </p:nvSpPr>
        <p:spPr>
          <a:xfrm>
            <a:off x="323850" y="2349500"/>
            <a:ext cx="8569325" cy="1511300"/>
          </a:xfrm>
        </p:spPr>
        <p:txBody>
          <a:bodyPr/>
          <a:lstStyle/>
          <a:p>
            <a:pPr>
              <a:lnSpc>
                <a:spcPts val="2338"/>
              </a:lnSpc>
              <a:buFont typeface="Arial" charset="0"/>
              <a:buNone/>
            </a:pPr>
            <a:r>
              <a:rPr lang="en-US" smtClean="0">
                <a:latin typeface="AGOpus" pitchFamily="2" charset="0"/>
              </a:rPr>
              <a:t>Chevrolet - </a:t>
            </a:r>
            <a:r>
              <a:rPr lang="ru-RU" smtClean="0">
                <a:latin typeface="AGOpus" pitchFamily="2" charset="0"/>
              </a:rPr>
              <a:t>марка автомобилей,</a:t>
            </a:r>
            <a:r>
              <a:rPr lang="en-US" smtClean="0">
                <a:latin typeface="AGOpus" pitchFamily="2" charset="0"/>
              </a:rPr>
              <a:t> </a:t>
            </a:r>
            <a:r>
              <a:rPr lang="ru-RU" smtClean="0">
                <a:latin typeface="AGOpus" pitchFamily="2" charset="0"/>
              </a:rPr>
              <a:t>производимых</a:t>
            </a:r>
            <a:endParaRPr lang="en-US" smtClean="0">
              <a:latin typeface="AGOpus" pitchFamily="2" charset="0"/>
            </a:endParaRPr>
          </a:p>
          <a:p>
            <a:pPr>
              <a:lnSpc>
                <a:spcPts val="2338"/>
              </a:lnSpc>
              <a:buFont typeface="Arial" charset="0"/>
              <a:buNone/>
            </a:pPr>
            <a:r>
              <a:rPr lang="ru-RU" smtClean="0">
                <a:latin typeface="AGOpus" pitchFamily="2" charset="0"/>
              </a:rPr>
              <a:t>и реализуемых</a:t>
            </a:r>
            <a:r>
              <a:rPr lang="en-US" smtClean="0">
                <a:latin typeface="AGOpus" pitchFamily="2" charset="0"/>
              </a:rPr>
              <a:t> </a:t>
            </a:r>
            <a:r>
              <a:rPr lang="ru-RU" smtClean="0">
                <a:latin typeface="AGOpus" pitchFamily="2" charset="0"/>
              </a:rPr>
              <a:t>одноимённым экономически</a:t>
            </a:r>
            <a:endParaRPr lang="en-US" smtClean="0">
              <a:latin typeface="AGOpus" pitchFamily="2" charset="0"/>
            </a:endParaRPr>
          </a:p>
          <a:p>
            <a:pPr>
              <a:lnSpc>
                <a:spcPts val="2338"/>
              </a:lnSpc>
              <a:buFont typeface="Arial" charset="0"/>
              <a:buNone/>
            </a:pPr>
            <a:r>
              <a:rPr lang="ru-RU" smtClean="0">
                <a:latin typeface="AGOpus" pitchFamily="2" charset="0"/>
              </a:rPr>
              <a:t>самостоятельным</a:t>
            </a:r>
            <a:r>
              <a:rPr lang="en-US" smtClean="0">
                <a:latin typeface="AGOpus" pitchFamily="2" charset="0"/>
              </a:rPr>
              <a:t> </a:t>
            </a:r>
            <a:r>
              <a:rPr lang="ru-RU" smtClean="0">
                <a:latin typeface="AGOpus" pitchFamily="2" charset="0"/>
              </a:rPr>
              <a:t>подразделением</a:t>
            </a:r>
            <a:r>
              <a:rPr lang="en-US" smtClean="0">
                <a:latin typeface="AGOpus" pitchFamily="2" charset="0"/>
              </a:rPr>
              <a:t> </a:t>
            </a:r>
            <a:r>
              <a:rPr lang="ru-RU" smtClean="0">
                <a:latin typeface="AGOpus" pitchFamily="2" charset="0"/>
              </a:rPr>
              <a:t>корпорации</a:t>
            </a:r>
            <a:endParaRPr lang="en-US" smtClean="0">
              <a:latin typeface="AGOpus" pitchFamily="2" charset="0"/>
            </a:endParaRPr>
          </a:p>
          <a:p>
            <a:pPr>
              <a:lnSpc>
                <a:spcPts val="2338"/>
              </a:lnSpc>
              <a:buFont typeface="Arial" charset="0"/>
              <a:buNone/>
            </a:pPr>
            <a:r>
              <a:rPr lang="ru-RU" smtClean="0">
                <a:latin typeface="AGOpus" pitchFamily="2" charset="0"/>
              </a:rPr>
              <a:t>General Motors.</a:t>
            </a:r>
            <a:r>
              <a:rPr lang="en-US" smtClean="0">
                <a:latin typeface="AGOpus" pitchFamily="2" charset="0"/>
              </a:rPr>
              <a:t> </a:t>
            </a:r>
            <a:endParaRPr lang="ru-RU" smtClean="0">
              <a:latin typeface="AGOpus" pitchFamily="2" charset="0"/>
            </a:endParaRPr>
          </a:p>
        </p:txBody>
      </p:sp>
      <p:pic>
        <p:nvPicPr>
          <p:cNvPr id="90115" name="Picture 6" descr="https://im3-tub-ru.yandex.net/i?id=bd598a1f953fd32fa030c30051762c31&amp;n=33&amp;h=215&amp;w=3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149725"/>
            <a:ext cx="3743325" cy="22860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0116" name="Picture 7" descr="Citro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3101975"/>
            <a:ext cx="5651500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8" descr="mark_p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4438" y="-458788"/>
            <a:ext cx="3922712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8" name="Заголовок 1"/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1143000"/>
          </a:xfrm>
          <a:solidFill>
            <a:srgbClr val="969696">
              <a:alpha val="50195"/>
            </a:srgbClr>
          </a:solidFill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  <a:endParaRPr lang="ru-RU" smtClean="0">
              <a:latin typeface="PhillippScript" pitchFamily="2" charset="0"/>
            </a:endParaRPr>
          </a:p>
        </p:txBody>
      </p:sp>
      <p:sp>
        <p:nvSpPr>
          <p:cNvPr id="91139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05063"/>
          </a:xfrm>
        </p:spPr>
        <p:txBody>
          <a:bodyPr/>
          <a:lstStyle/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Компания Шевроле была создана 3 ноября 1911 года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Уильямом Дюрантом, также основавшим в 1908 году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компанию Дженерал Моторс, с известным гонщиком и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автомобильным инженером </a:t>
            </a:r>
            <a:r>
              <a:rPr lang="ru-RU" sz="2400" smtClean="0">
                <a:latin typeface="AGOpus" pitchFamily="2" charset="0"/>
                <a:hlinkClick r:id="rId3" action="ppaction://hlinksldjump"/>
              </a:rPr>
              <a:t>Луи Шевроле </a:t>
            </a:r>
            <a:r>
              <a:rPr lang="ru-RU" sz="2400" smtClean="0">
                <a:latin typeface="AGOpus" pitchFamily="2" charset="0"/>
              </a:rPr>
              <a:t>и инвесторами —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Уильямом Литтлом и Эдвином Кэмбелом. Компания была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названа в честь Луи Шевроле, который был в гоночной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команде Бьюик.</a:t>
            </a:r>
          </a:p>
        </p:txBody>
      </p:sp>
      <p:pic>
        <p:nvPicPr>
          <p:cNvPr id="91140" name="Picture 2" descr="http://www.hubler.de/chevy_bel_air_1954/chevy-history/classic-six-19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3860800"/>
            <a:ext cx="464343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4" descr="https://im2-tub-ru.yandex.net/i?id=66b62e4965228804c1f7113d68908c91&amp;n=33&amp;h=215&amp;w=3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3933825"/>
            <a:ext cx="3744913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2" name="Rectangle 9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  <a:solidFill>
            <a:srgbClr val="969696">
              <a:alpha val="45097"/>
            </a:srgbClr>
          </a:solidFill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  <a:latin typeface="PhillippScript" pitchFamily="2" charset="0"/>
              </a:rPr>
              <a:t>Луи Жозеф Шевроле</a:t>
            </a:r>
            <a:r>
              <a:rPr lang="ru-RU" sz="4000" smtClean="0">
                <a:latin typeface="PhillippScript" pitchFamily="2" charset="0"/>
              </a:rPr>
              <a:t/>
            </a:r>
            <a:br>
              <a:rPr lang="ru-RU" sz="4000" smtClean="0">
                <a:latin typeface="PhillippScript" pitchFamily="2" charset="0"/>
              </a:rPr>
            </a:br>
            <a:r>
              <a:rPr lang="en-US" sz="4000" smtClean="0">
                <a:solidFill>
                  <a:schemeClr val="bg1"/>
                </a:solidFill>
                <a:latin typeface="PhillippScript" pitchFamily="2" charset="0"/>
              </a:rPr>
              <a:t>(1878–1941)</a:t>
            </a:r>
            <a:endParaRPr lang="ru-RU" sz="4000" smtClean="0">
              <a:solidFill>
                <a:schemeClr val="bg1"/>
              </a:solidFill>
              <a:latin typeface="PhillippScript" pitchFamily="2" charset="0"/>
            </a:endParaRPr>
          </a:p>
        </p:txBody>
      </p:sp>
      <p:sp>
        <p:nvSpPr>
          <p:cNvPr id="92163" name="Содержимое 2"/>
          <p:cNvSpPr>
            <a:spLocks noGrp="1"/>
          </p:cNvSpPr>
          <p:nvPr>
            <p:ph idx="1"/>
          </p:nvPr>
        </p:nvSpPr>
        <p:spPr>
          <a:xfrm>
            <a:off x="0" y="1844675"/>
            <a:ext cx="6481763" cy="4060825"/>
          </a:xfrm>
        </p:spPr>
        <p:txBody>
          <a:bodyPr/>
          <a:lstStyle/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Родился в городе Невшатель (Швейцария). </a:t>
            </a:r>
            <a:endParaRPr lang="ru-RU" sz="2400" smtClean="0">
              <a:latin typeface="Arial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юности заинтересовался автомобилями и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автогонками. В 1900 г. переехал в Квебек, а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через год – в Нью-Йорк, где работал в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раз</a:t>
            </a:r>
            <a:r>
              <a:rPr lang="ru-RU" sz="2400" smtClean="0">
                <a:latin typeface="Arial" charset="0"/>
              </a:rPr>
              <a:t>-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личных автокомпаниях. В 1905 г.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впервые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выступил в соревнованиях и нанес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пораже</a:t>
            </a:r>
            <a:r>
              <a:rPr lang="ru-RU" sz="2400" smtClean="0">
                <a:latin typeface="Arial" charset="0"/>
              </a:rPr>
              <a:t>-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ние Барни Олдфилду, величайшему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гонщику </a:t>
            </a:r>
            <a:endParaRPr lang="ru-RU" sz="2400" smtClean="0">
              <a:latin typeface="Arial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того времени. В 1909 г. Начал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конструи</a:t>
            </a:r>
            <a:r>
              <a:rPr lang="ru-RU" sz="2400" smtClean="0">
                <a:latin typeface="Arial" charset="0"/>
              </a:rPr>
              <a:t>-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ровать автомобильный двигатель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собствен</a:t>
            </a:r>
            <a:r>
              <a:rPr lang="ru-RU" sz="2400" smtClean="0">
                <a:latin typeface="Arial" charset="0"/>
              </a:rPr>
              <a:t>-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ной конструкции. Тогда же вместе с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Уильямом </a:t>
            </a:r>
            <a:endParaRPr lang="ru-RU" sz="2400" smtClean="0">
              <a:latin typeface="Arial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Дюраном организовал в Детройте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AGOpus" pitchFamily="2" charset="0"/>
              </a:rPr>
              <a:t>компанию </a:t>
            </a:r>
            <a:endParaRPr lang="ru-RU" sz="2400" smtClean="0">
              <a:latin typeface="Arial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Chevrolet Motor Car Company.</a:t>
            </a:r>
          </a:p>
        </p:txBody>
      </p:sp>
      <p:pic>
        <p:nvPicPr>
          <p:cNvPr id="92164" name="Picture 2" descr="https://im2-tub-ru.yandex.net/i?id=981bc09516eb5f11f490620a28397a89&amp;n=33&amp;h=215&amp;w=1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5725" y="1557338"/>
            <a:ext cx="270827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732588" y="5229225"/>
            <a:ext cx="2016125" cy="5762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4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6" name="Содержимое 2"/>
          <p:cNvSpPr>
            <a:spLocks noGrp="1"/>
          </p:cNvSpPr>
          <p:nvPr>
            <p:ph idx="1"/>
          </p:nvPr>
        </p:nvSpPr>
        <p:spPr>
          <a:xfrm>
            <a:off x="250825" y="2060575"/>
            <a:ext cx="8569325" cy="1900238"/>
          </a:xfrm>
        </p:spPr>
        <p:txBody>
          <a:bodyPr/>
          <a:lstStyle/>
          <a:p>
            <a:pPr>
              <a:lnSpc>
                <a:spcPts val="2838"/>
              </a:lnSpc>
              <a:buFont typeface="Arial" charset="0"/>
              <a:buNone/>
            </a:pPr>
            <a:r>
              <a:rPr lang="en-US" smtClean="0">
                <a:latin typeface="AGOpus" pitchFamily="2" charset="0"/>
              </a:rPr>
              <a:t>Skoda - </a:t>
            </a:r>
            <a:r>
              <a:rPr lang="ru-RU" smtClean="0">
                <a:latin typeface="AGOpus" pitchFamily="2" charset="0"/>
              </a:rPr>
              <a:t>одна из крупнейших компаний </a:t>
            </a:r>
            <a:endParaRPr lang="ru-RU" smtClean="0">
              <a:latin typeface="Arial" charset="0"/>
            </a:endParaRPr>
          </a:p>
          <a:p>
            <a:pPr>
              <a:lnSpc>
                <a:spcPts val="2838"/>
              </a:lnSpc>
              <a:buFont typeface="Arial" charset="0"/>
              <a:buNone/>
            </a:pPr>
            <a:r>
              <a:rPr lang="ru-RU" smtClean="0">
                <a:latin typeface="AGOpus" pitchFamily="2" charset="0"/>
              </a:rPr>
              <a:t>Чехии,</a:t>
            </a:r>
            <a:r>
              <a:rPr lang="ru-RU" smtClean="0">
                <a:latin typeface="Arial" charset="0"/>
              </a:rPr>
              <a:t> </a:t>
            </a:r>
            <a:r>
              <a:rPr lang="ru-RU" smtClean="0">
                <a:latin typeface="AGOpus" pitchFamily="2" charset="0"/>
              </a:rPr>
              <a:t>специализирующаяся на</a:t>
            </a:r>
            <a:r>
              <a:rPr lang="ru-RU" smtClean="0">
                <a:latin typeface="Arial" charset="0"/>
              </a:rPr>
              <a:t> </a:t>
            </a:r>
            <a:r>
              <a:rPr lang="ru-RU" smtClean="0">
                <a:latin typeface="AGOpus" pitchFamily="2" charset="0"/>
              </a:rPr>
              <a:t>машиностро</a:t>
            </a:r>
            <a:r>
              <a:rPr lang="ru-RU" smtClean="0">
                <a:latin typeface="Arial" charset="0"/>
              </a:rPr>
              <a:t>-</a:t>
            </a:r>
          </a:p>
          <a:p>
            <a:pPr>
              <a:lnSpc>
                <a:spcPts val="2838"/>
              </a:lnSpc>
              <a:buFont typeface="Arial" charset="0"/>
              <a:buNone/>
            </a:pPr>
            <a:r>
              <a:rPr lang="ru-RU" smtClean="0">
                <a:latin typeface="AGOpus" pitchFamily="2" charset="0"/>
              </a:rPr>
              <a:t>ении. С</a:t>
            </a:r>
            <a:r>
              <a:rPr lang="ru-RU" smtClean="0">
                <a:latin typeface="Arial" charset="0"/>
              </a:rPr>
              <a:t> </a:t>
            </a:r>
            <a:r>
              <a:rPr lang="ru-RU" smtClean="0">
                <a:latin typeface="AGOpus" pitchFamily="2" charset="0"/>
              </a:rPr>
              <a:t>1991 г. она входит в состав концерна</a:t>
            </a:r>
            <a:endParaRPr lang="en-US" smtClean="0">
              <a:latin typeface="AGOpus" pitchFamily="2" charset="0"/>
            </a:endParaRPr>
          </a:p>
          <a:p>
            <a:pPr>
              <a:lnSpc>
                <a:spcPts val="2838"/>
              </a:lnSpc>
              <a:buFont typeface="Arial" charset="0"/>
              <a:buNone/>
            </a:pPr>
            <a:r>
              <a:rPr lang="ru-RU" smtClean="0">
                <a:latin typeface="AGOpus" pitchFamily="2" charset="0"/>
              </a:rPr>
              <a:t>Volkswagen AG.</a:t>
            </a:r>
          </a:p>
        </p:txBody>
      </p:sp>
      <p:pic>
        <p:nvPicPr>
          <p:cNvPr id="80900" name="Picture 4" descr="http://vag.net.ua/photo/model_voiturette_a_6771050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860800"/>
            <a:ext cx="3960813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7" descr="Citro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0"/>
            <a:ext cx="360045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9" name="Picture 8" descr="ferrari-logo-pn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28594">
            <a:off x="4067175" y="3573463"/>
            <a:ext cx="4860925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981075"/>
          </a:xfrm>
          <a:solidFill>
            <a:srgbClr val="969696">
              <a:alpha val="50195"/>
            </a:srgbClr>
          </a:solidFill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</a:p>
        </p:txBody>
      </p:sp>
      <p:sp>
        <p:nvSpPr>
          <p:cNvPr id="21506" name="Содержимое 3"/>
          <p:cNvSpPr>
            <a:spLocks noGrp="1"/>
          </p:cNvSpPr>
          <p:nvPr>
            <p:ph idx="1"/>
          </p:nvPr>
        </p:nvSpPr>
        <p:spPr>
          <a:xfrm>
            <a:off x="179388" y="1196975"/>
            <a:ext cx="8713787" cy="4041106"/>
          </a:xfrm>
        </p:spPr>
        <p:txBody>
          <a:bodyPr>
            <a:spAutoFit/>
          </a:bodyPr>
          <a:lstStyle/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В 1913 г. два увлеченных автомобилями и автоспортом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человека, </a:t>
            </a:r>
            <a:r>
              <a:rPr lang="ru-RU" sz="2400" dirty="0" err="1" smtClean="0">
                <a:latin typeface="AGOpus" pitchFamily="2" charset="0"/>
                <a:hlinkClick r:id="rId2" action="ppaction://hlinksldjump"/>
              </a:rPr>
              <a:t>Лайонел</a:t>
            </a:r>
            <a:r>
              <a:rPr lang="ru-RU" sz="2400" dirty="0" smtClean="0">
                <a:latin typeface="AGOpus" pitchFamily="2" charset="0"/>
                <a:hlinkClick r:id="rId2" action="ppaction://hlinksldjump"/>
              </a:rPr>
              <a:t> Мартин</a:t>
            </a:r>
            <a:r>
              <a:rPr lang="ru-RU" sz="2400" dirty="0" smtClean="0">
                <a:latin typeface="AGOpus" pitchFamily="2" charset="0"/>
              </a:rPr>
              <a:t> и Роберт </a:t>
            </a:r>
            <a:r>
              <a:rPr lang="ru-RU" sz="2400" dirty="0" err="1" smtClean="0">
                <a:latin typeface="AGOpus" pitchFamily="2" charset="0"/>
              </a:rPr>
              <a:t>Бамфорд</a:t>
            </a:r>
            <a:r>
              <a:rPr lang="ru-RU" sz="2400" dirty="0" smtClean="0">
                <a:latin typeface="AGOpus" pitchFamily="2" charset="0"/>
              </a:rPr>
              <a:t>, приняли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участие в автомобильных гонках, прошедших на холме </a:t>
            </a:r>
            <a:endParaRPr lang="en-US" sz="2400" dirty="0" smtClean="0">
              <a:latin typeface="AGOpus" pitchFamily="2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dirty="0" err="1" smtClean="0">
                <a:latin typeface="AGOpus" pitchFamily="2" charset="0"/>
              </a:rPr>
              <a:t>Астон</a:t>
            </a:r>
            <a:r>
              <a:rPr lang="en-US" sz="2400" dirty="0" smtClean="0">
                <a:latin typeface="AGOpus" pitchFamily="2" charset="0"/>
              </a:rPr>
              <a:t> </a:t>
            </a:r>
            <a:r>
              <a:rPr lang="ru-RU" sz="2400" dirty="0" smtClean="0">
                <a:latin typeface="AGOpus" pitchFamily="2" charset="0"/>
              </a:rPr>
              <a:t>Клинтон, и одержали победу. Этот успех придал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энтузиазма компаньонам и уже год спустя, в 1914 г., на базе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модели </a:t>
            </a:r>
            <a:r>
              <a:rPr lang="ru-RU" sz="2400" dirty="0" err="1" smtClean="0">
                <a:latin typeface="AGOpus" pitchFamily="2" charset="0"/>
              </a:rPr>
              <a:t>Isotta</a:t>
            </a:r>
            <a:r>
              <a:rPr lang="ru-RU" sz="2400" dirty="0" smtClean="0">
                <a:latin typeface="AGOpus" pitchFamily="2" charset="0"/>
              </a:rPr>
              <a:t> </a:t>
            </a:r>
            <a:r>
              <a:rPr lang="ru-RU" sz="2400" dirty="0" err="1" smtClean="0">
                <a:latin typeface="AGOpus" pitchFamily="2" charset="0"/>
              </a:rPr>
              <a:t>Franschini</a:t>
            </a:r>
            <a:r>
              <a:rPr lang="ru-RU" sz="2400" dirty="0" smtClean="0">
                <a:latin typeface="AGOpus" pitchFamily="2" charset="0"/>
              </a:rPr>
              <a:t> они собрали спортивный</a:t>
            </a:r>
            <a:r>
              <a:rPr lang="en-US" sz="2400" dirty="0" smtClean="0">
                <a:latin typeface="AGOpus" pitchFamily="2" charset="0"/>
              </a:rPr>
              <a:t> </a:t>
            </a:r>
            <a:r>
              <a:rPr lang="ru-RU" sz="2400" dirty="0" smtClean="0">
                <a:latin typeface="AGOpus" pitchFamily="2" charset="0"/>
              </a:rPr>
              <a:t>авто</a:t>
            </a:r>
            <a:r>
              <a:rPr lang="en-US" sz="2400" dirty="0" smtClean="0">
                <a:latin typeface="AGOpus" pitchFamily="2" charset="0"/>
              </a:rPr>
              <a:t>-</a:t>
            </a:r>
            <a:endParaRPr lang="ru-RU" sz="2400" dirty="0" smtClean="0">
              <a:latin typeface="AGOpus" pitchFamily="2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dirty="0" err="1" smtClean="0">
                <a:latin typeface="AGOpus" pitchFamily="2" charset="0"/>
              </a:rPr>
              <a:t>мобиль</a:t>
            </a:r>
            <a:r>
              <a:rPr lang="ru-RU" sz="2400" dirty="0" smtClean="0">
                <a:latin typeface="AGOpus" pitchFamily="2" charset="0"/>
              </a:rPr>
              <a:t>, который оснастили 1,4 — литровым двигателем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и в честь знаменательной победы назвали </a:t>
            </a:r>
            <a:r>
              <a:rPr lang="ru-RU" sz="2400" dirty="0" err="1" smtClean="0">
                <a:latin typeface="AGOpus" pitchFamily="2" charset="0"/>
              </a:rPr>
              <a:t>Астон</a:t>
            </a:r>
            <a:r>
              <a:rPr lang="ru-RU" sz="2400" dirty="0" smtClean="0">
                <a:latin typeface="AGOpus" pitchFamily="2" charset="0"/>
              </a:rPr>
              <a:t> Мартин.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Так и появился легендарный британский автомобильный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бренд. </a:t>
            </a:r>
          </a:p>
          <a:p>
            <a:pPr>
              <a:buFont typeface="Arial" charset="0"/>
              <a:buNone/>
            </a:pPr>
            <a:endParaRPr lang="ru-RU" dirty="0" smtClean="0">
              <a:latin typeface="AGOpus" pitchFamily="2" charset="0"/>
            </a:endParaRPr>
          </a:p>
        </p:txBody>
      </p:sp>
      <p:pic>
        <p:nvPicPr>
          <p:cNvPr id="21507" name="Picture 2" descr="http://img.relax.ru/113606/1523875601456103_65c6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4219575"/>
            <a:ext cx="3960813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0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008062"/>
          </a:xfrm>
          <a:solidFill>
            <a:srgbClr val="969696">
              <a:alpha val="50195"/>
            </a:srgbClr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PhillippScript" pitchFamily="2" charset="0"/>
              </a:rPr>
              <a:t>Происхождение</a:t>
            </a:r>
          </a:p>
        </p:txBody>
      </p:sp>
      <p:sp>
        <p:nvSpPr>
          <p:cNvPr id="94211" name="Содержимое 2"/>
          <p:cNvSpPr>
            <a:spLocks noGrp="1"/>
          </p:cNvSpPr>
          <p:nvPr>
            <p:ph idx="1"/>
          </p:nvPr>
        </p:nvSpPr>
        <p:spPr>
          <a:xfrm>
            <a:off x="395288" y="1268413"/>
            <a:ext cx="8229600" cy="2405062"/>
          </a:xfrm>
        </p:spPr>
        <p:txBody>
          <a:bodyPr/>
          <a:lstStyle/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«Шкода» была основана в 1925 на базе известной чешской</a:t>
            </a:r>
          </a:p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компании “</a:t>
            </a:r>
            <a:r>
              <a:rPr lang="ru-RU" sz="2400" dirty="0" err="1" smtClean="0">
                <a:latin typeface="AGOpus" pitchFamily="2" charset="0"/>
              </a:rPr>
              <a:t>Laurin&amp;Klement</a:t>
            </a:r>
            <a:r>
              <a:rPr lang="ru-RU" sz="2400" dirty="0" smtClean="0">
                <a:latin typeface="AGOpus" pitchFamily="2" charset="0"/>
              </a:rPr>
              <a:t>”. Появление этой фирмы связано</a:t>
            </a:r>
          </a:p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с именем </a:t>
            </a:r>
            <a:r>
              <a:rPr lang="ru-RU" sz="2400" dirty="0" smtClean="0">
                <a:latin typeface="AGOpus" pitchFamily="2" charset="0"/>
                <a:hlinkClick r:id="rId3" action="ppaction://hlinksldjump"/>
              </a:rPr>
              <a:t>Эмиля Шкода</a:t>
            </a:r>
            <a:r>
              <a:rPr lang="ru-RU" sz="2400" dirty="0" smtClean="0">
                <a:latin typeface="AGOpus" pitchFamily="2" charset="0"/>
              </a:rPr>
              <a:t>, ставшего в 1866 году главным</a:t>
            </a:r>
          </a:p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инженером механических мастерских в Пльзене, которые</a:t>
            </a:r>
          </a:p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принадлежали </a:t>
            </a:r>
            <a:r>
              <a:rPr lang="ru-RU" sz="2400" dirty="0" err="1" smtClean="0">
                <a:latin typeface="AGOpus" pitchFamily="2" charset="0"/>
              </a:rPr>
              <a:t>Arnost</a:t>
            </a:r>
            <a:r>
              <a:rPr lang="ru-RU" sz="2400" dirty="0" smtClean="0">
                <a:latin typeface="AGOpus" pitchFamily="2" charset="0"/>
              </a:rPr>
              <a:t> </a:t>
            </a:r>
            <a:r>
              <a:rPr lang="ru-RU" sz="2400" dirty="0" err="1" smtClean="0">
                <a:latin typeface="AGOpus" pitchFamily="2" charset="0"/>
              </a:rPr>
              <a:t>Waldstein</a:t>
            </a:r>
            <a:r>
              <a:rPr lang="ru-RU" sz="2400" dirty="0" smtClean="0">
                <a:latin typeface="AGOpus" pitchFamily="2" charset="0"/>
              </a:rPr>
              <a:t>. Со временем, товары</a:t>
            </a:r>
          </a:p>
          <a:p>
            <a:pPr>
              <a:lnSpc>
                <a:spcPts val="2375"/>
              </a:lnSpc>
              <a:buFont typeface="Arial" charset="0"/>
              <a:buNone/>
            </a:pPr>
            <a:r>
              <a:rPr lang="ru-RU" sz="2400" dirty="0" smtClean="0">
                <a:latin typeface="AGOpus" pitchFamily="2" charset="0"/>
              </a:rPr>
              <a:t>компании </a:t>
            </a:r>
            <a:r>
              <a:rPr lang="ru-RU" sz="2400" dirty="0" err="1" smtClean="0">
                <a:latin typeface="AGOpus" pitchFamily="2" charset="0"/>
              </a:rPr>
              <a:t>Skoda</a:t>
            </a:r>
            <a:r>
              <a:rPr lang="ru-RU" sz="2400" dirty="0" smtClean="0">
                <a:latin typeface="AGOpus" pitchFamily="2" charset="0"/>
              </a:rPr>
              <a:t> приобрели мировую известность.</a:t>
            </a:r>
          </a:p>
        </p:txBody>
      </p:sp>
      <p:pic>
        <p:nvPicPr>
          <p:cNvPr id="94212" name="Picture 2" descr="http://cp12.nevsepic.com.ua/87/thumbs/1350064849-0048917-www.nevsepic.com.u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3903663"/>
            <a:ext cx="3960813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6350"/>
            <a:ext cx="9144000" cy="6858000"/>
          </a:xfrm>
          <a:prstGeom prst="rect">
            <a:avLst/>
          </a:prstGeom>
          <a:gradFill rotWithShape="1">
            <a:gsLst>
              <a:gs pos="0">
                <a:srgbClr val="969696">
                  <a:alpha val="30000"/>
                </a:srgbClr>
              </a:gs>
              <a:gs pos="50000">
                <a:srgbClr val="969696">
                  <a:alpha val="50000"/>
                </a:srgbClr>
              </a:gs>
              <a:gs pos="100000">
                <a:srgbClr val="969696">
                  <a:alpha val="30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95234" name="Rectangle 9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  <a:solidFill>
            <a:srgbClr val="969696">
              <a:alpha val="45097"/>
            </a:srgbClr>
          </a:solidFill>
        </p:spPr>
        <p:txBody>
          <a:bodyPr/>
          <a:lstStyle/>
          <a:p>
            <a:r>
              <a:rPr lang="ru-RU" sz="4000" dirty="0" smtClean="0">
                <a:solidFill>
                  <a:schemeClr val="bg1"/>
                </a:solidFill>
                <a:latin typeface="PhillippScript" pitchFamily="2" charset="0"/>
              </a:rPr>
              <a:t>Эмиль Шкода</a:t>
            </a:r>
            <a:br>
              <a:rPr lang="ru-RU" sz="4000" dirty="0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PhillippScript" pitchFamily="2" charset="0"/>
              </a:rPr>
              <a:t>(1839- 1900)</a:t>
            </a:r>
          </a:p>
        </p:txBody>
      </p:sp>
      <p:sp>
        <p:nvSpPr>
          <p:cNvPr id="95235" name="Содержимое 2"/>
          <p:cNvSpPr>
            <a:spLocks noGrp="1"/>
          </p:cNvSpPr>
          <p:nvPr>
            <p:ph idx="1"/>
          </p:nvPr>
        </p:nvSpPr>
        <p:spPr>
          <a:xfrm>
            <a:off x="0" y="1744663"/>
            <a:ext cx="6084888" cy="5113337"/>
          </a:xfrm>
        </p:spPr>
        <p:txBody>
          <a:bodyPr/>
          <a:lstStyle/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Родился в городе Пльзень в семье</a:t>
            </a:r>
            <a:r>
              <a:rPr lang="en-US" sz="2400" smtClean="0">
                <a:latin typeface="AGOpus" pitchFamily="2" charset="0"/>
              </a:rPr>
              <a:t> </a:t>
            </a:r>
            <a:r>
              <a:rPr lang="ru-RU" sz="2400" smtClean="0">
                <a:latin typeface="AGOpus" pitchFamily="2" charset="0"/>
              </a:rPr>
              <a:t>местного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врача Франтишека Шкоды. Изучал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инженерное дело в Праге и в Карлсруэ.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После завершения учёбы, уже инженер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Эмиль Шкода направился проходить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практику в такие страны, как Франция,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Англия и Соединенные Штаты Америки.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Долгое время провёл в Пруссии — одной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из самых технически развитых стран того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времени. Но с началом австро-прусской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войны в 1866 году Эмиль вернулся в свой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родной город Пльзень, где стал главным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инженером небольшой фабрики техники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Валленштейна-Вартенберга.</a:t>
            </a:r>
            <a:r>
              <a:rPr lang="ru-RU" sz="2400" smtClean="0"/>
              <a:t> </a:t>
            </a:r>
          </a:p>
        </p:txBody>
      </p:sp>
      <p:pic>
        <p:nvPicPr>
          <p:cNvPr id="95236" name="Picture 2" descr="https://a-a.d-cd.net/6617a9as-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3438" y="1700213"/>
            <a:ext cx="323056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516688" y="5445125"/>
            <a:ext cx="2016125" cy="5762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4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8" name="Rectangle 7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  <a:solidFill>
            <a:srgbClr val="969696">
              <a:alpha val="45097"/>
            </a:srgbClr>
          </a:solidFill>
        </p:spPr>
        <p:txBody>
          <a:bodyPr/>
          <a:lstStyle/>
          <a:p>
            <a:r>
              <a:rPr lang="ru-RU" sz="6600" b="1" u="sng" smtClean="0">
                <a:solidFill>
                  <a:schemeClr val="bg1"/>
                </a:solidFill>
                <a:latin typeface="PhillippScript" pitchFamily="2" charset="0"/>
              </a:rPr>
              <a:t>Библиографический словарь</a:t>
            </a:r>
          </a:p>
        </p:txBody>
      </p:sp>
      <p:sp>
        <p:nvSpPr>
          <p:cNvPr id="96259" name="Содержимое 2"/>
          <p:cNvSpPr>
            <a:spLocks noGrp="1"/>
          </p:cNvSpPr>
          <p:nvPr>
            <p:ph idx="1"/>
          </p:nvPr>
        </p:nvSpPr>
        <p:spPr>
          <a:xfrm>
            <a:off x="0" y="1557338"/>
            <a:ext cx="8964613" cy="504031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smtClean="0">
                <a:latin typeface="AGOpus" pitchFamily="2" charset="0"/>
              </a:rPr>
              <a:t>Интернет ресурсы:</a:t>
            </a:r>
          </a:p>
          <a:p>
            <a:pPr eaLnBrk="1" hangingPunct="1">
              <a:buFont typeface="Arial" charset="0"/>
              <a:buNone/>
            </a:pPr>
            <a:r>
              <a:rPr lang="en-US" sz="1900" smtClean="0">
                <a:hlinkClick r:id="rId3"/>
              </a:rPr>
              <a:t>http://www.audi-kashirka.ru/vag/audi.html</a:t>
            </a:r>
            <a:endParaRPr lang="ru-RU" sz="1900" smtClean="0"/>
          </a:p>
          <a:p>
            <a:pPr eaLnBrk="1" hangingPunct="1">
              <a:buFont typeface="Arial" charset="0"/>
              <a:buNone/>
            </a:pPr>
            <a:r>
              <a:rPr lang="en-US" sz="1900" smtClean="0">
                <a:hlinkClick r:id="rId4"/>
              </a:rPr>
              <a:t>http://auto-history.okis.ru/bentley.html</a:t>
            </a:r>
            <a:endParaRPr lang="ru-RU" sz="1900" smtClean="0"/>
          </a:p>
          <a:p>
            <a:pPr eaLnBrk="1" hangingPunct="1">
              <a:buFont typeface="Arial" charset="0"/>
              <a:buNone/>
            </a:pPr>
            <a:r>
              <a:rPr lang="en-US" sz="1900" smtClean="0">
                <a:hlinkClick r:id="rId5"/>
              </a:rPr>
              <a:t>http://auto-history.okis.ru/bugatti.html</a:t>
            </a:r>
            <a:endParaRPr lang="en-US" sz="1900" smtClean="0"/>
          </a:p>
          <a:p>
            <a:pPr eaLnBrk="1" hangingPunct="1">
              <a:buFont typeface="Arial" charset="0"/>
              <a:buNone/>
            </a:pPr>
            <a:r>
              <a:rPr lang="en-US" sz="1900" smtClean="0">
                <a:hlinkClick r:id="rId6"/>
              </a:rPr>
              <a:t>https://www.drive2.ru/b/1823778/</a:t>
            </a:r>
            <a:endParaRPr lang="en-US" sz="1900" smtClean="0"/>
          </a:p>
          <a:p>
            <a:pPr eaLnBrk="1" hangingPunct="1">
              <a:buFont typeface="Arial" charset="0"/>
              <a:buNone/>
            </a:pPr>
            <a:r>
              <a:rPr lang="en-US" sz="1900" smtClean="0">
                <a:hlinkClick r:id="rId7"/>
              </a:rPr>
              <a:t>http://www.caravasha.ru/</a:t>
            </a:r>
            <a:endParaRPr lang="ru-RU" sz="1900" smtClean="0"/>
          </a:p>
          <a:p>
            <a:pPr eaLnBrk="1" hangingPunct="1">
              <a:buFont typeface="Arial" charset="0"/>
              <a:buNone/>
            </a:pPr>
            <a:r>
              <a:rPr lang="en-US" sz="1900" smtClean="0">
                <a:hlinkClick r:id="rId8"/>
              </a:rPr>
              <a:t>https://ru.wikipedia.org/wiki/Cadillac</a:t>
            </a:r>
            <a:endParaRPr lang="ru-RU" sz="1900" smtClean="0"/>
          </a:p>
          <a:p>
            <a:pPr eaLnBrk="1" hangingPunct="1">
              <a:buFont typeface="Arial" charset="0"/>
              <a:buNone/>
            </a:pPr>
            <a:r>
              <a:rPr lang="en-US" sz="1900" smtClean="0">
                <a:hlinkClick r:id="rId9"/>
              </a:rPr>
              <a:t>https://ru.wikipedia.org/wiki/Lamborghini</a:t>
            </a:r>
            <a:endParaRPr lang="ru-RU" sz="1900" smtClean="0"/>
          </a:p>
          <a:p>
            <a:pPr eaLnBrk="1" hangingPunct="1">
              <a:buFont typeface="Arial" charset="0"/>
              <a:buNone/>
            </a:pPr>
            <a:r>
              <a:rPr lang="en-US" sz="1900" smtClean="0">
                <a:hlinkClick r:id="rId10"/>
              </a:rPr>
              <a:t>http://loveopium.ru/avto/maybach.html</a:t>
            </a:r>
            <a:endParaRPr lang="ru-RU" sz="1900" smtClean="0"/>
          </a:p>
          <a:p>
            <a:pPr eaLnBrk="1" hangingPunct="1">
              <a:buFont typeface="Arial" charset="0"/>
              <a:buNone/>
            </a:pPr>
            <a:r>
              <a:rPr lang="en-US" sz="1900" smtClean="0">
                <a:hlinkClick r:id="rId11"/>
              </a:rPr>
              <a:t>http://365cars.ru/istoriya/mercedes-benz.html</a:t>
            </a:r>
            <a:endParaRPr lang="en-US" sz="1900" smtClean="0"/>
          </a:p>
          <a:p>
            <a:pPr eaLnBrk="1" hangingPunct="1">
              <a:buFont typeface="Arial" charset="0"/>
              <a:buNone/>
            </a:pPr>
            <a:r>
              <a:rPr lang="en-US" sz="1900" smtClean="0">
                <a:hlinkClick r:id="rId12"/>
              </a:rPr>
              <a:t>https://blamper.ru/auto/peugeot/wiki/vse-marki-i-modeli/istoriya-marki-peugeot</a:t>
            </a:r>
          </a:p>
          <a:p>
            <a:pPr eaLnBrk="1" hangingPunct="1">
              <a:buFont typeface="Arial" charset="0"/>
              <a:buNone/>
            </a:pPr>
            <a:r>
              <a:rPr lang="en-US" sz="1900" smtClean="0">
                <a:hlinkClick r:id="rId12"/>
              </a:rPr>
              <a:t>3489</a:t>
            </a:r>
            <a:endParaRPr lang="ru-RU" sz="1900" smtClean="0"/>
          </a:p>
          <a:p>
            <a:pPr eaLnBrk="1" hangingPunct="1">
              <a:buFont typeface="Arial" charset="0"/>
              <a:buNone/>
            </a:pPr>
            <a:r>
              <a:rPr lang="en-US" sz="1900" smtClean="0">
                <a:hlinkClick r:id="rId13"/>
              </a:rPr>
              <a:t>https://ru.wikipedia.org/wiki/%D0%9F%D0%B5%D0%B6%D0%BE,_%D0%90%D1%80</a:t>
            </a:r>
            <a:endParaRPr lang="ru-RU" sz="1900" smtClean="0">
              <a:hlinkClick r:id="rId13"/>
            </a:endParaRPr>
          </a:p>
          <a:p>
            <a:pPr eaLnBrk="1" hangingPunct="1">
              <a:buFont typeface="Arial" charset="0"/>
              <a:buNone/>
            </a:pPr>
            <a:r>
              <a:rPr lang="en-US" sz="1900" smtClean="0">
                <a:hlinkClick r:id="rId13"/>
              </a:rPr>
              <a:t>D0%BC%D0%B0%D0%BD</a:t>
            </a:r>
            <a:endParaRPr lang="ru-RU" sz="19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2" name="Заголовок 1"/>
          <p:cNvSpPr>
            <a:spLocks noGrp="1"/>
          </p:cNvSpPr>
          <p:nvPr>
            <p:ph idx="1"/>
          </p:nvPr>
        </p:nvSpPr>
        <p:spPr>
          <a:xfrm>
            <a:off x="179388" y="404813"/>
            <a:ext cx="8785225" cy="6119812"/>
          </a:xfrm>
        </p:spPr>
        <p:txBody>
          <a:bodyPr/>
          <a:lstStyle/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1900" smtClean="0">
                <a:hlinkClick r:id="rId3"/>
              </a:rPr>
              <a:t>https://ru.wikipedia.org/wiki/Oldsmobile</a:t>
            </a:r>
            <a:endParaRPr lang="ru-RU" sz="1900" smtClean="0"/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1900" smtClean="0">
                <a:hlinkClick r:id="rId4"/>
              </a:rPr>
              <a:t>http://fullautohistory.ucoz.ru/index/renault/060</a:t>
            </a:r>
            <a:endParaRPr lang="ru-RU" sz="1900" smtClean="0"/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1900" smtClean="0">
                <a:hlinkClick r:id="rId5"/>
              </a:rPr>
              <a:t>http://365cars.ru/istoriya/rolls-royce.html</a:t>
            </a:r>
            <a:endParaRPr lang="ru-RU" sz="1900" smtClean="0"/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1900" smtClean="0">
                <a:hlinkClick r:id="rId6"/>
              </a:rPr>
              <a:t>https://ru.wikipedia.org/wiki/Citro%C3%ABn</a:t>
            </a:r>
            <a:endParaRPr lang="ru-RU" sz="1900" smtClean="0"/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1900" smtClean="0">
                <a:hlinkClick r:id="rId7"/>
              </a:rPr>
              <a:t>http://www.executive.ru/wiki/index.php?title%D0%A2%D0%BE%D0%B9%D0%BE%D</a:t>
            </a:r>
            <a:endParaRPr lang="ru-RU" sz="1900" smtClean="0">
              <a:hlinkClick r:id="rId7"/>
            </a:endParaRPr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1900" smtClean="0">
                <a:hlinkClick r:id="rId7"/>
              </a:rPr>
              <a:t>%B4%0%B0_%D0%9A%D0%B8%D0%B8%D1%87%D0B8%D1%80%D0%BE</a:t>
            </a:r>
            <a:endParaRPr lang="ru-RU" sz="1900" smtClean="0"/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1900" smtClean="0">
                <a:hlinkClick r:id="rId8"/>
              </a:rPr>
              <a:t>http://kuruh.ru/toyota</a:t>
            </a:r>
            <a:endParaRPr lang="ru-RU" sz="1900" smtClean="0"/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1900" smtClean="0">
                <a:hlinkClick r:id="rId9"/>
              </a:rPr>
              <a:t>https://ru.wikipedia.org/wiki/Ferrari</a:t>
            </a:r>
            <a:endParaRPr lang="ru-RU" sz="1900" smtClean="0"/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1900" smtClean="0">
                <a:hlinkClick r:id="rId10"/>
              </a:rPr>
              <a:t>https://ru.wikipedia.org/wiki/Ford</a:t>
            </a:r>
            <a:endParaRPr lang="ru-RU" sz="1900" smtClean="0"/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1900" smtClean="0">
                <a:hlinkClick r:id="rId11"/>
              </a:rPr>
              <a:t>http://www.ronl.ru/shpargalki/biografii/57780/</a:t>
            </a:r>
            <a:endParaRPr lang="ru-RU" sz="1900" smtClean="0"/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1900" smtClean="0">
                <a:hlinkClick r:id="rId12"/>
              </a:rPr>
              <a:t>https://ru.wikipedia.org/wiki/Chevrolet</a:t>
            </a:r>
            <a:endParaRPr lang="ru-RU" sz="1900" smtClean="0"/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1900" smtClean="0">
                <a:hlinkClick r:id="rId13"/>
              </a:rPr>
              <a:t>http://kuruh.ru/skoda</a:t>
            </a:r>
            <a:endParaRPr lang="ru-RU" sz="1900" smtClean="0"/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1900" smtClean="0">
                <a:hlinkClick r:id="rId14"/>
              </a:rPr>
              <a:t>https://ru.wikipedia.org/wiki/%D0%A8%D0%BA%D0%BE%D0%B4%D0%B0,_%D0%A</a:t>
            </a:r>
            <a:endParaRPr lang="ru-RU" sz="1900" smtClean="0">
              <a:hlinkClick r:id="rId14"/>
            </a:endParaRPr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1900" smtClean="0">
                <a:hlinkClick r:id="rId14"/>
              </a:rPr>
              <a:t>%D0%BC%D0%B8%D0%BB%D1%8C</a:t>
            </a:r>
            <a:endParaRPr lang="ru-RU" sz="19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https://pp.vk.me/c836421/v836421834/388c/VMpIQs4RN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6" name="Содержимое 2"/>
          <p:cNvSpPr>
            <a:spLocks noGrp="1"/>
          </p:cNvSpPr>
          <p:nvPr>
            <p:ph idx="1"/>
          </p:nvPr>
        </p:nvSpPr>
        <p:spPr>
          <a:xfrm>
            <a:off x="179388" y="377825"/>
            <a:ext cx="8713787" cy="6480175"/>
          </a:xfrm>
        </p:spPr>
        <p:txBody>
          <a:bodyPr/>
          <a:lstStyle/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1900" smtClean="0">
                <a:hlinkClick r:id="rId3"/>
              </a:rPr>
              <a:t>https://www.drive2.ru/b/1070700/</a:t>
            </a:r>
            <a:endParaRPr lang="ru-RU" sz="1900" smtClean="0"/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1900" smtClean="0">
                <a:hlinkClick r:id="rId4"/>
              </a:rPr>
              <a:t>https://www.drive2.ru/l/3570905/</a:t>
            </a:r>
            <a:endParaRPr lang="ru-RU" sz="1900" smtClean="0"/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1900" smtClean="0">
                <a:hlinkClick r:id="rId5"/>
              </a:rPr>
              <a:t>https://ru.wikipedia.org/wiki/%D0%A0%D0%BE%D0%BC%D0%B5%D0%BE,_%D0%9</a:t>
            </a:r>
            <a:endParaRPr lang="ru-RU" sz="1900" smtClean="0">
              <a:hlinkClick r:id="rId6"/>
            </a:endParaRPr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1900" smtClean="0">
                <a:hlinkClick r:id="rId6"/>
              </a:rPr>
              <a:t>%D0%B8%D0%BA%D0%BE%D0%BB%D0%B0</a:t>
            </a:r>
            <a:endParaRPr lang="ru-RU" sz="1900" smtClean="0"/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1900" smtClean="0">
                <a:hlinkClick r:id="rId7"/>
              </a:rPr>
              <a:t>http://kuruh.ru/suzuki</a:t>
            </a:r>
            <a:endParaRPr lang="ru-RU" sz="1900" smtClean="0"/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ru-RU" sz="1900" smtClean="0">
                <a:hlinkClick r:id="rId8"/>
              </a:rPr>
              <a:t>http://rutlib.com/book/4518/p/214</a:t>
            </a:r>
            <a:endParaRPr lang="ru-RU" sz="1900" smtClean="0"/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ru-RU" sz="1900" smtClean="0">
                <a:hlinkClick r:id="rId9"/>
              </a:rPr>
              <a:t>http://herbcare.ru/2016/03/14/begoniya-yuzhnoe-chudo-v-rossijskih-sadah-posadka</a:t>
            </a:r>
            <a:r>
              <a:rPr lang="en-US" sz="1900" smtClean="0">
                <a:hlinkClick r:id="rId10"/>
              </a:rPr>
              <a:t>-</a:t>
            </a:r>
            <a:endParaRPr lang="ru-RU" sz="1900" smtClean="0">
              <a:hlinkClick r:id="rId10"/>
            </a:endParaRPr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ru-RU" sz="1900" smtClean="0">
                <a:hlinkClick r:id="rId10"/>
              </a:rPr>
              <a:t>razmnozhenie-uhod-vidy/</a:t>
            </a:r>
            <a:endParaRPr lang="ru-RU" sz="1900" smtClean="0"/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ru-RU" sz="1900" smtClean="0">
                <a:hlinkClick r:id="rId11"/>
              </a:rPr>
              <a:t>http://www.bolshoyvopros.ru/questions/2019189-pochemu-saksofon-tak-</a:t>
            </a:r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ru-RU" sz="1900" smtClean="0">
                <a:hlinkClick r:id="rId11"/>
              </a:rPr>
              <a:t>nazyvaetsja.html</a:t>
            </a:r>
            <a:r>
              <a:rPr lang="ru-RU" sz="1900" smtClean="0"/>
              <a:t> </a:t>
            </a:r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1900" smtClean="0">
                <a:hlinkClick r:id="rId12"/>
              </a:rPr>
              <a:t>http://auto.russiaregionpress.ru/archives/3854</a:t>
            </a:r>
            <a:endParaRPr lang="en-US" sz="1900" smtClean="0"/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ru-RU" sz="2600" smtClean="0">
                <a:latin typeface="AGOpus" pitchFamily="2" charset="0"/>
              </a:rPr>
              <a:t>Печатные издания, книги:</a:t>
            </a:r>
          </a:p>
          <a:p>
            <a:pPr eaLnBrk="1" hangingPunct="1">
              <a:lnSpc>
                <a:spcPts val="2738"/>
              </a:lnSpc>
            </a:pPr>
            <a:r>
              <a:rPr lang="ru-RU" sz="2400" smtClean="0">
                <a:latin typeface="AGOpus" pitchFamily="2" charset="0"/>
              </a:rPr>
              <a:t>Журнал «За рулём»</a:t>
            </a:r>
          </a:p>
          <a:p>
            <a:pPr eaLnBrk="1" hangingPunct="1">
              <a:lnSpc>
                <a:spcPts val="2738"/>
              </a:lnSpc>
            </a:pPr>
            <a:r>
              <a:rPr lang="ru-RU" sz="2400" smtClean="0">
                <a:latin typeface="AGOpus" pitchFamily="2" charset="0"/>
              </a:rPr>
              <a:t>« Судьба эпонимов. 300 историй</a:t>
            </a:r>
            <a:r>
              <a:rPr lang="en-US" sz="2400" smtClean="0">
                <a:latin typeface="AGOpus" pitchFamily="2" charset="0"/>
              </a:rPr>
              <a:t> </a:t>
            </a:r>
          </a:p>
          <a:p>
            <a:pPr eaLnBrk="1" hangingPunct="1">
              <a:lnSpc>
                <a:spcPts val="2738"/>
              </a:lnSpc>
              <a:buFont typeface="Arial" charset="0"/>
              <a:buNone/>
            </a:pPr>
            <a:r>
              <a:rPr lang="en-US" sz="2400" smtClean="0">
                <a:latin typeface="AGOpus" pitchFamily="2" charset="0"/>
              </a:rPr>
              <a:t>      </a:t>
            </a:r>
            <a:r>
              <a:rPr lang="ru-RU" sz="2400" smtClean="0">
                <a:latin typeface="AGOpus" pitchFamily="2" charset="0"/>
              </a:rPr>
              <a:t>происхождения слов» Блау Марк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341437"/>
          </a:xfrm>
          <a:solidFill>
            <a:srgbClr val="969696">
              <a:alpha val="45097"/>
            </a:srgbClr>
          </a:solidFill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Лайонел Мартин</a:t>
            </a:r>
            <a:r>
              <a:rPr lang="en-US" smtClean="0">
                <a:solidFill>
                  <a:schemeClr val="bg1"/>
                </a:solidFill>
                <a:latin typeface="PhillippScript" pitchFamily="2" charset="0"/>
              </a:rPr>
              <a:t/>
            </a:r>
            <a:br>
              <a:rPr lang="en-US" smtClean="0">
                <a:solidFill>
                  <a:schemeClr val="bg1"/>
                </a:solidFill>
                <a:latin typeface="PhillippScript" pitchFamily="2" charset="0"/>
              </a:rPr>
            </a:br>
            <a:r>
              <a:rPr lang="ru-RU" smtClean="0">
                <a:solidFill>
                  <a:schemeClr val="bg1"/>
                </a:solidFill>
                <a:latin typeface="PhillippScript" pitchFamily="2" charset="0"/>
              </a:rPr>
              <a:t>​(1878 -1945)</a:t>
            </a:r>
          </a:p>
        </p:txBody>
      </p:sp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395288" y="1844675"/>
            <a:ext cx="6059487" cy="4525963"/>
          </a:xfrm>
        </p:spPr>
        <p:txBody>
          <a:bodyPr/>
          <a:lstStyle/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Лайонел Мартин родился в семье. Он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получил очень хорошее образование,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окончил престижный колледж в </a:t>
            </a:r>
            <a:r>
              <a:rPr lang="en-US" sz="2400" smtClean="0">
                <a:latin typeface="AGOpus" pitchFamily="2" charset="0"/>
              </a:rPr>
              <a:t> </a:t>
            </a:r>
            <a:r>
              <a:rPr lang="ru-RU" sz="2400" smtClean="0">
                <a:latin typeface="AGOpus" pitchFamily="2" charset="0"/>
              </a:rPr>
              <a:t>Итоне.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Вскоре он обнаружил в себе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страсть к автоспорту. Он был известен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жестким и ориентированным на победу</a:t>
            </a:r>
            <a:endParaRPr lang="en-US" sz="2400" smtClean="0">
              <a:latin typeface="AGOpus" pitchFamily="2" charset="0"/>
            </a:endParaRP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стилем вождения. Самым первым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компаньоном Лайонела Мартина был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Роберт Бэмфорд, который занимался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изначально продажей подержанных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автомобилей.  Не согласившись с идеей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серийного выпуска автомобилей,</a:t>
            </a:r>
          </a:p>
          <a:p>
            <a:pPr>
              <a:lnSpc>
                <a:spcPts val="2075"/>
              </a:lnSpc>
              <a:buFont typeface="Arial" charset="0"/>
              <a:buNone/>
            </a:pPr>
            <a:r>
              <a:rPr lang="ru-RU" sz="2400" smtClean="0">
                <a:latin typeface="AGOpus" pitchFamily="2" charset="0"/>
              </a:rPr>
              <a:t>Р.Бэмфорд покидает компанию в 1922 году.</a:t>
            </a:r>
          </a:p>
        </p:txBody>
      </p:sp>
      <p:pic>
        <p:nvPicPr>
          <p:cNvPr id="22531" name="Picture 2" descr="https://im1-tub-ru.yandex.net/i?id=ded0950a0916948b8eaef7c06a4bc4ef&amp;n=33&amp;h=215&amp;w=1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1628775"/>
            <a:ext cx="280035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588125" y="5805488"/>
            <a:ext cx="2016125" cy="5762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3" action="ppaction://hlinksldjump"/>
              </a:rPr>
              <a:t>К оглавлению.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5434</TotalTime>
  <Words>4011</Words>
  <Application>Microsoft Office PowerPoint</Application>
  <PresentationFormat>Экран (4:3)</PresentationFormat>
  <Paragraphs>838</Paragraphs>
  <Slides>84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85" baseType="lpstr">
      <vt:lpstr>Тема Office</vt:lpstr>
      <vt:lpstr>Иллюстрированный словарь эпонимов.  Тема: происхождение автомобилей.</vt:lpstr>
      <vt:lpstr>Эпоним – это имя собственное, ставшее нарицательным  и давшее название какому-либо предмету. Слово эпоним происходит от Eponymos - дающий имя.</vt:lpstr>
      <vt:lpstr>Оглавление </vt:lpstr>
      <vt:lpstr>Слайд 4</vt:lpstr>
      <vt:lpstr>Происхождение</vt:lpstr>
      <vt:lpstr>Николе Ромео (1876-1938)</vt:lpstr>
      <vt:lpstr>Слайд 7</vt:lpstr>
      <vt:lpstr>Происхождение</vt:lpstr>
      <vt:lpstr>Лайонел Мартин ​(1878 -1945)</vt:lpstr>
      <vt:lpstr>Слайд 10</vt:lpstr>
      <vt:lpstr>Слайд 11</vt:lpstr>
      <vt:lpstr>Происхождение</vt:lpstr>
      <vt:lpstr>Август Хорьх (1868-1951)</vt:lpstr>
      <vt:lpstr>Слайд 14</vt:lpstr>
      <vt:lpstr>Происхождение</vt:lpstr>
      <vt:lpstr>Уолтер Оуэн Бентли (1888-1971)</vt:lpstr>
      <vt:lpstr>Слайд 17</vt:lpstr>
      <vt:lpstr>Происхождение</vt:lpstr>
      <vt:lpstr>Этторе Бугатти  (1881–1947)</vt:lpstr>
      <vt:lpstr>Слайд 20</vt:lpstr>
      <vt:lpstr>Происхождение</vt:lpstr>
      <vt:lpstr>Джон и Гораций Додж</vt:lpstr>
      <vt:lpstr>Слайд 23</vt:lpstr>
      <vt:lpstr>Слайд 24</vt:lpstr>
      <vt:lpstr>Слайд 25</vt:lpstr>
      <vt:lpstr>Происхождение </vt:lpstr>
      <vt:lpstr>Антуан Ломе де Ламот де Кадильяк  (1658–1730) </vt:lpstr>
      <vt:lpstr>Слайд 28</vt:lpstr>
      <vt:lpstr>Происхождение</vt:lpstr>
      <vt:lpstr>Ферруччо Ламборгини (1916-1993)</vt:lpstr>
      <vt:lpstr>Слайд 31</vt:lpstr>
      <vt:lpstr>Происхождение </vt:lpstr>
      <vt:lpstr>Вильгельм Майбах (1846–1929)</vt:lpstr>
      <vt:lpstr>Слайд 34</vt:lpstr>
      <vt:lpstr>Происхождение </vt:lpstr>
      <vt:lpstr>Карл Бенц  (1844–1929)</vt:lpstr>
      <vt:lpstr>Адриана Мерседес Еллинек (1889 – 1929)</vt:lpstr>
      <vt:lpstr>Noble (Noble Automotive Ltd.) — Британская автомобилестроительная компания, произво-дящая спортивные автомобили</vt:lpstr>
      <vt:lpstr>Происхождение</vt:lpstr>
      <vt:lpstr>Ли Ноубл</vt:lpstr>
      <vt:lpstr>Слайд 41</vt:lpstr>
      <vt:lpstr>Происхождение </vt:lpstr>
      <vt:lpstr>Рэнсомом Олдсом  (1864–1950)</vt:lpstr>
      <vt:lpstr>Слайд 44</vt:lpstr>
      <vt:lpstr>Происхождение</vt:lpstr>
      <vt:lpstr>Арман Пежо (1849-1915)</vt:lpstr>
      <vt:lpstr>Семья Пежо</vt:lpstr>
      <vt:lpstr>Слайд 48</vt:lpstr>
      <vt:lpstr>Происхождение</vt:lpstr>
      <vt:lpstr>Фердинанд Порше (1875-1951)</vt:lpstr>
      <vt:lpstr>Слайд 51</vt:lpstr>
      <vt:lpstr>Происхождение</vt:lpstr>
      <vt:lpstr>Луи Рено  (1877–1944)</vt:lpstr>
      <vt:lpstr>Слайд 54</vt:lpstr>
      <vt:lpstr>Происхождение </vt:lpstr>
      <vt:lpstr>Генри Ройс (1863 – 1933)</vt:lpstr>
      <vt:lpstr>Чарльз Стюарт Роллс (1877–1910)</vt:lpstr>
      <vt:lpstr>Слайд 58</vt:lpstr>
      <vt:lpstr>Происхождение</vt:lpstr>
      <vt:lpstr>Андре Гюстав Ситроен  (1878–1935)</vt:lpstr>
      <vt:lpstr>Слайд 61</vt:lpstr>
      <vt:lpstr>Происхождение</vt:lpstr>
      <vt:lpstr>Мачио Сузуки (1887-1982)</vt:lpstr>
      <vt:lpstr>Слайд 64</vt:lpstr>
      <vt:lpstr>Происхождение</vt:lpstr>
      <vt:lpstr>Киитиро Тойода (1894–1952)</vt:lpstr>
      <vt:lpstr>Слайд 67</vt:lpstr>
      <vt:lpstr>Происхождение</vt:lpstr>
      <vt:lpstr>Энцо Ансельмо Феррари (1898–1988)</vt:lpstr>
      <vt:lpstr>Слайд 70</vt:lpstr>
      <vt:lpstr>Происхождение</vt:lpstr>
      <vt:lpstr>Генри Форд (1863–1947)</vt:lpstr>
      <vt:lpstr>Слайд 73</vt:lpstr>
      <vt:lpstr>Происхождение </vt:lpstr>
      <vt:lpstr>Соичиро Хонда (1906-1991)</vt:lpstr>
      <vt:lpstr>Слайд 76</vt:lpstr>
      <vt:lpstr>Происхождение</vt:lpstr>
      <vt:lpstr>Луи Жозеф Шевроле (1878–1941)</vt:lpstr>
      <vt:lpstr>Слайд 79</vt:lpstr>
      <vt:lpstr>Происхождение</vt:lpstr>
      <vt:lpstr>Эмиль Шкода (1839- 1900)</vt:lpstr>
      <vt:lpstr>Библиографический словарь</vt:lpstr>
      <vt:lpstr>Слайд 83</vt:lpstr>
      <vt:lpstr>Слайд 84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Иллюстрированный словарь эпонимов.</dc:title>
  <dc:creator>Света</dc:creator>
  <cp:lastModifiedBy>Света</cp:lastModifiedBy>
  <cp:revision>43</cp:revision>
  <dcterms:created xsi:type="dcterms:W3CDTF">2016-10-01T18:29:01Z</dcterms:created>
  <dcterms:modified xsi:type="dcterms:W3CDTF">2016-11-21T13:44:57Z</dcterms:modified>
</cp:coreProperties>
</file>