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270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9AEF4-701B-4623-B2EA-1A5F720F78E4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0046-4D05-4AC6-9EDA-1BD5BA6B2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9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60046-4D05-4AC6-9EDA-1BD5BA6B268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6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8B71B04-3C7A-434F-8EE6-3201CDF1C16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99D0142-6B2A-4CBB-AF82-269B8C7F77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36.xml"/><Relationship Id="rId18" Type="http://schemas.openxmlformats.org/officeDocument/2006/relationships/slide" Target="slide51.xml"/><Relationship Id="rId26" Type="http://schemas.openxmlformats.org/officeDocument/2006/relationships/slide" Target="slide75.xml"/><Relationship Id="rId3" Type="http://schemas.openxmlformats.org/officeDocument/2006/relationships/slide" Target="slide6.xml"/><Relationship Id="rId21" Type="http://schemas.openxmlformats.org/officeDocument/2006/relationships/slide" Target="slide60.xml"/><Relationship Id="rId7" Type="http://schemas.openxmlformats.org/officeDocument/2006/relationships/slide" Target="slide18.xml"/><Relationship Id="rId12" Type="http://schemas.openxmlformats.org/officeDocument/2006/relationships/slide" Target="slide33.xml"/><Relationship Id="rId17" Type="http://schemas.openxmlformats.org/officeDocument/2006/relationships/slide" Target="slide48.xml"/><Relationship Id="rId25" Type="http://schemas.openxmlformats.org/officeDocument/2006/relationships/slide" Target="slide72.xml"/><Relationship Id="rId2" Type="http://schemas.openxmlformats.org/officeDocument/2006/relationships/slide" Target="slide3.xml"/><Relationship Id="rId16" Type="http://schemas.openxmlformats.org/officeDocument/2006/relationships/slide" Target="slide45.xml"/><Relationship Id="rId20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30.xml"/><Relationship Id="rId24" Type="http://schemas.openxmlformats.org/officeDocument/2006/relationships/slide" Target="slide69.xml"/><Relationship Id="rId5" Type="http://schemas.openxmlformats.org/officeDocument/2006/relationships/slide" Target="slide12.xml"/><Relationship Id="rId15" Type="http://schemas.openxmlformats.org/officeDocument/2006/relationships/slide" Target="slide42.xml"/><Relationship Id="rId23" Type="http://schemas.openxmlformats.org/officeDocument/2006/relationships/slide" Target="slide66.xml"/><Relationship Id="rId10" Type="http://schemas.openxmlformats.org/officeDocument/2006/relationships/slide" Target="slide27.xml"/><Relationship Id="rId19" Type="http://schemas.openxmlformats.org/officeDocument/2006/relationships/slide" Target="slide54.xml"/><Relationship Id="rId4" Type="http://schemas.openxmlformats.org/officeDocument/2006/relationships/slide" Target="slide9.xml"/><Relationship Id="rId9" Type="http://schemas.openxmlformats.org/officeDocument/2006/relationships/slide" Target="slide24.xml"/><Relationship Id="rId14" Type="http://schemas.openxmlformats.org/officeDocument/2006/relationships/slide" Target="slide39.xml"/><Relationship Id="rId22" Type="http://schemas.openxmlformats.org/officeDocument/2006/relationships/slide" Target="slide63.xml"/><Relationship Id="rId27" Type="http://schemas.openxmlformats.org/officeDocument/2006/relationships/slide" Target="slide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2999" y="2348880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Электронный словарь эпонимов: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775" y="3924961"/>
            <a:ext cx="3309803" cy="1260629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Растения</a:t>
            </a:r>
            <a:endParaRPr lang="ru-RU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5157192"/>
            <a:ext cx="29965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Подготовили:  </a:t>
            </a:r>
            <a:r>
              <a:rPr lang="ru-RU" sz="1100" i="1" dirty="0" err="1" smtClean="0"/>
              <a:t>Алексанян</a:t>
            </a:r>
            <a:r>
              <a:rPr lang="ru-RU" sz="1100" i="1" dirty="0" smtClean="0"/>
              <a:t> Эрик</a:t>
            </a:r>
          </a:p>
          <a:p>
            <a:r>
              <a:rPr lang="ru-RU" sz="1100" i="1" dirty="0" smtClean="0"/>
              <a:t>                          Евтюшкина Анастасия</a:t>
            </a:r>
          </a:p>
          <a:p>
            <a:r>
              <a:rPr lang="ru-RU" sz="1100" i="1" dirty="0" smtClean="0"/>
              <a:t>                          Перфильева Елизавета</a:t>
            </a:r>
          </a:p>
          <a:p>
            <a:r>
              <a:rPr lang="ru-RU" sz="1100" i="1" dirty="0"/>
              <a:t> </a:t>
            </a:r>
            <a:r>
              <a:rPr lang="ru-RU" sz="1100" i="1" dirty="0" smtClean="0"/>
              <a:t>                         Мурадян Максим</a:t>
            </a:r>
          </a:p>
          <a:p>
            <a:r>
              <a:rPr lang="ru-RU" sz="1100" i="1" dirty="0" smtClean="0"/>
              <a:t>                          Панченко Алина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262674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188640"/>
            <a:ext cx="3304572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764704"/>
            <a:ext cx="3247352" cy="3089994"/>
          </a:xfrm>
        </p:spPr>
        <p:txBody>
          <a:bodyPr>
            <a:normAutofit/>
          </a:bodyPr>
          <a:lstStyle/>
          <a:p>
            <a:r>
              <a:rPr lang="ru-RU" dirty="0"/>
              <a:t>Род </a:t>
            </a:r>
            <a:r>
              <a:rPr lang="ru-RU" dirty="0" err="1"/>
              <a:t>Альстрёмерия</a:t>
            </a:r>
            <a:r>
              <a:rPr lang="ru-RU" dirty="0"/>
              <a:t> был назван Карлом Линнеем в честь своего </a:t>
            </a:r>
            <a:r>
              <a:rPr lang="ru-RU" dirty="0" smtClean="0"/>
              <a:t>ученика </a:t>
            </a:r>
            <a:r>
              <a:rPr lang="ru-RU" dirty="0"/>
              <a:t>барона </a:t>
            </a:r>
            <a:r>
              <a:rPr lang="ru-RU" dirty="0" err="1"/>
              <a:t>Класа</a:t>
            </a:r>
            <a:r>
              <a:rPr lang="ru-RU" dirty="0"/>
              <a:t> </a:t>
            </a:r>
            <a:r>
              <a:rPr lang="ru-RU" dirty="0" err="1"/>
              <a:t>Альстрёмера</a:t>
            </a:r>
            <a:r>
              <a:rPr lang="ru-RU" dirty="0"/>
              <a:t> (1736—1794), шведского ботаника, промышленника и мецената. </a:t>
            </a:r>
            <a:r>
              <a:rPr lang="ru-RU" dirty="0" err="1"/>
              <a:t>Альстрёмер</a:t>
            </a:r>
            <a:r>
              <a:rPr lang="ru-RU" dirty="0"/>
              <a:t> привёз Линнею образцы семян двух видов </a:t>
            </a:r>
            <a:r>
              <a:rPr lang="ru-RU" dirty="0" err="1"/>
              <a:t>альстрёмерии</a:t>
            </a:r>
            <a:r>
              <a:rPr lang="ru-RU" dirty="0"/>
              <a:t> из Испании, где растение в то время уже </a:t>
            </a:r>
            <a:r>
              <a:rPr lang="ru-RU" dirty="0" smtClean="0"/>
              <a:t>выращивали.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41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0"/>
            <a:ext cx="3304572" cy="692696"/>
          </a:xfrm>
        </p:spPr>
        <p:txBody>
          <a:bodyPr>
            <a:noAutofit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3759" y="980728"/>
            <a:ext cx="3298784" cy="5184576"/>
          </a:xfrm>
        </p:spPr>
        <p:txBody>
          <a:bodyPr>
            <a:normAutofit/>
          </a:bodyPr>
          <a:lstStyle/>
          <a:p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 smtClean="0"/>
              <a:t>Альстрёмер</a:t>
            </a:r>
            <a:r>
              <a:rPr lang="ru-RU" dirty="0" smtClean="0"/>
              <a:t>— </a:t>
            </a:r>
            <a:r>
              <a:rPr lang="ru-RU" dirty="0"/>
              <a:t>шведский натуралист, ботаник, промышленник и меценат, с </a:t>
            </a:r>
            <a:r>
              <a:rPr lang="ru-RU" dirty="0" smtClean="0"/>
              <a:t>1778 </a:t>
            </a:r>
            <a:r>
              <a:rPr lang="ru-RU" dirty="0"/>
              <a:t>года барон</a:t>
            </a:r>
            <a:r>
              <a:rPr lang="ru-RU" dirty="0" smtClean="0"/>
              <a:t>.</a:t>
            </a:r>
          </a:p>
          <a:p>
            <a:r>
              <a:rPr lang="ru-RU" dirty="0"/>
              <a:t>Именем </a:t>
            </a:r>
            <a:r>
              <a:rPr lang="ru-RU" dirty="0" err="1"/>
              <a:t>Класа</a:t>
            </a:r>
            <a:r>
              <a:rPr lang="ru-RU" dirty="0"/>
              <a:t> </a:t>
            </a:r>
            <a:r>
              <a:rPr lang="ru-RU" dirty="0" err="1"/>
              <a:t>Альстрёмера</a:t>
            </a:r>
            <a:r>
              <a:rPr lang="ru-RU" dirty="0"/>
              <a:t> в 1762 году Карл Линней назвал род южноамериканских растений </a:t>
            </a:r>
            <a:r>
              <a:rPr lang="ru-RU" dirty="0" err="1" smtClean="0"/>
              <a:t>Альстрёмерия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2580907" cy="32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630733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45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1152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Альберта (растение):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645024"/>
            <a:ext cx="3319360" cy="186585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Альбе́рта</a:t>
            </a:r>
            <a:r>
              <a:rPr lang="ru-RU" dirty="0"/>
              <a:t> (лат. </a:t>
            </a:r>
            <a:r>
              <a:rPr lang="ru-RU" dirty="0" err="1"/>
              <a:t>Alberta</a:t>
            </a:r>
            <a:r>
              <a:rPr lang="ru-RU" dirty="0"/>
              <a:t>) — небольшой род цветковых растений семейства Мареновые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Два вида произрастают на Мадагаскаре, один вид — на материке, в тёплых и влажных районах Южной </a:t>
            </a:r>
            <a:r>
              <a:rPr lang="ru-RU" dirty="0" smtClean="0"/>
              <a:t>Африки.</a:t>
            </a:r>
          </a:p>
          <a:p>
            <a:r>
              <a:rPr lang="ru-RU" dirty="0" smtClean="0"/>
              <a:t>(ист. Википедия)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13025"/>
            <a:ext cx="3090863" cy="22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39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92696"/>
          </a:xfrm>
        </p:spPr>
        <p:txBody>
          <a:bodyPr>
            <a:noAutofit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56792"/>
            <a:ext cx="3298784" cy="2441922"/>
          </a:xfrm>
        </p:spPr>
        <p:txBody>
          <a:bodyPr>
            <a:normAutofit/>
          </a:bodyPr>
          <a:lstStyle/>
          <a:p>
            <a:r>
              <a:rPr lang="ru-RU" dirty="0"/>
              <a:t>Род назван в честь Альберта </a:t>
            </a:r>
            <a:r>
              <a:rPr lang="ru-RU" dirty="0" smtClean="0"/>
              <a:t>Великого </a:t>
            </a:r>
            <a:r>
              <a:rPr lang="ru-RU" dirty="0"/>
              <a:t>(Альберта фон </a:t>
            </a:r>
            <a:r>
              <a:rPr lang="ru-RU" dirty="0" err="1"/>
              <a:t>Больштедта</a:t>
            </a:r>
            <a:r>
              <a:rPr lang="ru-RU" dirty="0"/>
              <a:t>, </a:t>
            </a:r>
            <a:r>
              <a:rPr lang="ru-RU" dirty="0" err="1"/>
              <a:t>ок</a:t>
            </a:r>
            <a:r>
              <a:rPr lang="ru-RU" dirty="0"/>
              <a:t>. 1193—1280), немецкого философа и теолога, автора трактатов о минералах, растениях и животных.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12297"/>
            <a:ext cx="3090863" cy="223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5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9269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Справка о самом эпониме: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836712"/>
            <a:ext cx="3298784" cy="4392488"/>
          </a:xfrm>
        </p:spPr>
        <p:txBody>
          <a:bodyPr>
            <a:normAutofit/>
          </a:bodyPr>
          <a:lstStyle/>
          <a:p>
            <a:r>
              <a:rPr lang="vi-VN" dirty="0"/>
              <a:t>Альбе́рт </a:t>
            </a:r>
            <a:r>
              <a:rPr lang="vi-VN" dirty="0" smtClean="0"/>
              <a:t>Вели́кий— </a:t>
            </a:r>
            <a:r>
              <a:rPr lang="vi-VN" dirty="0"/>
              <a:t>средневековый немецкий философ, теолог, </a:t>
            </a:r>
            <a:r>
              <a:rPr lang="vi-VN" dirty="0" smtClean="0"/>
              <a:t>учёный</a:t>
            </a:r>
            <a:r>
              <a:rPr lang="vi-VN" dirty="0"/>
              <a:t>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в честь </a:t>
            </a:r>
            <a:r>
              <a:rPr lang="ru-RU" dirty="0"/>
              <a:t>Альберта Великого немецким ботаником Майером назван род африканских деревьев с красивыми трубчатыми цветками из семейства Мареновые — Альберта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403268" cy="306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634067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95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304572" cy="771566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Ааронсония</a:t>
            </a:r>
            <a:r>
              <a:rPr lang="ru-RU" sz="2700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836712"/>
            <a:ext cx="3319360" cy="481818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Ааронсония</a:t>
            </a:r>
            <a:r>
              <a:rPr lang="ru-RU" dirty="0"/>
              <a:t> (лат. </a:t>
            </a:r>
            <a:r>
              <a:rPr lang="ru-RU" dirty="0" err="1"/>
              <a:t>Aaronsohnia</a:t>
            </a:r>
            <a:r>
              <a:rPr lang="ru-RU" dirty="0"/>
              <a:t>) — род цветковых растений семейства Астровые (лат. </a:t>
            </a:r>
            <a:r>
              <a:rPr lang="ru-RU" dirty="0" err="1"/>
              <a:t>Compositae</a:t>
            </a:r>
            <a:r>
              <a:rPr lang="ru-RU" dirty="0"/>
              <a:t>). В природе растёт в несолёных степях и пустынях Северной Африки и Ближнего Востока. </a:t>
            </a:r>
            <a:r>
              <a:rPr lang="ru-RU" dirty="0" smtClean="0"/>
              <a:t>(ист. Википедия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травянистое </a:t>
            </a:r>
            <a:r>
              <a:rPr lang="ru-RU" dirty="0"/>
              <a:t>растение, однолетник. Имеет зелёный восходящий стебель. Листья черешковые, </a:t>
            </a:r>
            <a:r>
              <a:rPr lang="ru-RU" dirty="0" err="1"/>
              <a:t>перисторассечённые</a:t>
            </a:r>
            <a:r>
              <a:rPr lang="ru-RU" dirty="0"/>
              <a:t>, состоящие из многочисленных долей. </a:t>
            </a:r>
            <a:r>
              <a:rPr lang="ru-RU" dirty="0" smtClean="0"/>
              <a:t>Соцветия </a:t>
            </a:r>
            <a:r>
              <a:rPr lang="ru-RU" dirty="0"/>
              <a:t>типа корзинки. В корзинках имеются цветки двух типов: на диске находятся жёлтые трубчатые обоеполые цветки, с краю — белые язычковые пестичные</a:t>
            </a:r>
            <a:r>
              <a:rPr lang="ru-RU" dirty="0" smtClean="0"/>
              <a:t>. Жёлтые</a:t>
            </a:r>
            <a:r>
              <a:rPr lang="ru-RU" dirty="0"/>
              <a:t>. Плод-семянка.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74149"/>
            <a:ext cx="3090863" cy="21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1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4624"/>
            <a:ext cx="3304572" cy="627549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908720"/>
            <a:ext cx="3298784" cy="2585938"/>
          </a:xfrm>
        </p:spPr>
        <p:txBody>
          <a:bodyPr>
            <a:normAutofit/>
          </a:bodyPr>
          <a:lstStyle/>
          <a:p>
            <a:r>
              <a:rPr lang="ru-RU" dirty="0"/>
              <a:t>Название </a:t>
            </a:r>
            <a:r>
              <a:rPr lang="ru-RU" dirty="0" err="1"/>
              <a:t>Ааронсония</a:t>
            </a:r>
            <a:r>
              <a:rPr lang="ru-RU" dirty="0"/>
              <a:t> было дано в 1927 году ботаниками Отто </a:t>
            </a:r>
            <a:r>
              <a:rPr lang="ru-RU" dirty="0" err="1"/>
              <a:t>Варбургом</a:t>
            </a:r>
            <a:r>
              <a:rPr lang="ru-RU" dirty="0"/>
              <a:t> (англ. </a:t>
            </a:r>
            <a:r>
              <a:rPr lang="en-US" dirty="0"/>
              <a:t>Otto Warburg) (1859-1938) </a:t>
            </a:r>
            <a:r>
              <a:rPr lang="ru-RU" dirty="0"/>
              <a:t>и Александром </a:t>
            </a:r>
            <a:r>
              <a:rPr lang="ru-RU" dirty="0" err="1"/>
              <a:t>Эйгом</a:t>
            </a:r>
            <a:r>
              <a:rPr lang="ru-RU" dirty="0"/>
              <a:t> (англ. </a:t>
            </a:r>
            <a:r>
              <a:rPr lang="en-US" dirty="0"/>
              <a:t>Alexander </a:t>
            </a:r>
            <a:r>
              <a:rPr lang="en-US" dirty="0" err="1"/>
              <a:t>Eig</a:t>
            </a:r>
            <a:r>
              <a:rPr lang="en-US" dirty="0"/>
              <a:t>) (1894-1938) </a:t>
            </a:r>
            <a:r>
              <a:rPr lang="ru-RU" dirty="0"/>
              <a:t>в честь агронома Аарона </a:t>
            </a:r>
            <a:r>
              <a:rPr lang="ru-RU" dirty="0" err="1"/>
              <a:t>Ааронсона</a:t>
            </a:r>
            <a:r>
              <a:rPr lang="ru-RU" dirty="0"/>
              <a:t> (англ. </a:t>
            </a:r>
            <a:r>
              <a:rPr lang="en-US" dirty="0"/>
              <a:t>Aaron </a:t>
            </a:r>
            <a:r>
              <a:rPr lang="en-US" dirty="0" err="1"/>
              <a:t>Aaronsohn</a:t>
            </a:r>
            <a:r>
              <a:rPr lang="en-US" dirty="0"/>
              <a:t>).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4624"/>
            <a:ext cx="3304572" cy="627549"/>
          </a:xfrm>
        </p:spPr>
        <p:txBody>
          <a:bodyPr>
            <a:noAutofit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032" y="980728"/>
            <a:ext cx="3298784" cy="4320480"/>
          </a:xfrm>
        </p:spPr>
        <p:txBody>
          <a:bodyPr>
            <a:normAutofit fontScale="92500"/>
          </a:bodyPr>
          <a:lstStyle/>
          <a:p>
            <a:r>
              <a:rPr lang="ru-RU" dirty="0"/>
              <a:t>Аарон </a:t>
            </a:r>
            <a:r>
              <a:rPr lang="ru-RU" dirty="0" err="1"/>
              <a:t>Ааронсон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/>
              <a:t>еврейский учёный-ботаник, агроном и деятель сионистского движения</a:t>
            </a:r>
            <a:r>
              <a:rPr lang="ru-RU" dirty="0" smtClean="0"/>
              <a:t>.</a:t>
            </a:r>
          </a:p>
          <a:p>
            <a:r>
              <a:rPr lang="ru-RU" dirty="0" err="1"/>
              <a:t>Ахарон</a:t>
            </a:r>
            <a:r>
              <a:rPr lang="ru-RU" dirty="0"/>
              <a:t> </a:t>
            </a:r>
            <a:r>
              <a:rPr lang="ru-RU" dirty="0" err="1"/>
              <a:t>Ааронсон</a:t>
            </a:r>
            <a:r>
              <a:rPr lang="ru-RU" dirty="0"/>
              <a:t> (1876, </a:t>
            </a:r>
            <a:r>
              <a:rPr lang="ru-RU" dirty="0" err="1"/>
              <a:t>Бакэу</a:t>
            </a:r>
            <a:r>
              <a:rPr lang="ru-RU" dirty="0"/>
              <a:t>, Румыния, – 1919, Ла-Манш), агроном, естествоиспытатель, основатель </a:t>
            </a:r>
            <a:r>
              <a:rPr lang="ru-RU" dirty="0" err="1" smtClean="0"/>
              <a:t>Нили</a:t>
            </a:r>
            <a:r>
              <a:rPr lang="ru-RU" dirty="0" smtClean="0"/>
              <a:t>(Еврейская </a:t>
            </a:r>
            <a:r>
              <a:rPr lang="ru-RU" dirty="0" err="1" smtClean="0"/>
              <a:t>энц</a:t>
            </a:r>
            <a:r>
              <a:rPr lang="ru-RU" dirty="0" smtClean="0"/>
              <a:t>.)</a:t>
            </a:r>
          </a:p>
          <a:p>
            <a:r>
              <a:rPr lang="ru-RU" dirty="0"/>
              <a:t>В 1930 году работа </a:t>
            </a:r>
            <a:r>
              <a:rPr lang="ru-RU" dirty="0" err="1"/>
              <a:t>Ааронсона</a:t>
            </a:r>
            <a:r>
              <a:rPr lang="ru-RU" dirty="0"/>
              <a:t> «Флора </a:t>
            </a:r>
            <a:r>
              <a:rPr lang="ru-RU" dirty="0" err="1"/>
              <a:t>Заиорданья</a:t>
            </a:r>
            <a:r>
              <a:rPr lang="ru-RU" dirty="0"/>
              <a:t>» была издана в Женеве на французском языке. Позже был подготовлен её </a:t>
            </a:r>
            <a:r>
              <a:rPr lang="ru-RU" dirty="0" err="1"/>
              <a:t>ивритский</a:t>
            </a:r>
            <a:r>
              <a:rPr lang="ru-RU" dirty="0"/>
              <a:t> </a:t>
            </a:r>
            <a:r>
              <a:rPr lang="ru-RU" dirty="0" smtClean="0"/>
              <a:t>перевод. </a:t>
            </a:r>
            <a:r>
              <a:rPr lang="ru-RU" dirty="0"/>
              <a:t>В честь </a:t>
            </a:r>
            <a:r>
              <a:rPr lang="ru-RU" dirty="0" err="1"/>
              <a:t>Ааронсона</a:t>
            </a:r>
            <a:r>
              <a:rPr lang="ru-RU" dirty="0"/>
              <a:t> в 1927 году был назван род астровых </a:t>
            </a:r>
            <a:r>
              <a:rPr lang="ru-RU" dirty="0" err="1"/>
              <a:t>ааронсония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1" y="1812925"/>
            <a:ext cx="20764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627766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20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52747" y="393207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Банксия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Банксия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также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Бэнксия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лат.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Bаnksia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растений семейства Протейные, включающий в себя около 170 видов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40714"/>
            <a:ext cx="3090863" cy="218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4922" y="764704"/>
            <a:ext cx="3168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Банксия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цветок, размножающийся огнём.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Банксии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деревья и кустарники, обитающие в основном, в южных засушливых районах Австралии. Это растение является уникальной особенностью и одним из символов континента наряду с эвкалиптом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liveinternet.ru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83533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Справка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этимологическая: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388208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Классифицировал растение Линней-младший; он назвал род в честь Джозефа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Банкса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(1743—1820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английского натуралиста, ботаника, президента Лондонского королевского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общества,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который, как считается, первый собрал коллекцию из нескольких видов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банксий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73554"/>
            <a:ext cx="3090863" cy="21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581587"/>
              </p:ext>
            </p:extLst>
          </p:nvPr>
        </p:nvGraphicFramePr>
        <p:xfrm>
          <a:off x="539554" y="1052736"/>
          <a:ext cx="8064893" cy="4370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2"/>
                <a:gridCol w="1569774"/>
                <a:gridCol w="1612978"/>
                <a:gridCol w="1497766"/>
                <a:gridCol w="1728193"/>
              </a:tblGrid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err="1" smtClean="0">
                          <a:ln w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  <a:alpha val="0"/>
                            </a:schemeClr>
                          </a:solidFill>
                          <a:hlinkClick r:id="rId2" action="ppaction://hlinksldjump"/>
                        </a:rPr>
                        <a:t>Артедия</a:t>
                      </a:r>
                      <a:endParaRPr lang="ru-RU" sz="2000" b="0" dirty="0">
                        <a:ln w="0"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  <a:alpha val="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3" action="ppaction://hlinksldjump"/>
                        </a:rPr>
                        <a:t>Амхерстия</a:t>
                      </a:r>
                      <a:endParaRPr lang="ru-RU" b="0" dirty="0" smtClean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hlinkClick r:id="rId4" action="ppaction://hlinksldjump"/>
                        </a:rPr>
                        <a:t>Альстреме-рия</a:t>
                      </a:r>
                      <a:r>
                        <a:rPr lang="ru-RU" b="0" baseline="0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endParaRPr lang="ru-RU" b="0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hlinkClick r:id="rId5" action="ppaction://hlinksldjump"/>
                        </a:rPr>
                        <a:t>Альберта</a:t>
                      </a:r>
                    </a:p>
                    <a:p>
                      <a:r>
                        <a:rPr lang="ru-RU" b="0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hlinkClick r:id="rId5" action="ppaction://hlinksldjump"/>
                        </a:rPr>
                        <a:t>(растение)</a:t>
                      </a:r>
                      <a:endParaRPr lang="ru-RU" b="0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hlinkClick r:id="rId6" action="ppaction://hlinksldjump"/>
                        </a:rPr>
                        <a:t>Ааронсония</a:t>
                      </a:r>
                      <a:endParaRPr lang="ru-RU" b="0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7" action="ppaction://hlinksldjump"/>
                        </a:rPr>
                        <a:t>Банксия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8" action="ppaction://hlinksldjump"/>
                        </a:rPr>
                        <a:t>Бильбергия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hlinkClick r:id="rId9" action="ppaction://hlinksldjump"/>
                        </a:rPr>
                        <a:t>Бунгевиллея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0" action="ppaction://hlinksldjump"/>
                        </a:rPr>
                        <a:t>Вельвичия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1" action="ppaction://hlinksldjump"/>
                        </a:rPr>
                        <a:t>Валенбергия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2" action="ppaction://hlinksldjump"/>
                        </a:rPr>
                        <a:t>Вавилония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3" action="ppaction://hlinksldjump"/>
                        </a:rPr>
                        <a:t>Гусиный</a:t>
                      </a:r>
                    </a:p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3" action="ppaction://hlinksldjump"/>
                        </a:rPr>
                        <a:t>лук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4" action="ppaction://hlinksldjump"/>
                        </a:rPr>
                        <a:t>Геснерия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5" action="ppaction://hlinksldjump"/>
                        </a:rPr>
                        <a:t>Гусмания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6" action="ppaction://hlinksldjump"/>
                        </a:rPr>
                        <a:t>Кальмия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7" action="ppaction://hlinksldjump"/>
                        </a:rPr>
                        <a:t>Лобелия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8" action="ppaction://hlinksldjump"/>
                        </a:rPr>
                        <a:t>Лапажерия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9" action="ppaction://hlinksldjump"/>
                        </a:rPr>
                        <a:t>Наполеона</a:t>
                      </a:r>
                    </a:p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19" action="ppaction://hlinksldjump"/>
                        </a:rPr>
                        <a:t>(растение)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0" action="ppaction://hlinksldjump"/>
                        </a:rPr>
                        <a:t>Пушкиния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1" action="ppaction://hlinksldjump"/>
                        </a:rPr>
                        <a:t>Птицемлеч</a:t>
                      </a:r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1" action="ppaction://hlinksldjump"/>
                        </a:rPr>
                        <a:t>-ник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2" action="ppaction://hlinksldjump"/>
                        </a:rPr>
                        <a:t>Раффлезия</a:t>
                      </a:r>
                      <a:endParaRPr lang="ru-RU" dirty="0" smtClean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  <a:p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3" action="ppaction://hlinksldjump"/>
                        </a:rPr>
                        <a:t>Традескан-ция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4" action="ppaction://hlinksldjump"/>
                        </a:rPr>
                        <a:t>Тернера</a:t>
                      </a:r>
                    </a:p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4" action="ppaction://hlinksldjump"/>
                        </a:rPr>
                        <a:t>(растение)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5" action="ppaction://hlinksldjump"/>
                        </a:rPr>
                        <a:t>Хойя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accent4">
                                <a:lumMod val="50000"/>
                              </a:schemeClr>
                            </a:solidFill>
                          </a:ln>
                          <a:hlinkClick r:id="rId26" action="ppaction://hlinksldjump"/>
                        </a:rPr>
                        <a:t>Цезальпиния</a:t>
                      </a:r>
                      <a:endParaRPr lang="ru-RU" dirty="0">
                        <a:ln>
                          <a:solidFill>
                            <a:schemeClr val="accent4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44008" y="11663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70" y="60932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hlinkClick r:id="rId27" action="ppaction://hlinksldjump"/>
              </a:rPr>
              <a:t>Конец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3714" y="8164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81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340768"/>
            <a:ext cx="3298784" cy="4314130"/>
          </a:xfrm>
        </p:spPr>
        <p:txBody>
          <a:bodyPr/>
          <a:lstStyle/>
          <a:p>
            <a:r>
              <a:rPr lang="ru-RU" dirty="0" smtClean="0"/>
              <a:t>Джозеф </a:t>
            </a:r>
            <a:r>
              <a:rPr lang="ru-RU" dirty="0" err="1" smtClean="0"/>
              <a:t>Бэнкс</a:t>
            </a:r>
            <a:r>
              <a:rPr lang="ru-RU" dirty="0" smtClean="0"/>
              <a:t> (есть вариант </a:t>
            </a:r>
            <a:r>
              <a:rPr lang="ru-RU" dirty="0" err="1" smtClean="0"/>
              <a:t>Банкс</a:t>
            </a:r>
            <a:r>
              <a:rPr lang="ru-RU" dirty="0" smtClean="0"/>
              <a:t>)— </a:t>
            </a:r>
            <a:r>
              <a:rPr lang="ru-RU" dirty="0"/>
              <a:t>английский натуралист, ботаник, баронет. Президент Королевского общества (1778—1820)</a:t>
            </a:r>
          </a:p>
          <a:p>
            <a:r>
              <a:rPr lang="ru-RU" dirty="0" smtClean="0"/>
              <a:t>В честь Джозефа </a:t>
            </a:r>
            <a:r>
              <a:rPr lang="ru-RU" dirty="0" err="1" smtClean="0"/>
              <a:t>Бэнкса</a:t>
            </a:r>
            <a:r>
              <a:rPr lang="ru-RU" dirty="0" smtClean="0"/>
              <a:t> названо множество географических объектов , а также род </a:t>
            </a:r>
            <a:r>
              <a:rPr lang="ru-RU" dirty="0" err="1" smtClean="0"/>
              <a:t>Банксия</a:t>
            </a:r>
            <a:r>
              <a:rPr lang="ru-RU" dirty="0" smtClean="0"/>
              <a:t> ,и около 80 других растений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" y="1698625"/>
            <a:ext cx="2381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6349982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hlinkClick r:id="rId3" action="ppaction://hlinksldjump"/>
              </a:rPr>
              <a:t>Содержание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607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620688"/>
            <a:ext cx="3304572" cy="33951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Бильбергия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1682" y="3717032"/>
            <a:ext cx="3319360" cy="1721842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Бильбе́ргия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Billbergia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травянистых вечнозелёных эпифитных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Бромелиевые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Bromeliaceae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Некоторые виды — популярные красивоцветущие комнатные растения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2788929" cy="276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716016" y="98072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Род </a:t>
            </a:r>
            <a:r>
              <a:rPr lang="ru-RU" sz="1600" dirty="0" err="1"/>
              <a:t>Бильбергия</a:t>
            </a:r>
            <a:r>
              <a:rPr lang="ru-RU" sz="1600" dirty="0"/>
              <a:t> (</a:t>
            </a:r>
            <a:r>
              <a:rPr lang="ru-RU" sz="1600" dirty="0" err="1"/>
              <a:t>Billbergia</a:t>
            </a:r>
            <a:r>
              <a:rPr lang="ru-RU" sz="1600" dirty="0"/>
              <a:t> </a:t>
            </a:r>
            <a:r>
              <a:rPr lang="ru-RU" sz="1600" dirty="0" err="1"/>
              <a:t>Thunb</a:t>
            </a:r>
            <a:r>
              <a:rPr lang="ru-RU" sz="1600" dirty="0"/>
              <a:t>.) объединяет около 60 видов растений семейства </a:t>
            </a:r>
            <a:r>
              <a:rPr lang="ru-RU" sz="1600" dirty="0" err="1"/>
              <a:t>бромелиевых</a:t>
            </a:r>
            <a:r>
              <a:rPr lang="ru-RU" sz="1600" dirty="0"/>
              <a:t>, произрастающих в местах с ярко выраженным сухим сезоном и резкими колебаниями температуры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(ист.</a:t>
            </a:r>
            <a:r>
              <a:rPr lang="en-US" sz="1600" dirty="0"/>
              <a:t> </a:t>
            </a:r>
            <a:r>
              <a:rPr lang="en-US" sz="1600" dirty="0" smtClean="0"/>
              <a:t>floralworld.ru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3606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3204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</a:t>
            </a:r>
            <a:br>
              <a:rPr lang="ru-RU" sz="2400" dirty="0"/>
            </a:br>
            <a:r>
              <a:rPr lang="ru-RU" sz="2400" dirty="0"/>
              <a:t>этимологическая: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3378026"/>
          </a:xfrm>
        </p:spPr>
        <p:txBody>
          <a:bodyPr>
            <a:normAutofit/>
          </a:bodyPr>
          <a:lstStyle/>
          <a:p>
            <a:r>
              <a:rPr lang="ru-RU" dirty="0"/>
              <a:t>Род назван в 1821 году Карлом </a:t>
            </a:r>
            <a:r>
              <a:rPr lang="ru-RU" dirty="0" err="1"/>
              <a:t>Тунбергом</a:t>
            </a:r>
            <a:r>
              <a:rPr lang="ru-RU" dirty="0"/>
              <a:t> в честь шведского ботаника, зоолога и юриста Густава </a:t>
            </a:r>
            <a:r>
              <a:rPr lang="ru-RU" dirty="0" err="1"/>
              <a:t>Бильберга</a:t>
            </a:r>
            <a:r>
              <a:rPr lang="ru-RU" dirty="0"/>
              <a:t> (1772—1844). Виды этого рода распространены преимущественно в Бразилии; некоторые виды встречаются и в других регионах Южной и Центральной Америки, в том числе в Аргентине, Боливии и Мексике.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56" y="15271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49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— </a:t>
            </a:r>
            <a:r>
              <a:rPr lang="ru-RU" dirty="0" smtClean="0"/>
              <a:t>шведский ботаник, зоолог, натуралист, юрист, член-корреспондент </a:t>
            </a:r>
            <a:r>
              <a:rPr lang="ru-RU" dirty="0"/>
              <a:t>Петербургской академии наук (1820</a:t>
            </a:r>
            <a:r>
              <a:rPr lang="ru-RU" dirty="0" smtClean="0"/>
              <a:t>).</a:t>
            </a:r>
          </a:p>
          <a:p>
            <a:r>
              <a:rPr lang="ru-RU" dirty="0"/>
              <a:t>Род растений </a:t>
            </a:r>
            <a:r>
              <a:rPr lang="ru-RU" dirty="0" err="1" smtClean="0"/>
              <a:t>Бильбергия</a:t>
            </a:r>
            <a:r>
              <a:rPr lang="ru-RU" dirty="0" smtClean="0"/>
              <a:t> был </a:t>
            </a:r>
            <a:r>
              <a:rPr lang="ru-RU" dirty="0"/>
              <a:t>назван в его честь:</a:t>
            </a:r>
          </a:p>
          <a:p>
            <a:endParaRPr lang="ru-RU" dirty="0"/>
          </a:p>
          <a:p>
            <a:r>
              <a:rPr lang="ru-RU" dirty="0" smtClean="0"/>
              <a:t>«Имя </a:t>
            </a:r>
            <a:r>
              <a:rPr lang="ru-RU" dirty="0"/>
              <a:t>дано в честь известнейшего ботаника, мудрейшего автора изящной «Флоры Швеции» господина Густава Иоганна </a:t>
            </a:r>
            <a:r>
              <a:rPr lang="ru-RU" dirty="0" err="1"/>
              <a:t>Бильберга</a:t>
            </a:r>
            <a:r>
              <a:rPr lang="ru-RU" dirty="0"/>
              <a:t>, достойнейшего собрата по Судебной палате и рыцаря ордена Полярной Звезды</a:t>
            </a:r>
            <a:r>
              <a:rPr lang="ru-RU" dirty="0" smtClean="0"/>
              <a:t>.»</a:t>
            </a:r>
            <a:endParaRPr lang="ru-RU" dirty="0"/>
          </a:p>
          <a:p>
            <a:r>
              <a:rPr lang="ru-RU" dirty="0"/>
              <a:t>Из книги Карла </a:t>
            </a:r>
            <a:r>
              <a:rPr lang="ru-RU" dirty="0" err="1"/>
              <a:t>Тунберга</a:t>
            </a:r>
            <a:r>
              <a:rPr lang="ru-RU" dirty="0"/>
              <a:t> </a:t>
            </a:r>
            <a:r>
              <a:rPr lang="ru-RU" dirty="0" smtClean="0"/>
              <a:t>(«</a:t>
            </a:r>
            <a:r>
              <a:rPr lang="ru-RU" dirty="0"/>
              <a:t>Растения Бразилии»)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634067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94" y="2003425"/>
            <a:ext cx="2105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40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411526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Бунгевиллея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3861048"/>
            <a:ext cx="3298784" cy="1517904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Бугенви́ллея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Bougainvillea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вечнозеленых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Никтагиновые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Ночецветные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Распространены в Южной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Америке.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3126085" cy="234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138515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Бугенвиллия</a:t>
            </a:r>
            <a:r>
              <a:rPr lang="ru-RU" sz="1600" dirty="0"/>
              <a:t> — урожденная бразильянка. В дикой природе существует около 14 видов </a:t>
            </a:r>
            <a:r>
              <a:rPr lang="ru-RU" sz="1600" dirty="0" err="1" smtClean="0"/>
              <a:t>бугенвиллии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(ист.</a:t>
            </a:r>
            <a:r>
              <a:rPr lang="en-US" sz="1600" dirty="0"/>
              <a:t> </a:t>
            </a:r>
            <a:r>
              <a:rPr lang="en-US" sz="1600" dirty="0" smtClean="0"/>
              <a:t>flowers.cveti-sadi.ru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0191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1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Э</a:t>
            </a:r>
            <a:r>
              <a:rPr lang="ru-RU" sz="2400" dirty="0" smtClean="0"/>
              <a:t>тимологическая справка: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980728"/>
            <a:ext cx="3247352" cy="3522042"/>
          </a:xfrm>
        </p:spPr>
        <p:txBody>
          <a:bodyPr>
            <a:normAutofit/>
          </a:bodyPr>
          <a:lstStyle/>
          <a:p>
            <a:r>
              <a:rPr lang="ru-RU" dirty="0"/>
              <a:t>Род назван в честь Луи Антуана де </a:t>
            </a:r>
            <a:r>
              <a:rPr lang="ru-RU" dirty="0" err="1"/>
              <a:t>Бугенвиля</a:t>
            </a:r>
            <a:r>
              <a:rPr lang="ru-RU" dirty="0"/>
              <a:t> (1729—1811), французского путешественника, руководителя первой французской кругосветной экспедиции, члена Парижской Академии наук.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25068"/>
            <a:ext cx="3090863" cy="241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9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602162"/>
          </a:xfrm>
        </p:spPr>
        <p:txBody>
          <a:bodyPr/>
          <a:lstStyle/>
          <a:p>
            <a:r>
              <a:rPr lang="ru-RU" dirty="0"/>
              <a:t> — французский </a:t>
            </a:r>
            <a:r>
              <a:rPr lang="ru-RU" dirty="0" smtClean="0"/>
              <a:t>мореплаватель(Морской </a:t>
            </a:r>
            <a:r>
              <a:rPr lang="ru-RU" dirty="0"/>
              <a:t>биографический словарь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В его честь названа </a:t>
            </a:r>
            <a:r>
              <a:rPr lang="ru-RU" dirty="0" err="1" smtClean="0"/>
              <a:t>Бунгевиллия</a:t>
            </a:r>
            <a:r>
              <a:rPr lang="ru-RU" dirty="0" smtClean="0"/>
              <a:t> , а также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остров </a:t>
            </a:r>
            <a:r>
              <a:rPr lang="ru-RU" dirty="0" err="1"/>
              <a:t>Бугенвиль</a:t>
            </a:r>
            <a:r>
              <a:rPr lang="ru-RU" dirty="0"/>
              <a:t> в составе архипелага Соломоновы острова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Пролив </a:t>
            </a:r>
            <a:r>
              <a:rPr lang="ru-RU" dirty="0" err="1"/>
              <a:t>Бугенвиль</a:t>
            </a:r>
            <a:r>
              <a:rPr lang="ru-RU" dirty="0"/>
              <a:t>, отделяющий остров </a:t>
            </a:r>
            <a:r>
              <a:rPr lang="ru-RU" dirty="0" err="1"/>
              <a:t>Шуазёль</a:t>
            </a:r>
            <a:r>
              <a:rPr lang="ru-RU" dirty="0"/>
              <a:t> от острова </a:t>
            </a:r>
            <a:r>
              <a:rPr lang="ru-RU" dirty="0" err="1"/>
              <a:t>Бугенвиль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679575"/>
            <a:ext cx="25431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629943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9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548680"/>
            <a:ext cx="3304572" cy="4115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Вельвичия: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Вельви́чия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удиви́тельная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Welwítschia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mirábilis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реликтовое растение, единственный современный вид порядка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Вельвичиевые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класса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Гнетовые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402918"/>
            <a:ext cx="3090863" cy="205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12474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Вельвичия удивительная – уникальное растение, настоящее «дитя пустыни». Оно является единственным видом порядка </a:t>
            </a:r>
            <a:r>
              <a:rPr lang="ru-RU" sz="1600" dirty="0" err="1"/>
              <a:t>Вельвичиевых</a:t>
            </a:r>
            <a:r>
              <a:rPr lang="ru-RU" sz="1600" dirty="0"/>
              <a:t> класса </a:t>
            </a:r>
            <a:r>
              <a:rPr lang="ru-RU" sz="1600" dirty="0" err="1"/>
              <a:t>Гнетовых</a:t>
            </a:r>
            <a:r>
              <a:rPr lang="ru-RU" sz="1600" dirty="0"/>
              <a:t>. Поражают размеры растения и его долголетие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(ист.</a:t>
            </a:r>
            <a:r>
              <a:rPr lang="en-US" sz="1600" dirty="0"/>
              <a:t> </a:t>
            </a:r>
            <a:r>
              <a:rPr lang="en-US" sz="1600" dirty="0" smtClean="0"/>
              <a:t>ianimal.ru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4985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319360" cy="388208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Вельвичия назван английским ботаником Джозефом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Гукером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честь австрийского (словенского) ботаника и путешественника Фридриха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Вельвича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который в 1860 году открыл это растение на юге Анголы.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Племена бушменов называют это растение «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отджи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тумбо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», что означает «большой господин».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402290"/>
            <a:ext cx="3090863" cy="205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89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"/>
            <a:ext cx="3304572" cy="620687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r>
              <a:rPr lang="ru-RU" dirty="0"/>
              <a:t>— австрийский ( словенский ) врач , ботаник , путешественник, исследователь Африки </a:t>
            </a:r>
            <a:r>
              <a:rPr lang="ru-RU" dirty="0" smtClean="0"/>
              <a:t>.</a:t>
            </a:r>
          </a:p>
          <a:p>
            <a:r>
              <a:rPr lang="ru-RU" dirty="0"/>
              <a:t>По поручению португальского правительства ездил в Анголу — в то время колонию Португалии. В 1860 году на юге Анголы открыл уникальное реликтовое голосеменное растение, которое позже было названо английским ботаником Джозефом </a:t>
            </a:r>
            <a:r>
              <a:rPr lang="ru-RU" dirty="0" err="1"/>
              <a:t>Гукером</a:t>
            </a:r>
            <a:r>
              <a:rPr lang="ru-RU" dirty="0"/>
              <a:t> в его </a:t>
            </a:r>
            <a:r>
              <a:rPr lang="ru-RU" dirty="0" smtClean="0"/>
              <a:t>честь Вельвичией.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1" y="1927225"/>
            <a:ext cx="24193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45333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80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-8317"/>
            <a:ext cx="3304572" cy="989045"/>
          </a:xfrm>
        </p:spPr>
        <p:txBody>
          <a:bodyPr>
            <a:normAutofit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Артедия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3" y="3356992"/>
            <a:ext cx="3298784" cy="1517904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Artedia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монотипный род растущих в Израиле, Ливане и на Кипре травянистых растений из семейства Зонтичные. Род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Артедия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близок роду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Морковь. 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3" y="1052736"/>
            <a:ext cx="3200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Артедия</a:t>
            </a:r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smtClean="0"/>
              <a:t>- прямостоячая травянистое растение высотой до шестидесяти сантиметров, встречающийся вдоль дорог, на лугах, заброшенных полях.</a:t>
            </a:r>
          </a:p>
          <a:p>
            <a:r>
              <a:rPr lang="ru-RU" sz="1500" dirty="0" smtClean="0"/>
              <a:t>(ист. Мир Искусства)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94915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Валенбергия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356992"/>
            <a:ext cx="3319360" cy="2297906"/>
          </a:xfrm>
        </p:spPr>
        <p:txBody>
          <a:bodyPr>
            <a:noAutofit/>
          </a:bodyPr>
          <a:lstStyle/>
          <a:p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Валенбергия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Wahlenbergia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травянистых (за редким исключением) растений семейства Колокольчиковые, состоит примерно из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двухсот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видов. Растения произрастают повсеместно (за исключением Северной Америки, Западной Европы, острова Тайвань), но в основном в Южном полушарии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853862"/>
            <a:ext cx="3090863" cy="315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052736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Многолетник 8 см высотой. Фарфорово-синие цветки на коротких цветоножках слегка возвышаются над ковром из темно-зеленой листвы. </a:t>
            </a:r>
            <a:endParaRPr lang="ru-RU" sz="1400" dirty="0" smtClean="0"/>
          </a:p>
          <a:p>
            <a:r>
              <a:rPr lang="ru-RU" sz="1400" dirty="0" smtClean="0"/>
              <a:t>(ист.</a:t>
            </a:r>
            <a:r>
              <a:rPr lang="en-US" sz="1400" dirty="0"/>
              <a:t> </a:t>
            </a:r>
            <a:r>
              <a:rPr lang="en-US" sz="1400" dirty="0" smtClean="0"/>
              <a:t>vashsad.ua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017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3"/>
            <a:ext cx="3304572" cy="50405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</a:t>
            </a:r>
            <a:r>
              <a:rPr lang="ru-RU" sz="2400" dirty="0" smtClean="0"/>
              <a:t>справка: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3594050"/>
          </a:xfrm>
        </p:spPr>
        <p:txBody>
          <a:bodyPr>
            <a:normAutofit/>
          </a:bodyPr>
          <a:lstStyle/>
          <a:p>
            <a:r>
              <a:rPr lang="ru-RU" dirty="0"/>
              <a:t>Род был назван немецким ботаником Генрихом Адольфом Шрадером (нем. </a:t>
            </a:r>
            <a:r>
              <a:rPr lang="ru-RU" dirty="0" err="1"/>
              <a:t>Heinrich</a:t>
            </a:r>
            <a:r>
              <a:rPr lang="ru-RU" dirty="0"/>
              <a:t> </a:t>
            </a:r>
            <a:r>
              <a:rPr lang="ru-RU" dirty="0" err="1"/>
              <a:t>Adolf</a:t>
            </a:r>
            <a:r>
              <a:rPr lang="ru-RU" dirty="0"/>
              <a:t> </a:t>
            </a:r>
            <a:r>
              <a:rPr lang="ru-RU" dirty="0" err="1"/>
              <a:t>Schrader</a:t>
            </a:r>
            <a:r>
              <a:rPr lang="ru-RU" dirty="0"/>
              <a:t>, 1767—1836) в 1814 году в честь </a:t>
            </a:r>
            <a:r>
              <a:rPr lang="ru-RU" dirty="0" err="1"/>
              <a:t>Йёрана</a:t>
            </a:r>
            <a:r>
              <a:rPr lang="ru-RU" dirty="0"/>
              <a:t> </a:t>
            </a:r>
            <a:r>
              <a:rPr lang="ru-RU" dirty="0" err="1"/>
              <a:t>Валенберга</a:t>
            </a:r>
            <a:r>
              <a:rPr lang="ru-RU" dirty="0"/>
              <a:t> (швед. </a:t>
            </a:r>
            <a:r>
              <a:rPr lang="ru-RU" dirty="0" err="1"/>
              <a:t>Göran</a:t>
            </a:r>
            <a:r>
              <a:rPr lang="ru-RU" dirty="0"/>
              <a:t> </a:t>
            </a:r>
            <a:r>
              <a:rPr lang="ru-RU" dirty="0" err="1"/>
              <a:t>Wahlenberg</a:t>
            </a:r>
            <a:r>
              <a:rPr lang="ru-RU" dirty="0"/>
              <a:t>, (1780—1851), шведского ботаника, профессора ботаники </a:t>
            </a:r>
            <a:r>
              <a:rPr lang="ru-RU" dirty="0" err="1"/>
              <a:t>Уппсальского</a:t>
            </a:r>
            <a:r>
              <a:rPr lang="ru-RU" dirty="0"/>
              <a:t> университета; описан род был позже, в 1821 году, немецким ботаником Альбрехтом </a:t>
            </a:r>
            <a:r>
              <a:rPr lang="ru-RU" dirty="0" err="1"/>
              <a:t>Ротом</a:t>
            </a:r>
            <a:r>
              <a:rPr lang="ru-RU" dirty="0"/>
              <a:t> (1757—1834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371600"/>
            <a:ext cx="30908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2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4816" y="1412776"/>
            <a:ext cx="3298784" cy="4314130"/>
          </a:xfrm>
        </p:spPr>
        <p:txBody>
          <a:bodyPr>
            <a:normAutofit/>
          </a:bodyPr>
          <a:lstStyle/>
          <a:p>
            <a:r>
              <a:rPr lang="ru-RU" dirty="0"/>
              <a:t>— шведский ботаник</a:t>
            </a:r>
            <a:r>
              <a:rPr lang="ru-RU" dirty="0" smtClean="0"/>
              <a:t>.</a:t>
            </a:r>
          </a:p>
          <a:p>
            <a:r>
              <a:rPr lang="ru-RU" dirty="0"/>
              <a:t>В честь </a:t>
            </a:r>
            <a:r>
              <a:rPr lang="ru-RU" dirty="0" err="1"/>
              <a:t>Йёрана</a:t>
            </a:r>
            <a:r>
              <a:rPr lang="ru-RU" dirty="0"/>
              <a:t> </a:t>
            </a:r>
            <a:r>
              <a:rPr lang="ru-RU" dirty="0" err="1"/>
              <a:t>Валенберга</a:t>
            </a:r>
            <a:r>
              <a:rPr lang="ru-RU" dirty="0"/>
              <a:t> назван род красивоцветущих растений из семейства Колокольчиковые — </a:t>
            </a:r>
            <a:r>
              <a:rPr lang="ru-RU" dirty="0" smtClean="0"/>
              <a:t>(</a:t>
            </a:r>
            <a:r>
              <a:rPr lang="ru-RU" dirty="0" err="1"/>
              <a:t>Валенбергия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2092936" cy="321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84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Вавиловия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836712"/>
            <a:ext cx="3298784" cy="481818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dirty="0" smtClean="0"/>
              <a:t>Монотипный </a:t>
            </a:r>
            <a:r>
              <a:rPr lang="ru-RU" dirty="0"/>
              <a:t>род многолетних травянистых растений семейства </a:t>
            </a:r>
            <a:r>
              <a:rPr lang="ru-RU" dirty="0" smtClean="0"/>
              <a:t>Бобовые 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Единственным </a:t>
            </a:r>
            <a:r>
              <a:rPr lang="ru-RU" dirty="0"/>
              <a:t>видом, входящим в его состав, является </a:t>
            </a:r>
            <a:r>
              <a:rPr lang="ru-RU" dirty="0" err="1"/>
              <a:t>Вавиловия</a:t>
            </a:r>
            <a:r>
              <a:rPr lang="ru-RU" dirty="0"/>
              <a:t> </a:t>
            </a:r>
            <a:r>
              <a:rPr lang="ru-RU" dirty="0" err="1"/>
              <a:t>прекра́сная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известная также как красивый горох, горох </a:t>
            </a:r>
            <a:r>
              <a:rPr lang="ru-RU" dirty="0" smtClean="0"/>
              <a:t>Оше) </a:t>
            </a:r>
          </a:p>
          <a:p>
            <a:r>
              <a:rPr lang="ru-RU" dirty="0" smtClean="0"/>
              <a:t>редкий </a:t>
            </a:r>
            <a:r>
              <a:rPr lang="ru-RU" dirty="0"/>
              <a:t>вид, занесённый в Красную книгу </a:t>
            </a:r>
            <a:r>
              <a:rPr lang="ru-RU" dirty="0" smtClean="0"/>
              <a:t>России</a:t>
            </a:r>
            <a:r>
              <a:rPr lang="ru-RU" dirty="0" smtClean="0"/>
              <a:t>.</a:t>
            </a:r>
          </a:p>
          <a:p>
            <a:r>
              <a:rPr lang="ru-RU" dirty="0"/>
              <a:t>Родина — Кавказ, Закавказье, Иран, Турция.</a:t>
            </a:r>
          </a:p>
          <a:p>
            <a:endParaRPr lang="ru-RU" dirty="0"/>
          </a:p>
          <a:p>
            <a:r>
              <a:rPr lang="ru-RU" dirty="0"/>
              <a:t>В России растёт только на Центральном и Восточном Кавказе в нескольких изолированных участках, труднодоступных для добычи образцов семян и проростков растения в целях его изучения.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16835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43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602162"/>
          </a:xfrm>
        </p:spPr>
        <p:txBody>
          <a:bodyPr/>
          <a:lstStyle/>
          <a:p>
            <a:r>
              <a:rPr lang="ru-RU" dirty="0"/>
              <a:t>В 1812 году </a:t>
            </a:r>
            <a:r>
              <a:rPr lang="ru-RU" dirty="0" smtClean="0"/>
              <a:t>имела </a:t>
            </a:r>
            <a:r>
              <a:rPr lang="ru-RU" dirty="0"/>
              <a:t>неопределённый статус, но после тщательных исследований, наконец, в 1939 году красивый горох был выделен в особый род А. А. Фёдоровым и назван «</a:t>
            </a:r>
            <a:r>
              <a:rPr lang="ru-RU" dirty="0" err="1"/>
              <a:t>вавиловией</a:t>
            </a:r>
            <a:r>
              <a:rPr lang="ru-RU" dirty="0"/>
              <a:t>» в честь ботаника и биолога Н. И. </a:t>
            </a:r>
            <a:r>
              <a:rPr lang="ru-RU" dirty="0" smtClean="0"/>
              <a:t>Вавилова.</a:t>
            </a:r>
          </a:p>
          <a:p>
            <a:r>
              <a:rPr lang="ru-RU" dirty="0" err="1"/>
              <a:t>Вавиловия</a:t>
            </a:r>
            <a:r>
              <a:rPr lang="ru-RU" dirty="0"/>
              <a:t> </a:t>
            </a:r>
            <a:r>
              <a:rPr lang="ru-RU" dirty="0" smtClean="0"/>
              <a:t>прекрасная имеет синонимы  </a:t>
            </a:r>
            <a:r>
              <a:rPr lang="ru-RU" dirty="0"/>
              <a:t>(в русскоязычной литературе встречаются также названия горох красивый, горох </a:t>
            </a:r>
            <a:r>
              <a:rPr lang="ru-RU" dirty="0" smtClean="0"/>
              <a:t>многолетний)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13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1034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836712"/>
            <a:ext cx="3298784" cy="481818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— российский и советский учёный-генетик, ботаник, селекционер, географ, </a:t>
            </a:r>
            <a:r>
              <a:rPr lang="ru-RU" dirty="0" smtClean="0"/>
              <a:t>общественный </a:t>
            </a:r>
            <a:r>
              <a:rPr lang="ru-RU" dirty="0"/>
              <a:t>деятель. </a:t>
            </a:r>
            <a:endParaRPr lang="ru-RU" dirty="0" smtClean="0"/>
          </a:p>
          <a:p>
            <a:r>
              <a:rPr lang="ru-RU" dirty="0"/>
              <a:t>В честь Н. И. Вавилова назван род растений </a:t>
            </a:r>
            <a:r>
              <a:rPr lang="ru-RU" dirty="0" err="1"/>
              <a:t>Вавиловия</a:t>
            </a:r>
            <a:r>
              <a:rPr lang="ru-RU" dirty="0"/>
              <a:t> :</a:t>
            </a:r>
            <a:r>
              <a:rPr lang="ru-RU" dirty="0" smtClean="0"/>
              <a:t>семейства </a:t>
            </a:r>
            <a:r>
              <a:rPr lang="ru-RU" dirty="0"/>
              <a:t>Бобовые, а также целый ряд видов </a:t>
            </a:r>
            <a:r>
              <a:rPr lang="ru-RU" dirty="0" smtClean="0"/>
              <a:t>растений: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Эгилопс</a:t>
            </a:r>
            <a:r>
              <a:rPr lang="ru-RU" dirty="0" smtClean="0"/>
              <a:t> </a:t>
            </a:r>
            <a:r>
              <a:rPr lang="ru-RU" dirty="0"/>
              <a:t>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Лук </a:t>
            </a:r>
            <a:r>
              <a:rPr lang="ru-RU" dirty="0"/>
              <a:t>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Миндаль </a:t>
            </a:r>
            <a:r>
              <a:rPr lang="ru-RU" dirty="0"/>
              <a:t>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Астрагал </a:t>
            </a:r>
            <a:r>
              <a:rPr lang="ru-RU" dirty="0"/>
              <a:t>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Овёс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Василёк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Кузиния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Гастропирум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Рисовидка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Остролодочник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Зопник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Фломоидес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Ломкоколосник</a:t>
            </a:r>
            <a:r>
              <a:rPr lang="ru-RU" dirty="0" smtClean="0"/>
              <a:t>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Слива Вавилова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Груша Вавилова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4" y="2003425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116632"/>
            <a:ext cx="4320480" cy="843574"/>
          </a:xfrm>
        </p:spPr>
        <p:txBody>
          <a:bodyPr>
            <a:noAutofit/>
          </a:bodyPr>
          <a:lstStyle/>
          <a:p>
            <a:r>
              <a:rPr lang="ru-RU" sz="2000" dirty="0"/>
              <a:t>Гусиный</a:t>
            </a:r>
            <a:br>
              <a:rPr lang="ru-RU" sz="2000" dirty="0"/>
            </a:br>
            <a:r>
              <a:rPr lang="ru-RU" sz="2000" dirty="0" smtClean="0"/>
              <a:t>лук: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501008"/>
            <a:ext cx="3319360" cy="186585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Гусиный лук, или Птичий лук, или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Гейджия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Gagea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травянистых луковичных растений семейства Лилейные, распространённых в умеренных областях Евразии, а также в Северной Африке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 представители рода — ранневесенние эфемероиды. Общее число видов — по данным сайта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Plant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List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— около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двухсот.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95019"/>
            <a:ext cx="3090863" cy="20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721363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ГУСИНЫЙ ЛУК, или ЖЕЛТЫЙ ПОДСНЕЖНИК (лат. </a:t>
            </a:r>
            <a:r>
              <a:rPr lang="ru-RU" sz="1200" dirty="0" err="1"/>
              <a:t>Gagea</a:t>
            </a:r>
            <a:r>
              <a:rPr lang="ru-RU" sz="1200" dirty="0"/>
              <a:t>). Народные названия: птичий лук, гусятник желтый, желтый подснежник, гадючий лук, желтоцвет. Родовое латинское название происходит от фамилии английского ботаника любителя </a:t>
            </a:r>
            <a:r>
              <a:rPr lang="ru-RU" sz="1200" dirty="0" err="1"/>
              <a:t>Т.Гейджа</a:t>
            </a:r>
            <a:r>
              <a:rPr lang="ru-RU" sz="1200" dirty="0"/>
              <a:t> (</a:t>
            </a:r>
            <a:r>
              <a:rPr lang="ru-RU" sz="1200" dirty="0" err="1"/>
              <a:t>Thomas</a:t>
            </a:r>
            <a:r>
              <a:rPr lang="ru-RU" sz="1200" dirty="0"/>
              <a:t> </a:t>
            </a:r>
            <a:r>
              <a:rPr lang="ru-RU" sz="1200" dirty="0" err="1"/>
              <a:t>Gage</a:t>
            </a:r>
            <a:r>
              <a:rPr lang="ru-RU" sz="1200" dirty="0"/>
              <a:t>, 1781-1820). Ранее некоторые виды гусиного лука использовали в народной медицине, а также ели в варёном виде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(ист.</a:t>
            </a:r>
            <a:r>
              <a:rPr lang="en-US" sz="1200" dirty="0"/>
              <a:t> </a:t>
            </a:r>
            <a:r>
              <a:rPr lang="en-US" sz="1200" dirty="0" smtClean="0"/>
              <a:t>florets.ru</a:t>
            </a:r>
            <a:r>
              <a:rPr lang="ru-RU" sz="1200" dirty="0" smtClean="0"/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7455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0886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56792"/>
            <a:ext cx="3298784" cy="15179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Своё научное название род получил в честь сэра Томаса </a:t>
            </a:r>
            <a:r>
              <a:rPr lang="ru-RU" dirty="0" err="1"/>
              <a:t>Гейджа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/>
              <a:t>английского ботаника-любителя, исследователя флоры Ирландии и Португалии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12" y="2204865"/>
            <a:ext cx="3067626" cy="232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62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27549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 smtClean="0"/>
              <a:t>английский </a:t>
            </a:r>
            <a:r>
              <a:rPr lang="ru-RU" dirty="0"/>
              <a:t>ботаник-любитель, исследователь флоры Ирландии и </a:t>
            </a:r>
            <a:r>
              <a:rPr lang="ru-RU" dirty="0" smtClean="0"/>
              <a:t>Португалии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Томас </a:t>
            </a:r>
            <a:r>
              <a:rPr lang="ru-RU" dirty="0" err="1"/>
              <a:t>Гейдж</a:t>
            </a:r>
            <a:r>
              <a:rPr lang="ru-RU" dirty="0"/>
              <a:t> занимался исследованием флоры Ирландии и Португалии.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его честь был назван род травянистых луковичных растений Гусиный лук </a:t>
            </a:r>
            <a:r>
              <a:rPr lang="ru-RU" dirty="0" smtClean="0"/>
              <a:t>лат</a:t>
            </a:r>
            <a:r>
              <a:rPr lang="ru-RU" dirty="0"/>
              <a:t>. </a:t>
            </a:r>
            <a:r>
              <a:rPr lang="ru-RU" dirty="0" err="1" smtClean="0"/>
              <a:t>Gagea</a:t>
            </a:r>
            <a:r>
              <a:rPr lang="ru-RU" dirty="0" smtClean="0"/>
              <a:t>(название с латинского переводиться как гусиный лук)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623731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отсутствует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2988559" cy="22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34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Геснерия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573016"/>
            <a:ext cx="3319360" cy="2088232"/>
          </a:xfrm>
        </p:spPr>
        <p:txBody>
          <a:bodyPr>
            <a:noAutofit/>
          </a:bodyPr>
          <a:lstStyle/>
          <a:p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Геснерия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или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Геснера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Gesneria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травянистых растений семейства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Геснериевые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типовой род семейства. Содержит около 54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видов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 Бразилии и других стран Южной Америки. Используются как оранжерейные и комнатные декоративные растения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56" y="2360612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1052736"/>
            <a:ext cx="30963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Геснерия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Gesneria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многолетние вечнозеленые растения семейства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геснериевых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родиной которых являются тропические районы Америки и Антильские острова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greenhome.org.ua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8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3276204" cy="312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-99392"/>
            <a:ext cx="3304572" cy="763595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Этимологическая справка: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692696"/>
            <a:ext cx="3319360" cy="42421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назван в честь шведского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натуралиста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Петера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Артеди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(1705—1735), друга Карла Линнея.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Артеди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был зоологом, одним из основоположников ихтиологии, но также занимался и ботаникой, в первую очередь растениями семейства Зонтичные.</a:t>
            </a:r>
          </a:p>
        </p:txBody>
      </p:sp>
    </p:spTree>
    <p:extLst>
      <p:ext uri="{BB962C8B-B14F-4D97-AF65-F5344CB8AC3E}">
        <p14:creationId xmlns:p14="http://schemas.microsoft.com/office/powerpoint/2010/main" val="251310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268760"/>
            <a:ext cx="3298784" cy="151790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получил название в честь швейцарского учёного-энциклопедиста Конрада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Геснера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(1516—1565), врача, ботаника, зоолога, минералога, филолога.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92419"/>
            <a:ext cx="3090863" cy="22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6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980728"/>
            <a:ext cx="3298784" cy="4674170"/>
          </a:xfrm>
        </p:spPr>
        <p:txBody>
          <a:bodyPr>
            <a:normAutofit/>
          </a:bodyPr>
          <a:lstStyle/>
          <a:p>
            <a:r>
              <a:rPr lang="ru-RU" dirty="0"/>
              <a:t> — швейцарский учёный-энциклопедист, одним из первых попытавшийся систематизировать накопленные человечеством сведения о животных и растениях</a:t>
            </a:r>
            <a:r>
              <a:rPr lang="ru-RU" dirty="0" smtClean="0"/>
              <a:t>.</a:t>
            </a:r>
          </a:p>
          <a:p>
            <a:r>
              <a:rPr lang="ru-RU" dirty="0" err="1"/>
              <a:t>Геснеру</a:t>
            </a:r>
            <a:r>
              <a:rPr lang="ru-RU" dirty="0"/>
              <a:t> принадлежит одна из первых попыток классификации растений </a:t>
            </a:r>
            <a:r>
              <a:rPr lang="ru-RU" dirty="0" smtClean="0"/>
              <a:t>. Он </a:t>
            </a:r>
            <a:r>
              <a:rPr lang="ru-RU" dirty="0"/>
              <a:t>разделил растительное </a:t>
            </a:r>
            <a:r>
              <a:rPr lang="ru-RU" dirty="0" smtClean="0"/>
              <a:t>царство</a:t>
            </a:r>
            <a:endParaRPr lang="ru-RU" dirty="0"/>
          </a:p>
          <a:p>
            <a:r>
              <a:rPr lang="ru-RU" dirty="0"/>
              <a:t>Названы в честь </a:t>
            </a:r>
            <a:r>
              <a:rPr lang="ru-RU" dirty="0" err="1" smtClean="0"/>
              <a:t>Геснера</a:t>
            </a:r>
            <a:r>
              <a:rPr lang="ru-RU" dirty="0" smtClean="0"/>
              <a:t>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Геснерия</a:t>
            </a:r>
            <a:r>
              <a:rPr lang="ru-RU" dirty="0" smtClean="0"/>
              <a:t> </a:t>
            </a:r>
            <a:r>
              <a:rPr lang="en-US" dirty="0" smtClean="0"/>
              <a:t>— </a:t>
            </a:r>
            <a:r>
              <a:rPr lang="ru-RU" dirty="0"/>
              <a:t>типовой род семейства </a:t>
            </a:r>
            <a:r>
              <a:rPr lang="ru-RU" dirty="0" err="1" smtClean="0"/>
              <a:t>Геснериевые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Валериана </a:t>
            </a:r>
            <a:r>
              <a:rPr lang="ru-RU" dirty="0" err="1" smtClean="0"/>
              <a:t>Геснера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2826144" cy="301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619896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27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32656"/>
            <a:ext cx="3304572" cy="26750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Гусмания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717032"/>
            <a:ext cx="3298784" cy="216024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Гусма́ния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неправильно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гузма́ния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Guzmania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вечнозелёных травянистых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Бромелиевые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Bromeliaceae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Около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215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видов эпифитов и наземных растений, распространенных в Южной Флориде, Вест-Индии, Центральной Америке, Венесуэле,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Бразилии.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8858" y="764704"/>
            <a:ext cx="33123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Род </a:t>
            </a:r>
            <a:r>
              <a:rPr lang="ru-RU" sz="1400" dirty="0" err="1" smtClean="0"/>
              <a:t>Гусманиянасчитывает</a:t>
            </a:r>
            <a:r>
              <a:rPr lang="ru-RU" sz="1400" dirty="0" smtClean="0"/>
              <a:t> </a:t>
            </a:r>
            <a:r>
              <a:rPr lang="ru-RU" sz="1400" dirty="0"/>
              <a:t>около 130 видов наземных и эпифитных растений семейства </a:t>
            </a:r>
            <a:r>
              <a:rPr lang="ru-RU" sz="1400" dirty="0" err="1"/>
              <a:t>бромелиевых</a:t>
            </a:r>
            <a:r>
              <a:rPr lang="ru-RU" sz="1400" dirty="0"/>
              <a:t>, распространенных в Южной Флориде, Вест-Индии, Центральной Америке, Венесуэле, Бразилии. Встречаются в лесах, на открытых горных склонах на высоте до 2400 м над уровнем моря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(ист.</a:t>
            </a:r>
            <a:r>
              <a:rPr lang="en-US" sz="1400" dirty="0"/>
              <a:t> </a:t>
            </a:r>
            <a:r>
              <a:rPr lang="en-US" sz="1400" dirty="0" smtClean="0"/>
              <a:t>floralworld.ru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886743"/>
            <a:ext cx="309086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7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Этимологическая справка: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319360" cy="330601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был описан в 1802 году и назван в честь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Анастасио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Гусмана (исп.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Anastasio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Guzmán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17??—1807), испанского исследователя флоры и фауны Южной Америки, фармацевта, ботаника, зоолога, путешественника.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русскоязычной литературе нередко используется наименование «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гузмания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— по транслитерации научного названия.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98366"/>
            <a:ext cx="3090863" cy="206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37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304572" cy="41152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r>
              <a:rPr lang="ru-RU" dirty="0"/>
              <a:t> — испанский фармацевт, ботаник, зоолог, путешественник; исследователь флоры и фауны Южной Америки</a:t>
            </a:r>
            <a:r>
              <a:rPr lang="ru-RU" dirty="0" smtClean="0"/>
              <a:t>.</a:t>
            </a:r>
          </a:p>
          <a:p>
            <a:r>
              <a:rPr lang="ru-RU" dirty="0"/>
              <a:t>Ещё при его жизни, в 1802 году, испанские ботаники </a:t>
            </a:r>
            <a:r>
              <a:rPr lang="ru-RU" dirty="0" err="1"/>
              <a:t>Иполито</a:t>
            </a:r>
            <a:r>
              <a:rPr lang="ru-RU" dirty="0"/>
              <a:t> </a:t>
            </a:r>
            <a:r>
              <a:rPr lang="ru-RU" dirty="0" err="1"/>
              <a:t>Руис</a:t>
            </a:r>
            <a:r>
              <a:rPr lang="ru-RU" dirty="0"/>
              <a:t> Лопес и Хосе </a:t>
            </a:r>
            <a:r>
              <a:rPr lang="ru-RU" dirty="0" err="1"/>
              <a:t>Павон</a:t>
            </a:r>
            <a:r>
              <a:rPr lang="ru-RU" dirty="0"/>
              <a:t> назвали в его честь род растений </a:t>
            </a:r>
            <a:r>
              <a:rPr lang="ru-RU" dirty="0" err="1" smtClean="0"/>
              <a:t>Гусмания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Немецкий ботаник Карл Сигизмунд </a:t>
            </a:r>
            <a:r>
              <a:rPr lang="ru-RU" dirty="0" err="1"/>
              <a:t>Кунт</a:t>
            </a:r>
            <a:r>
              <a:rPr lang="ru-RU" dirty="0"/>
              <a:t> назвал в честь Гусмана лютик Гусмана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отсутствует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26193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1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1152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Кальмия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2996952"/>
            <a:ext cx="3816424" cy="2880320"/>
          </a:xfrm>
        </p:spPr>
        <p:txBody>
          <a:bodyPr>
            <a:noAutofit/>
          </a:bodyPr>
          <a:lstStyle/>
          <a:p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Кальмия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Kalmia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североамериканских вечнозелёных древесных растений семейства Вересковые (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Ericaceae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Род включает не менее 10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видов,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распространённых в Северной Америке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Некоторые виды — популярные красивоцветущие садовые растения, наиболее известна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Кальмия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узколистная (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Kalmia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angustifolia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 виды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кальмии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являются ядовитыми растениями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58009"/>
            <a:ext cx="3090863" cy="23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008" y="836712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Род </a:t>
            </a:r>
            <a:r>
              <a:rPr lang="ru-RU" sz="1400" dirty="0" err="1"/>
              <a:t>кальмия</a:t>
            </a:r>
            <a:r>
              <a:rPr lang="ru-RU" sz="1400" dirty="0"/>
              <a:t> насчитывает восемь видов, но для любительского садоводства в умеренной зоне России представляет интерес лишь </a:t>
            </a:r>
            <a:r>
              <a:rPr lang="ru-RU" sz="1400" dirty="0" err="1"/>
              <a:t>кальмия</a:t>
            </a:r>
            <a:r>
              <a:rPr lang="ru-RU" sz="1400" dirty="0"/>
              <a:t> узколистная. </a:t>
            </a:r>
            <a:endParaRPr lang="ru-RU" sz="1400" dirty="0" smtClean="0"/>
          </a:p>
          <a:p>
            <a:r>
              <a:rPr lang="ru-RU" sz="1400" dirty="0" smtClean="0"/>
              <a:t>(ист.</a:t>
            </a:r>
            <a:r>
              <a:rPr lang="en-US" sz="1400" dirty="0"/>
              <a:t> </a:t>
            </a:r>
            <a:r>
              <a:rPr lang="en-US" sz="1400" dirty="0" smtClean="0"/>
              <a:t>flower.onego.ru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9453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2068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319360" cy="2945978"/>
          </a:xfrm>
        </p:spPr>
        <p:txBody>
          <a:bodyPr>
            <a:normAutofit/>
          </a:bodyPr>
          <a:lstStyle/>
          <a:p>
            <a:r>
              <a:rPr lang="ru-RU" dirty="0"/>
              <a:t>Научное название рода образовано от фамилии Пера </a:t>
            </a:r>
            <a:r>
              <a:rPr lang="ru-RU" dirty="0" err="1"/>
              <a:t>Кальма</a:t>
            </a:r>
            <a:r>
              <a:rPr lang="ru-RU" dirty="0"/>
              <a:t> (1716—1779) — шведского (финского) ботаника, профессора Королевской Академии Або (Турку), ученика Карла Линнея. </a:t>
            </a:r>
            <a:r>
              <a:rPr lang="ru-RU" dirty="0" err="1"/>
              <a:t>Кальм</a:t>
            </a:r>
            <a:r>
              <a:rPr lang="ru-RU" dirty="0"/>
              <a:t> был одним из Апостолов Линнея, участвовал в экспедиции в Северную Америку (1747—1751)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2596"/>
            <a:ext cx="3090863" cy="231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9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412776"/>
            <a:ext cx="3298784" cy="424212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— финский (шведский) естествоиспытатель, </a:t>
            </a:r>
            <a:r>
              <a:rPr lang="ru-RU" dirty="0" smtClean="0"/>
              <a:t>путешественник</a:t>
            </a:r>
          </a:p>
          <a:p>
            <a:r>
              <a:rPr lang="ru-RU" dirty="0" smtClean="0"/>
              <a:t>(В </a:t>
            </a:r>
            <a:r>
              <a:rPr lang="ru-RU" dirty="0"/>
              <a:t>литературе на русском языке фамилию учёного иногда записывают как </a:t>
            </a:r>
            <a:r>
              <a:rPr lang="ru-RU" dirty="0" err="1" smtClean="0"/>
              <a:t>Калм</a:t>
            </a:r>
            <a:r>
              <a:rPr lang="ru-RU" dirty="0" smtClean="0"/>
              <a:t>)</a:t>
            </a:r>
          </a:p>
          <a:p>
            <a:r>
              <a:rPr lang="ru-RU" dirty="0"/>
              <a:t>Карл Линней, учитель </a:t>
            </a:r>
            <a:r>
              <a:rPr lang="ru-RU" dirty="0" err="1"/>
              <a:t>Кальма</a:t>
            </a:r>
            <a:r>
              <a:rPr lang="ru-RU" dirty="0"/>
              <a:t>, назвал в честь своего ученика род североамериканских красивоцветущих вечнозелёных кустарников из семейства Вересковые </a:t>
            </a:r>
            <a:r>
              <a:rPr lang="ru-RU" dirty="0" smtClean="0"/>
              <a:t>Один </a:t>
            </a:r>
            <a:r>
              <a:rPr lang="ru-RU" dirty="0"/>
              <a:t>из видов этого рода, </a:t>
            </a:r>
            <a:r>
              <a:rPr lang="ru-RU" dirty="0" err="1"/>
              <a:t>кальмию</a:t>
            </a:r>
            <a:r>
              <a:rPr lang="ru-RU" dirty="0"/>
              <a:t> </a:t>
            </a:r>
            <a:r>
              <a:rPr lang="ru-RU" dirty="0" smtClean="0"/>
              <a:t>узколистную, привёз </a:t>
            </a:r>
            <a:r>
              <a:rPr lang="ru-RU" dirty="0"/>
              <a:t>из своей экспедиции в Северную Америку и выращивал в </a:t>
            </a:r>
            <a:r>
              <a:rPr lang="ru-RU" dirty="0" smtClean="0"/>
              <a:t>Швеции.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17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860550"/>
            <a:ext cx="2543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635636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54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Лобелия: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74027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Лобе́лия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Lobelia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однолетних и многолетних травянистых растений, а также полукустарников, кустарников и деревьев семейства колокольчиковых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Campanulaceae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764704"/>
            <a:ext cx="3312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Лобелия (лат. </a:t>
            </a:r>
            <a:r>
              <a:rPr lang="ru-RU" sz="1600" dirty="0" err="1"/>
              <a:t>Lobelia</a:t>
            </a:r>
            <a:r>
              <a:rPr lang="ru-RU" sz="1600" dirty="0"/>
              <a:t>) – род многолетних и однолетних полукустарников, кустарников и травянистых растений семейства Колокольчиковые, хотя некоторые ученые относят их к одноименному семейству – </a:t>
            </a:r>
            <a:r>
              <a:rPr lang="ru-RU" sz="1600" dirty="0" err="1"/>
              <a:t>Лобелиевые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(ист.</a:t>
            </a:r>
            <a:r>
              <a:rPr lang="en-US" sz="1600" dirty="0" smtClean="0"/>
              <a:t>floristics.info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8593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272995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Род назван в честь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Маттиаса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де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Л’Обеля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(1538—1616) — голландского ботаника и лейб-медика английского короля Якова I, некоторое время возглавлявшего королевский ботанический сад.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144315"/>
            <a:ext cx="3090863" cy="257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7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39" y="1772817"/>
            <a:ext cx="2643255" cy="319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116632"/>
            <a:ext cx="3304572" cy="555541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Справка о самом эпониме: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20688"/>
            <a:ext cx="3298784" cy="5034210"/>
          </a:xfrm>
        </p:spPr>
        <p:txBody>
          <a:bodyPr/>
          <a:lstStyle/>
          <a:p>
            <a:r>
              <a:rPr lang="ru-RU" dirty="0" err="1"/>
              <a:t>Петрус</a:t>
            </a:r>
            <a:r>
              <a:rPr lang="ru-RU" dirty="0"/>
              <a:t> </a:t>
            </a:r>
            <a:r>
              <a:rPr lang="ru-RU" dirty="0" err="1"/>
              <a:t>Арктедиус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1705—1735) — шведский натуралист, «отец ихтиологии»; друг и соученик Карла Линнея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Именно Карл </a:t>
            </a:r>
            <a:r>
              <a:rPr lang="ru-RU" dirty="0"/>
              <a:t>Линней в честь Петера </a:t>
            </a:r>
            <a:r>
              <a:rPr lang="ru-RU" dirty="0" err="1"/>
              <a:t>Артеди</a:t>
            </a:r>
            <a:r>
              <a:rPr lang="ru-RU" dirty="0"/>
              <a:t> назвал род </a:t>
            </a:r>
            <a:r>
              <a:rPr lang="ru-RU" dirty="0" err="1"/>
              <a:t>Artedia</a:t>
            </a:r>
            <a:r>
              <a:rPr lang="ru-RU" dirty="0"/>
              <a:t> (</a:t>
            </a:r>
            <a:r>
              <a:rPr lang="ru-RU" dirty="0" err="1"/>
              <a:t>Артедия</a:t>
            </a:r>
            <a:r>
              <a:rPr lang="ru-RU" dirty="0" smtClean="0"/>
              <a:t>), в знак их дружбы.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43193" y="63093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2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196752"/>
            <a:ext cx="3298784" cy="4458146"/>
          </a:xfrm>
        </p:spPr>
        <p:txBody>
          <a:bodyPr/>
          <a:lstStyle/>
          <a:p>
            <a:r>
              <a:rPr lang="ru-RU" dirty="0"/>
              <a:t>— фламандский ботаник</a:t>
            </a:r>
            <a:r>
              <a:rPr lang="ru-RU" dirty="0" smtClean="0"/>
              <a:t>.</a:t>
            </a:r>
          </a:p>
          <a:p>
            <a:r>
              <a:rPr lang="ru-RU" dirty="0"/>
              <a:t>В книге «</a:t>
            </a:r>
            <a:r>
              <a:rPr lang="ru-RU" dirty="0" err="1"/>
              <a:t>Plantarum</a:t>
            </a:r>
            <a:r>
              <a:rPr lang="ru-RU" dirty="0"/>
              <a:t> </a:t>
            </a:r>
            <a:r>
              <a:rPr lang="ru-RU" dirty="0" err="1"/>
              <a:t>seu</a:t>
            </a:r>
            <a:r>
              <a:rPr lang="ru-RU" dirty="0"/>
              <a:t> </a:t>
            </a:r>
            <a:r>
              <a:rPr lang="ru-RU" dirty="0" err="1"/>
              <a:t>stirpium</a:t>
            </a:r>
            <a:r>
              <a:rPr lang="ru-RU" dirty="0"/>
              <a:t> </a:t>
            </a:r>
            <a:r>
              <a:rPr lang="ru-RU" dirty="0" err="1"/>
              <a:t>historia</a:t>
            </a:r>
            <a:r>
              <a:rPr lang="ru-RU" dirty="0"/>
              <a:t>» (Антверпен, 1576,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folio</a:t>
            </a:r>
            <a:r>
              <a:rPr lang="ru-RU" dirty="0"/>
              <a:t>, с указателем на семи языках) изобразил 2191 растение.</a:t>
            </a:r>
          </a:p>
          <a:p>
            <a:endParaRPr lang="ru-RU" dirty="0"/>
          </a:p>
          <a:p>
            <a:r>
              <a:rPr lang="ru-RU" dirty="0"/>
              <a:t>Французский ботаник Шарль </a:t>
            </a:r>
            <a:r>
              <a:rPr lang="ru-RU" dirty="0" err="1"/>
              <a:t>Плюмье</a:t>
            </a:r>
            <a:r>
              <a:rPr lang="ru-RU" dirty="0"/>
              <a:t> назвал в его честь род растений Лобелия </a:t>
            </a:r>
            <a:r>
              <a:rPr lang="ru-RU" dirty="0" smtClean="0"/>
              <a:t>из </a:t>
            </a:r>
            <a:r>
              <a:rPr lang="ru-RU" dirty="0"/>
              <a:t>семейства </a:t>
            </a:r>
            <a:r>
              <a:rPr lang="ru-RU" dirty="0" smtClean="0"/>
              <a:t>Колокольчиковые.</a:t>
            </a:r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631950"/>
            <a:ext cx="254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8597" y="628854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80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Лапажерия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08004" y="3212976"/>
            <a:ext cx="3456384" cy="2153890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Лапажерия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(лат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Lapageria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исп.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Copihue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или Чилийский колокольчик — монотипный род однодольных растений из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Филезиевые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Philesiaceae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с красивыми крупными цветками; эндемик Чили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Лапажерия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— национальный цветок Республики Чили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835224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Лапажерия</a:t>
            </a:r>
            <a:r>
              <a:rPr lang="ru-RU" dirty="0"/>
              <a:t> — национальный цветок Чили, где эта лиана растет на сырых лесистых склонах в центре страны. </a:t>
            </a:r>
            <a:endParaRPr lang="ru-RU" dirty="0" smtClean="0"/>
          </a:p>
          <a:p>
            <a:r>
              <a:rPr lang="ru-RU" dirty="0" smtClean="0"/>
              <a:t>(ист.</a:t>
            </a:r>
            <a:r>
              <a:rPr lang="en-US" dirty="0"/>
              <a:t> </a:t>
            </a:r>
            <a:r>
              <a:rPr lang="en-US" dirty="0" smtClean="0"/>
              <a:t>kvetok.ru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573602"/>
            <a:ext cx="3090863" cy="171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3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304572" cy="41152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Этимологическая справка: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298784" cy="3312368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Растение впервые было собрано в окрестностях чилийского города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Консепсьон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описано в 1802 году. Своё научное название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лапажерия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получила в честь жены Наполеона Бонапарта — французской императрицы Жозефины, урождённой Мари Роз Жозефа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Таше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де ла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Пажери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(фр.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Marie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Rose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Joseph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Tascher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Pagerie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1763—1814), увлекавшейся ботаникой и садоводством.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988840"/>
            <a:ext cx="3090863" cy="271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59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980728"/>
            <a:ext cx="3298784" cy="4674170"/>
          </a:xfrm>
        </p:spPr>
        <p:txBody>
          <a:bodyPr/>
          <a:lstStyle/>
          <a:p>
            <a:r>
              <a:rPr lang="ru-RU" dirty="0"/>
              <a:t>— императрица Франции в 1804 — 1809 годах, первая жена Наполеона </a:t>
            </a:r>
            <a:r>
              <a:rPr lang="ru-RU" dirty="0" smtClean="0"/>
              <a:t>I.</a:t>
            </a:r>
          </a:p>
          <a:p>
            <a:r>
              <a:rPr lang="ru-RU" dirty="0"/>
              <a:t>Ещё при жизни в честь Жозефины, увлекавшейся ботаникой и садоводством, были названы два рода растений — </a:t>
            </a:r>
            <a:r>
              <a:rPr lang="ru-RU" dirty="0" err="1"/>
              <a:t>Лапажерия</a:t>
            </a:r>
            <a:r>
              <a:rPr lang="ru-RU" dirty="0"/>
              <a:t> </a:t>
            </a:r>
            <a:r>
              <a:rPr lang="ru-RU" dirty="0" smtClean="0"/>
              <a:t>.(</a:t>
            </a:r>
            <a:r>
              <a:rPr lang="ru-RU" dirty="0"/>
              <a:t>по её девичьей фамилии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09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960562"/>
            <a:ext cx="25431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6" y="629943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5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32656"/>
            <a:ext cx="3304572" cy="699558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Наполеона</a:t>
            </a:r>
            <a:br>
              <a:rPr lang="ru-RU" sz="2200" dirty="0"/>
            </a:br>
            <a:r>
              <a:rPr lang="ru-RU" sz="2200" dirty="0"/>
              <a:t>(растение</a:t>
            </a:r>
            <a:r>
              <a:rPr lang="ru-RU" sz="2200" dirty="0" smtClean="0"/>
              <a:t>):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2415152"/>
            <a:ext cx="3298784" cy="151790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Наполеона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Napoleonaea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цветковых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Лецитисовые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произрастающих в Африке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046"/>
            <a:ext cx="2880319" cy="277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7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195501"/>
          </a:xfrm>
        </p:spPr>
        <p:txBody>
          <a:bodyPr>
            <a:noAutofit/>
          </a:bodyPr>
          <a:lstStyle/>
          <a:p>
            <a:r>
              <a:rPr lang="ru-RU" sz="22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298784" cy="1517904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был описан в 1804 году и назван в честь Наполеона I Бонапарта (1769—1821), императора Франции в 1804—1815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гг.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2896421" cy="21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0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753614"/>
            <a:ext cx="3298784" cy="551505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Прославленный генерал в армии Французской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Революции.(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ист.исторический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словарь)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1804 году в честь Наполеона был назван род деревьев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Особенностью этих африканских деревьев является то, что их цветки лишены лепестков, но имеют три круга стерильных тычинок, образующих венчиковидную структуру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06" y="1679575"/>
            <a:ext cx="2667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05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3204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Пушкиния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3933056"/>
            <a:ext cx="3298784" cy="1740278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Пушкиния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Puschkinia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растений подсемейства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Пролесковые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Scilloideae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семейства Спаржевые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Asparagaceae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порядка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Спаржецветные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Asparagales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44" y="2589212"/>
            <a:ext cx="2524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052736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Цветок </a:t>
            </a:r>
            <a:r>
              <a:rPr lang="ru-RU" sz="1600" dirty="0" err="1"/>
              <a:t>пушкиния</a:t>
            </a:r>
            <a:r>
              <a:rPr lang="ru-RU" sz="1600" dirty="0"/>
              <a:t> (лат. </a:t>
            </a:r>
            <a:r>
              <a:rPr lang="ru-RU" sz="1600" dirty="0" err="1"/>
              <a:t>Puschkinia</a:t>
            </a:r>
            <a:r>
              <a:rPr lang="ru-RU" sz="1600" dirty="0"/>
              <a:t>) относится к роду подсемейства Гиацинтовые семейства Спаржевые, хотя некоторые специалисты предпочитают включать его в семейство Лилейные. </a:t>
            </a:r>
            <a:endParaRPr lang="ru-RU" sz="1600" dirty="0" smtClean="0"/>
          </a:p>
          <a:p>
            <a:r>
              <a:rPr lang="ru-RU" sz="1600" dirty="0" smtClean="0"/>
              <a:t>(ист.</a:t>
            </a:r>
            <a:r>
              <a:rPr lang="en-US" sz="1600" dirty="0"/>
              <a:t> </a:t>
            </a:r>
            <a:r>
              <a:rPr lang="en-US" sz="1600" dirty="0" smtClean="0"/>
              <a:t>floristics.info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2586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304572" cy="411525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908720"/>
            <a:ext cx="3319360" cy="179385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назван в честь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Аполлоса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Аполлосовича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Мусина-Пушкина (1760—1805), русского химика и минералога, вице-председателя горной коллегии, члена Лондонского королевского общества.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371600"/>
            <a:ext cx="30908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7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412776"/>
            <a:ext cx="3298784" cy="4242122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Аполлос</a:t>
            </a:r>
            <a:r>
              <a:rPr lang="ru-RU" dirty="0" smtClean="0"/>
              <a:t> </a:t>
            </a:r>
            <a:r>
              <a:rPr lang="ru-RU" dirty="0" err="1" smtClean="0"/>
              <a:t>Аполло́сович</a:t>
            </a:r>
            <a:r>
              <a:rPr lang="ru-RU" dirty="0" smtClean="0"/>
              <a:t> </a:t>
            </a:r>
            <a:r>
              <a:rPr lang="ru-RU" dirty="0" err="1"/>
              <a:t>Му́син-Пу́шкин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/>
              <a:t>русский учёный из рода Мусиных-Пушкиных, известный своими трудами в области химии, минералогии, физики и </a:t>
            </a:r>
            <a:r>
              <a:rPr lang="ru-RU" dirty="0" smtClean="0"/>
              <a:t>ботаники</a:t>
            </a:r>
          </a:p>
          <a:p>
            <a:r>
              <a:rPr lang="ru-RU" dirty="0"/>
              <a:t>М. И. Адамс в честь Мусина-Пушкина назвал род красивоцветущих растений из семейства Гиацинтовые — </a:t>
            </a:r>
            <a:r>
              <a:rPr lang="ru-RU" dirty="0" err="1"/>
              <a:t>Puschkinia</a:t>
            </a:r>
            <a:r>
              <a:rPr lang="ru-RU" dirty="0"/>
              <a:t> </a:t>
            </a:r>
            <a:r>
              <a:rPr lang="ru-RU" dirty="0" err="1"/>
              <a:t>Adams</a:t>
            </a:r>
            <a:r>
              <a:rPr lang="ru-RU" dirty="0"/>
              <a:t>, 1805 (</a:t>
            </a:r>
            <a:r>
              <a:rPr lang="ru-RU" dirty="0" err="1"/>
              <a:t>Пушкиния</a:t>
            </a:r>
            <a:r>
              <a:rPr lang="ru-RU" dirty="0"/>
              <a:t>), найденный во время совместной с Мусиным-Пушкиным грузинской экспедиции.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674812"/>
            <a:ext cx="25431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6" y="634067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81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175" y="2328050"/>
            <a:ext cx="3090863" cy="220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504057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Амхерстия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95258" y="3789040"/>
            <a:ext cx="3579824" cy="180020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роду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амхерстия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существует один-единственный ни на что непохожий вид –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амхерстия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благородная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Amherstia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nobilis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В природе это дерево встречается только на территории Мьянмы (Бирмы), однако на родине вид давно уже находится на грани исчезновения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(ист.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botalex.livejournal.com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9504" y="980728"/>
            <a:ext cx="3348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Амхерстия</a:t>
            </a:r>
            <a:r>
              <a:rPr lang="ru-RU" sz="1400" dirty="0"/>
              <a:t> </a:t>
            </a:r>
            <a:r>
              <a:rPr lang="ru-RU" sz="1400" dirty="0" smtClean="0"/>
              <a:t>-- монотипный род древесных растений семейства Бобовые. Единственный вид — </a:t>
            </a:r>
            <a:r>
              <a:rPr lang="ru-RU" sz="1400" dirty="0" err="1" smtClean="0"/>
              <a:t>Амхе́рстия</a:t>
            </a:r>
            <a:r>
              <a:rPr lang="ru-RU" sz="1400" dirty="0" smtClean="0"/>
              <a:t> </a:t>
            </a:r>
            <a:r>
              <a:rPr lang="ru-RU" sz="1400" dirty="0" err="1" smtClean="0"/>
              <a:t>благоро́дная</a:t>
            </a:r>
            <a:r>
              <a:rPr lang="ru-RU" sz="1400" dirty="0" smtClean="0"/>
              <a:t> (</a:t>
            </a:r>
            <a:r>
              <a:rPr lang="ru-RU" sz="1400" dirty="0" err="1" smtClean="0"/>
              <a:t>Amherstia</a:t>
            </a:r>
            <a:r>
              <a:rPr lang="ru-RU" sz="1400" dirty="0" smtClean="0"/>
              <a:t> </a:t>
            </a:r>
            <a:r>
              <a:rPr lang="ru-RU" sz="1400" dirty="0" err="1" smtClean="0"/>
              <a:t>nobilis</a:t>
            </a:r>
            <a:r>
              <a:rPr lang="ru-RU" sz="1400" dirty="0" smtClean="0"/>
              <a:t>) — вечнозелёное дерево, знаменитое своими красивыми крупными цветками, похожими на орхидеи.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317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/>
          <a:lstStyle/>
          <a:p>
            <a:r>
              <a:rPr lang="ru-RU" dirty="0" err="1" smtClean="0"/>
              <a:t>Птицемлечнник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6266" y="3068960"/>
            <a:ext cx="3319360" cy="2880320"/>
          </a:xfrm>
        </p:spPr>
        <p:txBody>
          <a:bodyPr>
            <a:noAutofit/>
          </a:bodyPr>
          <a:lstStyle/>
          <a:p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Птицемле́чник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Ornithógalum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—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многолетних луковичных травянистых растений подсемейства Гиацинтовые (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Hyacinthaceae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семейства Спаржевые (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Asparagaceae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порядка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Спаржецветные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Asparagales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ранее относимый к Лилейным (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Liliaceae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Эти цветковые растения распространены большей частью в субтропической и умеренной зонах Средиземноморья, западной Азии и Южной Африки, встречаются в Евразии, один вид — в Южной Америке, четыре — в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Северной.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266" y="1005116"/>
            <a:ext cx="30243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Растение птицемлечник (лат. </a:t>
            </a:r>
            <a:r>
              <a:rPr lang="ru-RU" sz="1200" dirty="0" err="1"/>
              <a:t>Ornithogalum</a:t>
            </a:r>
            <a:r>
              <a:rPr lang="ru-RU" sz="1200" dirty="0"/>
              <a:t>), или </a:t>
            </a:r>
            <a:r>
              <a:rPr lang="ru-RU" sz="1200" dirty="0" err="1"/>
              <a:t>орнитогалум</a:t>
            </a:r>
            <a:r>
              <a:rPr lang="ru-RU" sz="1200" dirty="0"/>
              <a:t>, относится к роду луковичных травянистых многолетников подсемейства Гиацинтовые семейства Спаржевые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(ист.</a:t>
            </a:r>
            <a:r>
              <a:rPr lang="en-US" sz="1200" dirty="0" smtClean="0"/>
              <a:t>floristics.info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2969153" cy="22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56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1196752"/>
            <a:ext cx="3247352" cy="330601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Научное латинское название рода происходит от греческих слов «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ornis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— птица и «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gala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— молоко. Название было дано, вероятно, за окраску цветков и должно означать — птичье молоко.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Имя растения на английском языке, видимо из-за звездообразных цветов, звучит как «Звезды Вифлеема» (англ.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Star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Bethlehem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Немецкое название можно перевести как «Молочные звезды» (нем.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Milchsterne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371600"/>
            <a:ext cx="30908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04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783630"/>
            <a:ext cx="3298784" cy="1517904"/>
          </a:xfrm>
        </p:spPr>
        <p:txBody>
          <a:bodyPr/>
          <a:lstStyle/>
          <a:p>
            <a:r>
              <a:rPr lang="ru-RU" dirty="0" smtClean="0"/>
              <a:t>Информации не найдено.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71400"/>
            <a:ext cx="33829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630002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6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7715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Раффлезия: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4005064"/>
            <a:ext cx="3298784" cy="1740278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Раффле́зия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Rafflesia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цветковых паразитических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Раффлезиевые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Rafflesiaceae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Ареал рода — полуостров Малакка, острова Суматра, Ява, Калимантан, а также Филиппины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836712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Раффлезия принадлежит к паразитирующим цветковым растениям семейства </a:t>
            </a:r>
            <a:r>
              <a:rPr lang="ru-RU" sz="1400" dirty="0" err="1"/>
              <a:t>Раффлезиевых</a:t>
            </a:r>
            <a:r>
              <a:rPr lang="ru-RU" sz="1400" dirty="0"/>
              <a:t>, и насчитывает более 30 видов. Растёт только на территории Юго-Восточной Азии: в основном это острова Суматра, Ява, Калимантан, на Филиппинах и на полуострове Малакка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(ист.</a:t>
            </a:r>
            <a:r>
              <a:rPr lang="en-US" sz="1400" dirty="0"/>
              <a:t> </a:t>
            </a:r>
            <a:r>
              <a:rPr lang="en-US" sz="1400" dirty="0" smtClean="0"/>
              <a:t>awesomeworld.ru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908720"/>
            <a:ext cx="3319360" cy="402609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Раффлезия была открыта в дождевых лесах юго-западной части острова Суматра местным проводником, работавшим с доктором Джозефом Арнольдом (англ.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Joseph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Arnold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1782—1818) в экспедиции в 1818 году, и названа в честь сэра Томаса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Стэмфорда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Раффлза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(англ.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Stamford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Raffles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1781—1826), возглавлявшего экспедицию (позже он прославился как основатель Сингапура). Первый найденный цветок раффлезии имел диаметр около метра и массу около 6 кг (это растение относилось к виду, позже названному Раффлезия Арнольда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Rafflesia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arnoldii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)).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48880"/>
            <a:ext cx="3090863" cy="206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602162"/>
          </a:xfrm>
        </p:spPr>
        <p:txBody>
          <a:bodyPr/>
          <a:lstStyle/>
          <a:p>
            <a:r>
              <a:rPr lang="ru-RU" dirty="0" smtClean="0"/>
              <a:t>Томас </a:t>
            </a:r>
            <a:r>
              <a:rPr lang="ru-RU" dirty="0" err="1"/>
              <a:t>Стэмфорд</a:t>
            </a:r>
            <a:r>
              <a:rPr lang="ru-RU" dirty="0"/>
              <a:t> </a:t>
            </a:r>
            <a:r>
              <a:rPr lang="ru-RU" dirty="0" err="1"/>
              <a:t>Бингли</a:t>
            </a:r>
            <a:r>
              <a:rPr lang="ru-RU" dirty="0"/>
              <a:t> </a:t>
            </a:r>
            <a:r>
              <a:rPr lang="ru-RU" dirty="0" err="1" smtClean="0"/>
              <a:t>Раффлз</a:t>
            </a:r>
            <a:r>
              <a:rPr lang="ru-RU" dirty="0" smtClean="0"/>
              <a:t> </a:t>
            </a:r>
            <a:r>
              <a:rPr lang="ru-RU" dirty="0"/>
              <a:t>— государственный деятель Британской империи, эрудит-востоковед, знаток истории и культуры </a:t>
            </a:r>
            <a:r>
              <a:rPr lang="ru-RU" dirty="0" err="1"/>
              <a:t>Нусантары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В честь </a:t>
            </a:r>
            <a:r>
              <a:rPr lang="ru-RU" dirty="0" err="1"/>
              <a:t>Раффлза</a:t>
            </a:r>
            <a:r>
              <a:rPr lang="ru-RU" dirty="0"/>
              <a:t> английский ботаник Роберт Броун в 1821 году назвал род растений </a:t>
            </a:r>
            <a:r>
              <a:rPr lang="ru-RU" dirty="0" smtClean="0"/>
              <a:t>(</a:t>
            </a:r>
            <a:r>
              <a:rPr lang="ru-RU" dirty="0"/>
              <a:t>Раффлезия), открытых в 1818 году на Суматре во время экспедиции в </a:t>
            </a:r>
            <a:r>
              <a:rPr lang="ru-RU" dirty="0" err="1"/>
              <a:t>Бенкулене</a:t>
            </a:r>
            <a:r>
              <a:rPr lang="ru-RU" dirty="0"/>
              <a:t>, которую возглавлял </a:t>
            </a:r>
            <a:r>
              <a:rPr lang="ru-RU" dirty="0" err="1"/>
              <a:t>Раффлз</a:t>
            </a:r>
            <a:r>
              <a:rPr lang="ru-RU" dirty="0"/>
              <a:t> и в которой участвовал доктор Арнольд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-99392"/>
            <a:ext cx="338296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634067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56" y="1531937"/>
            <a:ext cx="24765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6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304572" cy="4835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Традесканция: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4221088"/>
            <a:ext cx="3298784" cy="181228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Традеска́нция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Tradescantia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многолетних вечнозелёных травянистых растений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Коммелиновые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Многие виды — популярные комнатные растения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38" y="2276872"/>
            <a:ext cx="3068481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836712"/>
            <a:ext cx="35283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Традесканция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насчитывает 30 видов растений из семейства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коммелиновые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Commelinaceae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Произрастают в тропической и умеренных зонах Америки. Традесканции — многолетние низкорослые травянистые растения. Побеги ползучие или прямые. Листья эллиптические, яйцевидные, ланцетовидные,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очередные.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Традесканции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одни из наиболее распространенных и легких в уходе комнатных ампельных растений. 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floralworld.ru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9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1052736"/>
            <a:ext cx="3247352" cy="244192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 был назван Карлом Линнеем в честь отца и сына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Традескантов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английских естествоиспытателей, путешественников и коллекционеров — Джона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Традесканта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старшего (1570—1638) и Джона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Традесканта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младшего (1608—1662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06586"/>
            <a:ext cx="3090863" cy="225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7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7810" y="1124744"/>
            <a:ext cx="3298784" cy="4176464"/>
          </a:xfrm>
        </p:spPr>
        <p:txBody>
          <a:bodyPr>
            <a:normAutofit/>
          </a:bodyPr>
          <a:lstStyle/>
          <a:p>
            <a:r>
              <a:rPr lang="ru-RU" dirty="0"/>
              <a:t>Джон </a:t>
            </a:r>
            <a:r>
              <a:rPr lang="ru-RU" dirty="0" err="1"/>
              <a:t>Традескант</a:t>
            </a:r>
            <a:r>
              <a:rPr lang="ru-RU" dirty="0"/>
              <a:t> — старший </a:t>
            </a:r>
            <a:r>
              <a:rPr lang="ru-RU" dirty="0" smtClean="0"/>
              <a:t> 1570 </a:t>
            </a:r>
            <a:r>
              <a:rPr lang="ru-RU" dirty="0"/>
              <a:t>— 15 (16) апреля </a:t>
            </a:r>
            <a:r>
              <a:rPr lang="ru-RU" dirty="0" smtClean="0"/>
              <a:t>1638 </a:t>
            </a:r>
            <a:r>
              <a:rPr lang="ru-RU" dirty="0"/>
              <a:t>— английский натуралист, садовод, ботаник и путешественник; коллекционер редкостей</a:t>
            </a:r>
            <a:r>
              <a:rPr lang="ru-RU" dirty="0" smtClean="0"/>
              <a:t>.</a:t>
            </a:r>
          </a:p>
          <a:p>
            <a:r>
              <a:rPr lang="ru-RU" dirty="0"/>
              <a:t> в честь Джона </a:t>
            </a:r>
            <a:r>
              <a:rPr lang="ru-RU" dirty="0" err="1"/>
              <a:t>Традесканта</a:t>
            </a:r>
            <a:r>
              <a:rPr lang="ru-RU" dirty="0"/>
              <a:t> старшего и его сына назвал род североамериканских травянистых растений семейства </a:t>
            </a:r>
            <a:r>
              <a:rPr lang="ru-RU" dirty="0" err="1"/>
              <a:t>Коммелиновые</a:t>
            </a:r>
            <a:r>
              <a:rPr lang="ru-RU" dirty="0"/>
              <a:t> — традесканция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99392"/>
            <a:ext cx="3382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251713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116632"/>
            <a:ext cx="3744416" cy="77156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Тернера (растение):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1124744"/>
            <a:ext cx="3391368" cy="4530154"/>
          </a:xfrm>
        </p:spPr>
        <p:txBody>
          <a:bodyPr>
            <a:normAutofit/>
          </a:bodyPr>
          <a:lstStyle/>
          <a:p>
            <a:r>
              <a:rPr lang="ru-RU" dirty="0" err="1"/>
              <a:t>Тёрнера</a:t>
            </a:r>
            <a:r>
              <a:rPr lang="ru-RU" dirty="0"/>
              <a:t> (лат. </a:t>
            </a:r>
            <a:r>
              <a:rPr lang="ru-RU" dirty="0" err="1"/>
              <a:t>Turnera</a:t>
            </a:r>
            <a:r>
              <a:rPr lang="ru-RU" dirty="0"/>
              <a:t>) — род цветковых растений подсемейства </a:t>
            </a:r>
            <a:r>
              <a:rPr lang="ru-RU" dirty="0" err="1"/>
              <a:t>Тёрнеровые</a:t>
            </a:r>
            <a:r>
              <a:rPr lang="ru-RU" dirty="0"/>
              <a:t> семейства </a:t>
            </a:r>
            <a:r>
              <a:rPr lang="ru-RU" dirty="0" err="1"/>
              <a:t>Страстоцветные</a:t>
            </a:r>
            <a:r>
              <a:rPr lang="ru-RU" dirty="0"/>
              <a:t>, содержащий более ста видов, распространённых в тропической и субтропической Америке</a:t>
            </a:r>
            <a:r>
              <a:rPr lang="ru-RU" dirty="0" smtClean="0"/>
              <a:t>.</a:t>
            </a:r>
          </a:p>
          <a:p>
            <a:r>
              <a:rPr lang="ru-RU" dirty="0"/>
              <a:t>Некоторые виды используются в садоводстве — например, </a:t>
            </a:r>
            <a:r>
              <a:rPr lang="ru-RU" dirty="0" err="1"/>
              <a:t>Тёрнера</a:t>
            </a:r>
            <a:r>
              <a:rPr lang="ru-RU" dirty="0"/>
              <a:t> </a:t>
            </a:r>
            <a:r>
              <a:rPr lang="ru-RU" dirty="0" err="1"/>
              <a:t>ильмолистная</a:t>
            </a:r>
            <a:r>
              <a:rPr lang="ru-RU" dirty="0"/>
              <a:t> (</a:t>
            </a:r>
            <a:r>
              <a:rPr lang="ru-RU" dirty="0" err="1"/>
              <a:t>Turnera</a:t>
            </a:r>
            <a:r>
              <a:rPr lang="ru-RU" dirty="0"/>
              <a:t> </a:t>
            </a:r>
            <a:r>
              <a:rPr lang="ru-RU" dirty="0" err="1"/>
              <a:t>ulmifolia</a:t>
            </a:r>
            <a:r>
              <a:rPr lang="ru-RU" dirty="0"/>
              <a:t>). В медицине используется </a:t>
            </a:r>
            <a:r>
              <a:rPr lang="ru-RU" dirty="0" err="1"/>
              <a:t>Тёрнера</a:t>
            </a:r>
            <a:r>
              <a:rPr lang="ru-RU" dirty="0"/>
              <a:t> раскидистая (</a:t>
            </a:r>
            <a:r>
              <a:rPr lang="ru-RU" dirty="0" err="1"/>
              <a:t>Turnera</a:t>
            </a:r>
            <a:r>
              <a:rPr lang="ru-RU" dirty="0"/>
              <a:t> </a:t>
            </a:r>
            <a:r>
              <a:rPr lang="ru-RU" dirty="0" err="1"/>
              <a:t>diffusa</a:t>
            </a:r>
            <a:r>
              <a:rPr lang="ru-RU" dirty="0"/>
              <a:t>), в которой содержатся </a:t>
            </a:r>
            <a:r>
              <a:rPr lang="ru-RU" dirty="0" err="1"/>
              <a:t>афродизиаки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893264"/>
            <a:ext cx="3090863" cy="307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21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692696"/>
          </a:xfrm>
        </p:spPr>
        <p:txBody>
          <a:bodyPr>
            <a:noAutofit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764704"/>
            <a:ext cx="3298784" cy="337802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Род описан </a:t>
            </a:r>
            <a:r>
              <a:rPr lang="ru-RU" dirty="0" err="1"/>
              <a:t>Натаниэлом</a:t>
            </a:r>
            <a:r>
              <a:rPr lang="ru-RU" dirty="0"/>
              <a:t> </a:t>
            </a:r>
            <a:r>
              <a:rPr lang="ru-RU" dirty="0" err="1"/>
              <a:t>Валлихом</a:t>
            </a:r>
            <a:r>
              <a:rPr lang="ru-RU" dirty="0"/>
              <a:t> и назван в честь графини Сары </a:t>
            </a:r>
            <a:r>
              <a:rPr lang="ru-RU" dirty="0" err="1"/>
              <a:t>Амхерст</a:t>
            </a:r>
            <a:r>
              <a:rPr lang="ru-RU" dirty="0"/>
              <a:t> (англ. </a:t>
            </a:r>
            <a:r>
              <a:rPr lang="ru-RU" dirty="0" err="1"/>
              <a:t>Sarah</a:t>
            </a:r>
            <a:r>
              <a:rPr lang="ru-RU" dirty="0"/>
              <a:t> </a:t>
            </a:r>
            <a:r>
              <a:rPr lang="ru-RU" dirty="0" err="1"/>
              <a:t>Amherst</a:t>
            </a:r>
            <a:r>
              <a:rPr lang="ru-RU" dirty="0"/>
              <a:t>, 1762—1838), женщины-натуралиста, ботаника, исследователя флоры Гималаев, Индии, Мьянмы; она была женой английского государственного деятеля Уильяма </a:t>
            </a:r>
            <a:r>
              <a:rPr lang="ru-RU" dirty="0" err="1"/>
              <a:t>Питта</a:t>
            </a:r>
            <a:r>
              <a:rPr lang="ru-RU" dirty="0"/>
              <a:t> </a:t>
            </a:r>
            <a:r>
              <a:rPr lang="ru-RU" dirty="0" err="1"/>
              <a:t>Амхерста</a:t>
            </a:r>
            <a:r>
              <a:rPr lang="ru-RU" dirty="0"/>
              <a:t> (1773—1857), в 1823—1828 годах исполнявшего обязанности генерал-губернатора Бенгалии, и сопровождала его в </a:t>
            </a:r>
            <a:r>
              <a:rPr lang="ru-RU" dirty="0" smtClean="0"/>
              <a:t>поездках.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404794"/>
            <a:ext cx="3090863" cy="205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5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0405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В литературе нередко также встречается наименование «</a:t>
            </a:r>
            <a:r>
              <a:rPr lang="ru-RU" dirty="0" err="1"/>
              <a:t>турнера</a:t>
            </a:r>
            <a:r>
              <a:rPr lang="ru-RU" dirty="0"/>
              <a:t>». Назван Карлом Линнеем в честь английского врача и ботаника Уильяма </a:t>
            </a:r>
            <a:r>
              <a:rPr lang="ru-RU" dirty="0" err="1"/>
              <a:t>Тёрнера</a:t>
            </a:r>
            <a:r>
              <a:rPr lang="ru-RU" dirty="0"/>
              <a:t> (1508—1568) — «отца английской ботаники».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100441" cy="205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83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348880"/>
            <a:ext cx="3298784" cy="3306018"/>
          </a:xfrm>
        </p:spPr>
        <p:txBody>
          <a:bodyPr>
            <a:normAutofit/>
          </a:bodyPr>
          <a:lstStyle/>
          <a:p>
            <a:r>
              <a:rPr lang="ru-RU" dirty="0"/>
              <a:t>Уильям </a:t>
            </a:r>
            <a:r>
              <a:rPr lang="ru-RU" dirty="0" err="1" smtClean="0"/>
              <a:t>Тёрнер</a:t>
            </a:r>
            <a:r>
              <a:rPr lang="ru-RU" dirty="0" smtClean="0"/>
              <a:t>— </a:t>
            </a:r>
            <a:r>
              <a:rPr lang="ru-RU" dirty="0"/>
              <a:t>английский ботаник и </a:t>
            </a:r>
            <a:r>
              <a:rPr lang="ru-RU" dirty="0" err="1"/>
              <a:t>орнитолог.Шарль</a:t>
            </a:r>
            <a:r>
              <a:rPr lang="ru-RU" dirty="0"/>
              <a:t> </a:t>
            </a:r>
            <a:r>
              <a:rPr lang="ru-RU" dirty="0" err="1"/>
              <a:t>Плюмье</a:t>
            </a:r>
            <a:r>
              <a:rPr lang="ru-RU" dirty="0"/>
              <a:t> назвал в честь </a:t>
            </a:r>
            <a:r>
              <a:rPr lang="ru-RU" dirty="0" err="1"/>
              <a:t>Тёрнера</a:t>
            </a:r>
            <a:r>
              <a:rPr lang="ru-RU" dirty="0"/>
              <a:t> род </a:t>
            </a:r>
            <a:r>
              <a:rPr lang="ru-RU" dirty="0" err="1"/>
              <a:t>Turnera</a:t>
            </a:r>
            <a:r>
              <a:rPr lang="ru-RU" dirty="0"/>
              <a:t> семейства </a:t>
            </a:r>
            <a:r>
              <a:rPr lang="ru-RU" dirty="0" err="1"/>
              <a:t>Тёрнеровые</a:t>
            </a:r>
            <a:r>
              <a:rPr lang="ru-RU" dirty="0"/>
              <a:t> (</a:t>
            </a:r>
            <a:r>
              <a:rPr lang="ru-RU" dirty="0" err="1"/>
              <a:t>Turneraceae</a:t>
            </a:r>
            <a:r>
              <a:rPr lang="ru-RU" dirty="0"/>
              <a:t>). Карл Линней позже заимствовал это название.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18" y="-37647"/>
            <a:ext cx="3382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2160" y="63093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5291862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</a:t>
            </a:r>
            <a:r>
              <a:rPr lang="ru-RU" dirty="0" err="1" smtClean="0"/>
              <a:t>У.Тернера</a:t>
            </a:r>
            <a:r>
              <a:rPr lang="ru-RU" dirty="0" smtClean="0"/>
              <a:t> отсутствует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50373"/>
            <a:ext cx="3090863" cy="2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4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48353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Хойя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90729" y="3717032"/>
            <a:ext cx="3344647" cy="1865858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Хо́йя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Hóya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вечнозелёных тропических растений (лиан или кустарников) семейства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Ластовневые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естественный ареал которых — Южная и Юго-Восточная Азия, западное побережье Австралии, Полинезия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729" y="98072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Род </a:t>
            </a:r>
            <a:r>
              <a:rPr lang="ru-RU" sz="1400" dirty="0" err="1"/>
              <a:t>Хойя</a:t>
            </a:r>
            <a:r>
              <a:rPr lang="ru-RU" sz="1400" dirty="0"/>
              <a:t>, Плющ восковой (</a:t>
            </a:r>
            <a:r>
              <a:rPr lang="ru-RU" sz="1400" dirty="0" err="1"/>
              <a:t>Hoya</a:t>
            </a:r>
            <a:r>
              <a:rPr lang="ru-RU" sz="1400" dirty="0"/>
              <a:t> R.) насчитывает от 100 до 200 видов растений семейства </a:t>
            </a:r>
            <a:r>
              <a:rPr lang="ru-RU" sz="1400" dirty="0" err="1"/>
              <a:t>ластовневых</a:t>
            </a:r>
            <a:r>
              <a:rPr lang="ru-RU" sz="1400" dirty="0"/>
              <a:t> (</a:t>
            </a:r>
            <a:r>
              <a:rPr lang="ru-RU" sz="1400" dirty="0" err="1"/>
              <a:t>Asclepiadaceae</a:t>
            </a:r>
            <a:r>
              <a:rPr lang="ru-RU" sz="1400" dirty="0"/>
              <a:t>). Распространены на островах Малайского архипелага, частично в Индии и в тропической Австралии. </a:t>
            </a:r>
            <a:endParaRPr lang="ru-RU" sz="1400" dirty="0" smtClean="0"/>
          </a:p>
          <a:p>
            <a:r>
              <a:rPr lang="ru-RU" sz="1400" dirty="0" smtClean="0"/>
              <a:t>(ист.</a:t>
            </a:r>
            <a:r>
              <a:rPr lang="en-US" sz="1400" dirty="0"/>
              <a:t> </a:t>
            </a:r>
            <a:r>
              <a:rPr lang="en-US" sz="1400" dirty="0" smtClean="0"/>
              <a:t>floralworld.ru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3088201" cy="23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42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260648"/>
            <a:ext cx="3304572" cy="41152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294597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Научное родовое название растение получило в честь английского садовника Томаса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Хоя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(англ.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Thomas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Hoy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1750—1822), долгое время работавшего у герцога Нортумберлендского, большей частью в оранжереях с тропическими растениями.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73101"/>
            <a:ext cx="3090863" cy="231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35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1916832"/>
            <a:ext cx="3298784" cy="3744416"/>
          </a:xfrm>
        </p:spPr>
        <p:txBody>
          <a:bodyPr>
            <a:normAutofit/>
          </a:bodyPr>
          <a:lstStyle/>
          <a:p>
            <a:r>
              <a:rPr lang="ru-RU" dirty="0"/>
              <a:t>Ботаник Роберт Броун назвал в его честь род вечнозелёных тропических растений </a:t>
            </a:r>
            <a:r>
              <a:rPr lang="ru-RU" dirty="0" err="1"/>
              <a:t>Хойя</a:t>
            </a:r>
            <a:r>
              <a:rPr lang="ru-RU" dirty="0"/>
              <a:t> (лат. </a:t>
            </a:r>
            <a:r>
              <a:rPr lang="ru-RU" dirty="0" err="1"/>
              <a:t>Hóya</a:t>
            </a:r>
            <a:r>
              <a:rPr lang="ru-RU" dirty="0" smtClean="0"/>
              <a:t>). Томас </a:t>
            </a:r>
            <a:r>
              <a:rPr lang="ru-RU" dirty="0" err="1"/>
              <a:t>Хой</a:t>
            </a:r>
            <a:r>
              <a:rPr lang="ru-RU" dirty="0"/>
              <a:t> работал большей частью в оранжереях с тропическими растениями. Он впервые описал австралийские растения </a:t>
            </a:r>
            <a:r>
              <a:rPr lang="ru-RU" dirty="0" err="1"/>
              <a:t>Acacia</a:t>
            </a:r>
            <a:r>
              <a:rPr lang="ru-RU" dirty="0"/>
              <a:t> </a:t>
            </a:r>
            <a:r>
              <a:rPr lang="ru-RU" dirty="0" err="1"/>
              <a:t>suaveolens</a:t>
            </a:r>
            <a:r>
              <a:rPr lang="ru-RU" dirty="0"/>
              <a:t>, Акация </a:t>
            </a:r>
            <a:r>
              <a:rPr lang="ru-RU" dirty="0" err="1"/>
              <a:t>миртолистная</a:t>
            </a:r>
            <a:r>
              <a:rPr lang="ru-RU" dirty="0"/>
              <a:t> и </a:t>
            </a:r>
            <a:r>
              <a:rPr lang="ru-RU" dirty="0" err="1"/>
              <a:t>Goodenia</a:t>
            </a:r>
            <a:r>
              <a:rPr lang="ru-RU" dirty="0"/>
              <a:t> </a:t>
            </a:r>
            <a:r>
              <a:rPr lang="ru-RU" dirty="0" err="1"/>
              <a:t>ovata</a:t>
            </a:r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-39945"/>
            <a:ext cx="3382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35" y="2029973"/>
            <a:ext cx="2383743" cy="28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39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0"/>
            <a:ext cx="3304572" cy="8435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Цезальпиния: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2808" y="3861048"/>
            <a:ext cx="3298784" cy="1668270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Цезальпи́ния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(лат.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Caesalpínia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род растений семейства Бобовые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Fabaceae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Более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видов, растущих в тёплых регионах обоих полушарий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 Википедия)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31643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196752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Кустарник, дерево, встречаются ампельные виды. Павлиний цветок, гордость Барбадоса (англ.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Peacock flower, Barbados pride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(ист.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happyflora.ru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2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16632"/>
            <a:ext cx="3304572" cy="55554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Этимологическая справка: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19360" cy="3810074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назван Шарлем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Плюмье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1703 году в честь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Андреа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Чезальпино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(итал.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Andrea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Caesalpini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1524—1603), итальянского ботаника и философа, позднее это название было использовано Карлом Линнеем. Согласно Международному кодексу ботанической номенклатуры научные названия растений, обнародованные до 1 мая 1753 года, не считаются действительно опубликованным и формально автором названия считается Линней.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45284"/>
            <a:ext cx="3090863" cy="237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98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060848"/>
            <a:ext cx="3435808" cy="3594050"/>
          </a:xfrm>
        </p:spPr>
        <p:txBody>
          <a:bodyPr>
            <a:normAutofit/>
          </a:bodyPr>
          <a:lstStyle/>
          <a:p>
            <a:r>
              <a:rPr lang="ru-RU" dirty="0" err="1"/>
              <a:t>Чезальпино</a:t>
            </a:r>
            <a:r>
              <a:rPr lang="ru-RU" dirty="0"/>
              <a:t> открыл период искусственных систем в ботанике. В его главном сочинении 16 книг о растениях (лат.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plantis</a:t>
            </a:r>
            <a:r>
              <a:rPr lang="ru-RU" dirty="0"/>
              <a:t> </a:t>
            </a:r>
            <a:r>
              <a:rPr lang="ru-RU" dirty="0" err="1"/>
              <a:t>libri</a:t>
            </a:r>
            <a:r>
              <a:rPr lang="ru-RU" dirty="0"/>
              <a:t> XVI, Флоренция, 1583)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43" y="-99392"/>
            <a:ext cx="3382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1" y="6268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522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19" y="1593850"/>
            <a:ext cx="25431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85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48880"/>
            <a:ext cx="83440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5629" y="5989"/>
            <a:ext cx="3730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 smtClean="0">
                <a:solidFill>
                  <a:schemeClr val="bg1"/>
                </a:solidFill>
              </a:rPr>
              <a:t>Ист</a:t>
            </a:r>
            <a:r>
              <a:rPr lang="ru-RU" sz="800" dirty="0" smtClean="0">
                <a:solidFill>
                  <a:schemeClr val="bg1"/>
                </a:solidFill>
              </a:rPr>
              <a:t>:</a:t>
            </a:r>
            <a:r>
              <a:rPr lang="en-US" sz="800" dirty="0" smtClean="0">
                <a:solidFill>
                  <a:schemeClr val="bg1"/>
                </a:solidFill>
              </a:rPr>
              <a:t>Wikipedia,</a:t>
            </a:r>
            <a:r>
              <a:rPr lang="ru-RU" sz="800" dirty="0" err="1" smtClean="0">
                <a:solidFill>
                  <a:schemeClr val="bg1"/>
                </a:solidFill>
              </a:rPr>
              <a:t>сл.Исторических</a:t>
            </a:r>
            <a:r>
              <a:rPr lang="ru-RU" sz="800" dirty="0" smtClean="0">
                <a:solidFill>
                  <a:schemeClr val="bg1"/>
                </a:solidFill>
              </a:rPr>
              <a:t> </a:t>
            </a:r>
            <a:r>
              <a:rPr lang="ru-RU" sz="800" dirty="0" err="1" smtClean="0">
                <a:solidFill>
                  <a:schemeClr val="bg1"/>
                </a:solidFill>
              </a:rPr>
              <a:t>терминов,сл</a:t>
            </a:r>
            <a:r>
              <a:rPr lang="ru-RU" sz="800" dirty="0" smtClean="0">
                <a:solidFill>
                  <a:schemeClr val="bg1"/>
                </a:solidFill>
              </a:rPr>
              <a:t>. </a:t>
            </a:r>
            <a:r>
              <a:rPr lang="ru-RU" sz="800" dirty="0" err="1" smtClean="0">
                <a:solidFill>
                  <a:schemeClr val="bg1"/>
                </a:solidFill>
              </a:rPr>
              <a:t>Морсой</a:t>
            </a:r>
            <a:r>
              <a:rPr lang="ru-RU" sz="800" dirty="0" smtClean="0">
                <a:solidFill>
                  <a:schemeClr val="bg1"/>
                </a:solidFill>
              </a:rPr>
              <a:t> биографический ,</a:t>
            </a:r>
            <a:r>
              <a:rPr lang="ru-RU" sz="800" dirty="0" err="1" smtClean="0">
                <a:solidFill>
                  <a:schemeClr val="bg1"/>
                </a:solidFill>
              </a:rPr>
              <a:t>сл.Био.терминов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</a:rPr>
              <a:t>happyflora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</a:rPr>
              <a:t>floralworld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floristics.info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smtClean="0">
                <a:solidFill>
                  <a:schemeClr val="bg1"/>
                </a:solidFill>
              </a:rPr>
              <a:t>awesomeworld.ru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greenhome.org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vashsad.ua</a:t>
            </a:r>
            <a:r>
              <a:rPr lang="ru-RU" sz="800" dirty="0" smtClean="0">
                <a:solidFill>
                  <a:schemeClr val="bg1"/>
                </a:solidFill>
              </a:rPr>
              <a:t>,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flower.onego.ru</a:t>
            </a:r>
            <a:r>
              <a:rPr lang="ru-RU" sz="1000" dirty="0">
                <a:solidFill>
                  <a:schemeClr val="bg1"/>
                </a:solidFill>
              </a:rPr>
              <a:t>, .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217041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29546"/>
            <a:ext cx="3304572" cy="627549"/>
          </a:xfrm>
        </p:spPr>
        <p:txBody>
          <a:bodyPr>
            <a:noAutofit/>
          </a:bodyPr>
          <a:lstStyle/>
          <a:p>
            <a:r>
              <a:rPr lang="ru-RU" sz="2400" dirty="0"/>
              <a:t>Справка о самом эпониме: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2780928"/>
            <a:ext cx="3240360" cy="2232248"/>
          </a:xfrm>
        </p:spPr>
        <p:txBody>
          <a:bodyPr>
            <a:normAutofit/>
          </a:bodyPr>
          <a:lstStyle/>
          <a:p>
            <a:r>
              <a:rPr lang="ru-RU" dirty="0" err="1" smtClean="0"/>
              <a:t>Натаниэл</a:t>
            </a:r>
            <a:r>
              <a:rPr lang="ru-RU" dirty="0" smtClean="0"/>
              <a:t> </a:t>
            </a:r>
            <a:r>
              <a:rPr lang="ru-RU" dirty="0" err="1" smtClean="0"/>
              <a:t>Валлих</a:t>
            </a:r>
            <a:r>
              <a:rPr lang="ru-RU" dirty="0" smtClean="0"/>
              <a:t> назвал </a:t>
            </a:r>
            <a:r>
              <a:rPr lang="ru-RU" dirty="0"/>
              <a:t>в честь </a:t>
            </a:r>
            <a:r>
              <a:rPr lang="ru-RU" dirty="0" smtClean="0"/>
              <a:t>биолога, графини </a:t>
            </a:r>
            <a:r>
              <a:rPr lang="ru-RU" dirty="0"/>
              <a:t>Сары </a:t>
            </a:r>
            <a:r>
              <a:rPr lang="ru-RU" dirty="0" err="1" smtClean="0"/>
              <a:t>Амхерст</a:t>
            </a:r>
            <a:r>
              <a:rPr lang="ru-RU" dirty="0" smtClean="0"/>
              <a:t>. В качестве некой награды за исследования в биологии и ботанике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69" y="1531937"/>
            <a:ext cx="24288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3507" y="645333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Содержание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57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304572" cy="77156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Альстремерия</a:t>
            </a:r>
            <a:r>
              <a:rPr lang="ru-RU" dirty="0"/>
              <a:t>: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3717032"/>
            <a:ext cx="3319360" cy="193786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Альстрёмерия</a:t>
            </a:r>
            <a:r>
              <a:rPr lang="ru-RU" dirty="0"/>
              <a:t> (лат. </a:t>
            </a:r>
            <a:r>
              <a:rPr lang="ru-RU" dirty="0" err="1"/>
              <a:t>Alstroemeria</a:t>
            </a:r>
            <a:r>
              <a:rPr lang="ru-RU" dirty="0"/>
              <a:t>) — род южноамериканских корневищных и клубневых красивоцветущих травянистых растений из семейства </a:t>
            </a:r>
            <a:r>
              <a:rPr lang="ru-RU" dirty="0" err="1"/>
              <a:t>Альстрёмериевые</a:t>
            </a:r>
            <a:r>
              <a:rPr lang="ru-RU" dirty="0"/>
              <a:t>. В русскоязычной литературе встречаются и другие варианты написания названия рода — «</a:t>
            </a:r>
            <a:r>
              <a:rPr lang="ru-RU" dirty="0" err="1"/>
              <a:t>алстромерия</a:t>
            </a:r>
            <a:r>
              <a:rPr lang="ru-RU" dirty="0" smtClean="0"/>
              <a:t>», </a:t>
            </a:r>
            <a:r>
              <a:rPr lang="ru-RU" dirty="0"/>
              <a:t>«</a:t>
            </a:r>
            <a:r>
              <a:rPr lang="ru-RU" dirty="0" err="1"/>
              <a:t>альстромерия</a:t>
            </a:r>
            <a:r>
              <a:rPr lang="ru-RU" dirty="0"/>
              <a:t>». Число видов — более </a:t>
            </a:r>
            <a:r>
              <a:rPr lang="ru-RU" dirty="0" smtClean="0"/>
              <a:t>ста.</a:t>
            </a:r>
          </a:p>
          <a:p>
            <a:r>
              <a:rPr lang="ru-RU" dirty="0" smtClean="0"/>
              <a:t>(ист. Википедия)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886743"/>
            <a:ext cx="309086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52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677</TotalTime>
  <Words>4135</Words>
  <Application>Microsoft Office PowerPoint</Application>
  <PresentationFormat>Экран (4:3)</PresentationFormat>
  <Paragraphs>342</Paragraphs>
  <Slides>78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Остин</vt:lpstr>
      <vt:lpstr>Электронный словарь эпонимов:</vt:lpstr>
      <vt:lpstr>Презентация PowerPoint</vt:lpstr>
      <vt:lpstr>Артедия: </vt:lpstr>
      <vt:lpstr>Этимологическая справка:</vt:lpstr>
      <vt:lpstr>Справка о самом эпониме:</vt:lpstr>
      <vt:lpstr>Амхерстия: </vt:lpstr>
      <vt:lpstr>Этимологическая справка:</vt:lpstr>
      <vt:lpstr>Справка о самом эпониме:</vt:lpstr>
      <vt:lpstr>Альстремерия:  </vt:lpstr>
      <vt:lpstr>Этимологическая справка:</vt:lpstr>
      <vt:lpstr>Справка о самом эпониме:</vt:lpstr>
      <vt:lpstr>Альберта (растение):</vt:lpstr>
      <vt:lpstr>Этимологическая справка:</vt:lpstr>
      <vt:lpstr>Справка о самом эпониме:</vt:lpstr>
      <vt:lpstr>Ааронсония: </vt:lpstr>
      <vt:lpstr>Этимологическая справка:</vt:lpstr>
      <vt:lpstr>Справка о самом эпониме:</vt:lpstr>
      <vt:lpstr>Банксия: </vt:lpstr>
      <vt:lpstr>Справка этимологическая:</vt:lpstr>
      <vt:lpstr>Справка о самом эпониме:</vt:lpstr>
      <vt:lpstr>Бильбергия: </vt:lpstr>
      <vt:lpstr>Справка этимологическая:</vt:lpstr>
      <vt:lpstr>Справка о самом эпониме:</vt:lpstr>
      <vt:lpstr>Бунгевиллея: </vt:lpstr>
      <vt:lpstr> Этимологическая справка:</vt:lpstr>
      <vt:lpstr>Справка о самом эпониме:</vt:lpstr>
      <vt:lpstr>Вельвичия: </vt:lpstr>
      <vt:lpstr> Этимологическая справка:</vt:lpstr>
      <vt:lpstr>Справка о самом эпониме:</vt:lpstr>
      <vt:lpstr>Валенбергия: </vt:lpstr>
      <vt:lpstr>Этимологическая справка:</vt:lpstr>
      <vt:lpstr>Справка о самом эпониме:</vt:lpstr>
      <vt:lpstr>Вавиловия: </vt:lpstr>
      <vt:lpstr>Этимологическая справка:</vt:lpstr>
      <vt:lpstr>Справка о самом эпониме:</vt:lpstr>
      <vt:lpstr>Гусиный лук: </vt:lpstr>
      <vt:lpstr>Этимологическая справка:</vt:lpstr>
      <vt:lpstr>Справка о самом эпониме:</vt:lpstr>
      <vt:lpstr>Геснерия: </vt:lpstr>
      <vt:lpstr>Этимологическая справка:</vt:lpstr>
      <vt:lpstr>Справка о самом эпониме:</vt:lpstr>
      <vt:lpstr>Гусмания:</vt:lpstr>
      <vt:lpstr>Этимологическая справка:</vt:lpstr>
      <vt:lpstr>Справка о самом эпониме:</vt:lpstr>
      <vt:lpstr>Кальмия:</vt:lpstr>
      <vt:lpstr>Этимологическая справка:</vt:lpstr>
      <vt:lpstr>Презентация PowerPoint</vt:lpstr>
      <vt:lpstr>Лобелия:</vt:lpstr>
      <vt:lpstr>Этимологическая справка:</vt:lpstr>
      <vt:lpstr>Презентация PowerPoint</vt:lpstr>
      <vt:lpstr>Лапажерия:</vt:lpstr>
      <vt:lpstr>Этимологическая справка:</vt:lpstr>
      <vt:lpstr>Презентация PowerPoint</vt:lpstr>
      <vt:lpstr>Наполеона (растение): </vt:lpstr>
      <vt:lpstr>Этимологическая справка:</vt:lpstr>
      <vt:lpstr>Презентация PowerPoint</vt:lpstr>
      <vt:lpstr>Пушкиния:</vt:lpstr>
      <vt:lpstr>Этимологическая справка:</vt:lpstr>
      <vt:lpstr>Презентация PowerPoint</vt:lpstr>
      <vt:lpstr>Птицемлечнник:</vt:lpstr>
      <vt:lpstr>Этимологическая справка:</vt:lpstr>
      <vt:lpstr>Презентация PowerPoint</vt:lpstr>
      <vt:lpstr>Раффлезия: </vt:lpstr>
      <vt:lpstr>Этимологическая справка:</vt:lpstr>
      <vt:lpstr>Презентация PowerPoint</vt:lpstr>
      <vt:lpstr>Традесканция: </vt:lpstr>
      <vt:lpstr>Этимологическая справка:</vt:lpstr>
      <vt:lpstr>Презентация PowerPoint</vt:lpstr>
      <vt:lpstr>Тернера (растение): </vt:lpstr>
      <vt:lpstr>Этимологическая справка:</vt:lpstr>
      <vt:lpstr>Презентация PowerPoint</vt:lpstr>
      <vt:lpstr>Хойя:</vt:lpstr>
      <vt:lpstr>Этимологическая справка:</vt:lpstr>
      <vt:lpstr>Презентация PowerPoint</vt:lpstr>
      <vt:lpstr>Цезальпиния: </vt:lpstr>
      <vt:lpstr>Этимологическая справка: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Настя</cp:lastModifiedBy>
  <cp:revision>54</cp:revision>
  <dcterms:created xsi:type="dcterms:W3CDTF">2016-11-22T13:22:01Z</dcterms:created>
  <dcterms:modified xsi:type="dcterms:W3CDTF">2016-12-07T21:07:54Z</dcterms:modified>
</cp:coreProperties>
</file>