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324" r:id="rId3"/>
    <p:sldId id="257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31" autoAdjust="0"/>
    <p:restoredTop sz="94660"/>
  </p:normalViewPr>
  <p:slideViewPr>
    <p:cSldViewPr>
      <p:cViewPr varScale="1">
        <p:scale>
          <a:sx n="74" d="100"/>
          <a:sy n="74" d="100"/>
        </p:scale>
        <p:origin x="-142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4A81E-BD0E-4B51-98F3-FF1D3C38422D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3A69DD-E9E9-47A8-AEF8-C9BC0F3C9A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088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A69DD-E9E9-47A8-AEF8-C9BC0F3C9A3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216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7FE9-5DE1-480A-AE22-F7FE89AE9706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7365-F816-40C7-85BB-3C37B8E0C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428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7FE9-5DE1-480A-AE22-F7FE89AE9706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7365-F816-40C7-85BB-3C37B8E0C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880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7FE9-5DE1-480A-AE22-F7FE89AE9706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7365-F816-40C7-85BB-3C37B8E0C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690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7FE9-5DE1-480A-AE22-F7FE89AE9706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7365-F816-40C7-85BB-3C37B8E0C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357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7FE9-5DE1-480A-AE22-F7FE89AE9706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7365-F816-40C7-85BB-3C37B8E0C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584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7FE9-5DE1-480A-AE22-F7FE89AE9706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7365-F816-40C7-85BB-3C37B8E0C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304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7FE9-5DE1-480A-AE22-F7FE89AE9706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7365-F816-40C7-85BB-3C37B8E0C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36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7FE9-5DE1-480A-AE22-F7FE89AE9706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7365-F816-40C7-85BB-3C37B8E0C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278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7FE9-5DE1-480A-AE22-F7FE89AE9706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7365-F816-40C7-85BB-3C37B8E0C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387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7FE9-5DE1-480A-AE22-F7FE89AE9706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7365-F816-40C7-85BB-3C37B8E0C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623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7FE9-5DE1-480A-AE22-F7FE89AE9706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7365-F816-40C7-85BB-3C37B8E0C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943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37FE9-5DE1-480A-AE22-F7FE89AE9706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07365-F816-40C7-85BB-3C37B8E0C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66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slide" Target="slide47.xml"/><Relationship Id="rId18" Type="http://schemas.openxmlformats.org/officeDocument/2006/relationships/slide" Target="slide39.xml"/><Relationship Id="rId26" Type="http://schemas.openxmlformats.org/officeDocument/2006/relationships/slide" Target="slide61.xml"/><Relationship Id="rId3" Type="http://schemas.openxmlformats.org/officeDocument/2006/relationships/slide" Target="slide4.xml"/><Relationship Id="rId21" Type="http://schemas.openxmlformats.org/officeDocument/2006/relationships/slide" Target="slide10.xml"/><Relationship Id="rId7" Type="http://schemas.openxmlformats.org/officeDocument/2006/relationships/slide" Target="slide45.xml"/><Relationship Id="rId12" Type="http://schemas.openxmlformats.org/officeDocument/2006/relationships/slide" Target="slide38.xml"/><Relationship Id="rId17" Type="http://schemas.openxmlformats.org/officeDocument/2006/relationships/slide" Target="slide30.xml"/><Relationship Id="rId25" Type="http://schemas.openxmlformats.org/officeDocument/2006/relationships/slide" Target="slide51.xml"/><Relationship Id="rId2" Type="http://schemas.openxmlformats.org/officeDocument/2006/relationships/image" Target="../media/image3.png"/><Relationship Id="rId16" Type="http://schemas.openxmlformats.org/officeDocument/2006/relationships/slide" Target="slide19.xml"/><Relationship Id="rId20" Type="http://schemas.openxmlformats.org/officeDocument/2006/relationships/slide" Target="slide59.xml"/><Relationship Id="rId29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6.xml"/><Relationship Id="rId11" Type="http://schemas.openxmlformats.org/officeDocument/2006/relationships/slide" Target="slide28.xml"/><Relationship Id="rId24" Type="http://schemas.openxmlformats.org/officeDocument/2006/relationships/slide" Target="slide41.xml"/><Relationship Id="rId32" Type="http://schemas.openxmlformats.org/officeDocument/2006/relationships/slide" Target="slide63.xml"/><Relationship Id="rId5" Type="http://schemas.openxmlformats.org/officeDocument/2006/relationships/slide" Target="slide26.xml"/><Relationship Id="rId15" Type="http://schemas.openxmlformats.org/officeDocument/2006/relationships/slide" Target="slide8.xml"/><Relationship Id="rId23" Type="http://schemas.openxmlformats.org/officeDocument/2006/relationships/slide" Target="slide32.xml"/><Relationship Id="rId28" Type="http://schemas.openxmlformats.org/officeDocument/2006/relationships/slide" Target="slide24.xml"/><Relationship Id="rId10" Type="http://schemas.openxmlformats.org/officeDocument/2006/relationships/slide" Target="slide17.xml"/><Relationship Id="rId19" Type="http://schemas.openxmlformats.org/officeDocument/2006/relationships/slide" Target="slide49.xml"/><Relationship Id="rId31" Type="http://schemas.openxmlformats.org/officeDocument/2006/relationships/slide" Target="slide53.xml"/><Relationship Id="rId4" Type="http://schemas.openxmlformats.org/officeDocument/2006/relationships/slide" Target="slide15.xml"/><Relationship Id="rId9" Type="http://schemas.openxmlformats.org/officeDocument/2006/relationships/slide" Target="slide6.xml"/><Relationship Id="rId14" Type="http://schemas.openxmlformats.org/officeDocument/2006/relationships/slide" Target="slide57.xml"/><Relationship Id="rId22" Type="http://schemas.openxmlformats.org/officeDocument/2006/relationships/slide" Target="slide21.xml"/><Relationship Id="rId27" Type="http://schemas.openxmlformats.org/officeDocument/2006/relationships/slide" Target="slide12.xml"/><Relationship Id="rId30" Type="http://schemas.openxmlformats.org/officeDocument/2006/relationships/slide" Target="slide4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ftmixer.com/2013/03/blog-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010"/>
            <a:ext cx="9163084" cy="6889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4139952" cy="302433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Эпонимический словарь, по теме</a:t>
            </a:r>
            <a:r>
              <a:rPr lang="en-US" dirty="0">
                <a:solidFill>
                  <a:schemeClr val="bg1"/>
                </a:solidFill>
              </a:rPr>
              <a:t>:”</a:t>
            </a:r>
            <a:r>
              <a:rPr lang="ru-RU" dirty="0">
                <a:solidFill>
                  <a:schemeClr val="bg1"/>
                </a:solidFill>
              </a:rPr>
              <a:t>Мой мир</a:t>
            </a:r>
            <a:r>
              <a:rPr lang="en-US" dirty="0">
                <a:solidFill>
                  <a:schemeClr val="bg1"/>
                </a:solidFill>
              </a:rPr>
              <a:t>”</a:t>
            </a:r>
            <a:r>
              <a:rPr lang="ru-RU" dirty="0">
                <a:solidFill>
                  <a:schemeClr val="bg1"/>
                </a:solidFill>
              </a:rPr>
              <a:t>.</a:t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71600" y="260648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6176" y="5301208"/>
            <a:ext cx="2987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Гарнов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</a:rPr>
              <a:t>И</a:t>
            </a:r>
            <a:r>
              <a:rPr lang="ru-RU" sz="2800" dirty="0" smtClean="0">
                <a:solidFill>
                  <a:schemeClr val="bg1"/>
                </a:solidFill>
              </a:rPr>
              <a:t>ван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Попов Герман 9Б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6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46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Жаккард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5536" y="1338504"/>
            <a:ext cx="8445624" cy="5402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500" b="1" dirty="0" err="1"/>
              <a:t>Жаккард</a:t>
            </a:r>
            <a:r>
              <a:rPr lang="ru-RU" sz="2500" dirty="0"/>
              <a:t> — гладкая </a:t>
            </a:r>
            <a:r>
              <a:rPr lang="ru-RU" sz="2500" dirty="0" err="1"/>
              <a:t>безворсовая</a:t>
            </a:r>
            <a:r>
              <a:rPr lang="ru-RU" sz="2500" dirty="0"/>
              <a:t> ткань сложного плетения, названная по имени изобретателя программируемого ткацкого станка Ж. М. </a:t>
            </a:r>
            <a:r>
              <a:rPr lang="ru-RU" sz="2500" dirty="0" err="1"/>
              <a:t>Жаккара</a:t>
            </a:r>
            <a:r>
              <a:rPr lang="ru-RU" sz="2500" dirty="0"/>
              <a:t> (</a:t>
            </a:r>
            <a:r>
              <a:rPr lang="ru-RU" sz="2500" dirty="0" err="1"/>
              <a:t>Joseph</a:t>
            </a:r>
            <a:r>
              <a:rPr lang="ru-RU" sz="2500" dirty="0"/>
              <a:t> </a:t>
            </a:r>
            <a:r>
              <a:rPr lang="ru-RU" sz="2500" dirty="0" err="1"/>
              <a:t>Marie</a:t>
            </a:r>
            <a:r>
              <a:rPr lang="ru-RU" sz="2500" dirty="0"/>
              <a:t> </a:t>
            </a:r>
            <a:r>
              <a:rPr lang="ru-RU" sz="2500" dirty="0" err="1"/>
              <a:t>Jacquard</a:t>
            </a:r>
            <a:r>
              <a:rPr lang="ru-RU" sz="2500" dirty="0"/>
              <a:t>, 1752—1834).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84984"/>
            <a:ext cx="525658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427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Жозе́ф</a:t>
            </a:r>
            <a:r>
              <a:rPr lang="ru-RU" dirty="0"/>
              <a:t> Мари́ </a:t>
            </a:r>
            <a:r>
              <a:rPr lang="ru-RU" dirty="0" err="1"/>
              <a:t>Жакка́р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936" y="1196752"/>
            <a:ext cx="4690864" cy="49294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err="1"/>
              <a:t>Жозе́ф</a:t>
            </a:r>
            <a:r>
              <a:rPr lang="ru-RU" dirty="0"/>
              <a:t> Мари́ </a:t>
            </a:r>
            <a:r>
              <a:rPr lang="ru-RU" dirty="0" err="1"/>
              <a:t>Жакка́р</a:t>
            </a:r>
            <a:r>
              <a:rPr lang="ru-RU" dirty="0"/>
              <a:t> (иногда </a:t>
            </a:r>
            <a:r>
              <a:rPr lang="ru-RU" dirty="0" err="1"/>
              <a:t>Жаккард</a:t>
            </a:r>
            <a:r>
              <a:rPr lang="ru-RU" dirty="0"/>
              <a:t>; фр. </a:t>
            </a:r>
            <a:r>
              <a:rPr lang="ru-RU" dirty="0" err="1"/>
              <a:t>Joseph</a:t>
            </a:r>
            <a:r>
              <a:rPr lang="ru-RU" dirty="0"/>
              <a:t> </a:t>
            </a:r>
            <a:r>
              <a:rPr lang="ru-RU" dirty="0" err="1"/>
              <a:t>Marie</a:t>
            </a:r>
            <a:r>
              <a:rPr lang="ru-RU" dirty="0"/>
              <a:t> </a:t>
            </a:r>
            <a:r>
              <a:rPr lang="ru-RU" dirty="0" err="1"/>
              <a:t>Jacquard</a:t>
            </a:r>
            <a:r>
              <a:rPr lang="ru-RU" dirty="0"/>
              <a:t>; 7 июля 1752, Лион — 7 августа 1834, </a:t>
            </a:r>
            <a:r>
              <a:rPr lang="ru-RU" dirty="0" err="1"/>
              <a:t>Уллен</a:t>
            </a:r>
            <a:r>
              <a:rPr lang="ru-RU" dirty="0"/>
              <a:t>, департамент Рона) — французский изобретатель ткацкого станка для узорчатых материй (известного как машина </a:t>
            </a:r>
            <a:r>
              <a:rPr lang="ru-RU" dirty="0" err="1"/>
              <a:t>Жаккарда</a:t>
            </a:r>
            <a:r>
              <a:rPr lang="ru-RU" dirty="0"/>
              <a:t>).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307356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76256" y="623731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4" action="ppaction://hlinksldjump"/>
              </a:rPr>
              <a:t>М</a:t>
            </a:r>
            <a:r>
              <a:rPr lang="ru-RU" dirty="0" smtClean="0">
                <a:hlinkClick r:id="rId4" action="ppaction://hlinksldjump"/>
              </a:rPr>
              <a:t>еню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12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Зенобия</a:t>
            </a:r>
            <a:r>
              <a:rPr lang="ru-RU" dirty="0"/>
              <a:t> (</a:t>
            </a:r>
            <a:r>
              <a:rPr lang="ru-RU" dirty="0" err="1"/>
              <a:t>зеновия</a:t>
            </a:r>
            <a:r>
              <a:rPr lang="ru-RU" dirty="0"/>
              <a:t>)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435280" cy="4032449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/>
              <a:t>Зенобия</a:t>
            </a:r>
            <a:r>
              <a:rPr lang="ru-RU" dirty="0"/>
              <a:t> (</a:t>
            </a:r>
            <a:r>
              <a:rPr lang="ru-RU" dirty="0" err="1"/>
              <a:t>зеновия</a:t>
            </a:r>
            <a:r>
              <a:rPr lang="ru-RU" dirty="0"/>
              <a:t>) — род цветковых растений, листопадный кустарник. Назван по имени </a:t>
            </a:r>
            <a:r>
              <a:rPr lang="ru-RU" dirty="0" err="1"/>
              <a:t>Зенобии</a:t>
            </a:r>
            <a:r>
              <a:rPr lang="ru-RU" dirty="0"/>
              <a:t> (</a:t>
            </a:r>
            <a:r>
              <a:rPr lang="ru-RU" dirty="0" err="1"/>
              <a:t>Зеновии</a:t>
            </a:r>
            <a:r>
              <a:rPr lang="ru-RU" dirty="0"/>
              <a:t>) </a:t>
            </a:r>
            <a:r>
              <a:rPr lang="ru-RU" dirty="0" err="1"/>
              <a:t>Септимии</a:t>
            </a:r>
            <a:r>
              <a:rPr lang="ru-RU" dirty="0"/>
              <a:t>, царицы Пальмиры. 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546" y="2996952"/>
            <a:ext cx="4577722" cy="3431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61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Зенобия</a:t>
            </a:r>
            <a:r>
              <a:rPr lang="ru-RU" dirty="0"/>
              <a:t> </a:t>
            </a:r>
            <a:r>
              <a:rPr lang="ru-RU" dirty="0" err="1"/>
              <a:t>Септимия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1600200"/>
            <a:ext cx="4402832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err="1"/>
              <a:t>Зенобия</a:t>
            </a:r>
            <a:r>
              <a:rPr lang="ru-RU" dirty="0"/>
              <a:t> </a:t>
            </a:r>
            <a:r>
              <a:rPr lang="ru-RU" dirty="0" err="1"/>
              <a:t>Септимия</a:t>
            </a:r>
            <a:r>
              <a:rPr lang="ru-RU" dirty="0"/>
              <a:t>, также </a:t>
            </a:r>
            <a:r>
              <a:rPr lang="ru-RU" dirty="0" err="1"/>
              <a:t>Зеновия</a:t>
            </a:r>
            <a:r>
              <a:rPr lang="ru-RU" dirty="0"/>
              <a:t> </a:t>
            </a:r>
            <a:r>
              <a:rPr lang="ru-RU" dirty="0" err="1" smtClean="0"/>
              <a:t>Септимия</a:t>
            </a:r>
            <a:r>
              <a:rPr lang="ru-RU" dirty="0" smtClean="0"/>
              <a:t>(лат</a:t>
            </a:r>
            <a:r>
              <a:rPr lang="ru-RU" dirty="0"/>
              <a:t>. </a:t>
            </a:r>
            <a:r>
              <a:rPr lang="ru-RU" dirty="0" err="1"/>
              <a:t>Zenobia</a:t>
            </a:r>
            <a:r>
              <a:rPr lang="ru-RU" dirty="0"/>
              <a:t> </a:t>
            </a:r>
            <a:r>
              <a:rPr lang="ru-RU" dirty="0" err="1"/>
              <a:t>Septimia</a:t>
            </a:r>
            <a:r>
              <a:rPr lang="ru-RU" dirty="0"/>
              <a:t>) (240—после 274) — царица Пальмиры. Объявила о независимости от Рима, однако вскоре её войска были разбиты, а сама она пленена.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29" y="1628800"/>
            <a:ext cx="3735322" cy="498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098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0" y="1196752"/>
            <a:ext cx="4834880" cy="536924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Достоверных данных о происхождении </a:t>
            </a:r>
            <a:r>
              <a:rPr lang="ru-RU" dirty="0" err="1"/>
              <a:t>Зенобии</a:t>
            </a:r>
            <a:r>
              <a:rPr lang="ru-RU" dirty="0"/>
              <a:t> не сохранилось. Согласно предположению, она имела как арабские, так и арамейские корни. Собственное имя </a:t>
            </a:r>
            <a:r>
              <a:rPr lang="ru-RU" dirty="0" err="1"/>
              <a:t>Зенобии</a:t>
            </a:r>
            <a:r>
              <a:rPr lang="ru-RU" dirty="0"/>
              <a:t> предположительно звучало по-арабски </a:t>
            </a:r>
            <a:r>
              <a:rPr lang="ru-RU" dirty="0" err="1"/>
              <a:t>как</a:t>
            </a:r>
            <a:r>
              <a:rPr lang="ru-RU" i="1" dirty="0" err="1"/>
              <a:t>Зейнеб</a:t>
            </a:r>
            <a:r>
              <a:rPr lang="ru-RU" dirty="0"/>
              <a:t>, или </a:t>
            </a:r>
            <a:r>
              <a:rPr lang="ru-RU" i="1" dirty="0" err="1"/>
              <a:t>Зубейда</a:t>
            </a:r>
            <a:r>
              <a:rPr lang="ru-RU" i="1" dirty="0"/>
              <a:t> бен </a:t>
            </a:r>
            <a:r>
              <a:rPr lang="ru-RU" i="1" dirty="0" err="1"/>
              <a:t>Захайя</a:t>
            </a:r>
            <a:r>
              <a:rPr lang="ru-RU" i="1" dirty="0"/>
              <a:t> бет </a:t>
            </a:r>
            <a:r>
              <a:rPr lang="ru-RU" i="1" dirty="0" err="1"/>
              <a:t>Ярхайя</a:t>
            </a:r>
            <a:r>
              <a:rPr lang="ru-RU" dirty="0"/>
              <a:t>, а по-арамейски — как </a:t>
            </a:r>
            <a:r>
              <a:rPr lang="ru-RU" i="1" dirty="0"/>
              <a:t>Бат-</a:t>
            </a:r>
            <a:r>
              <a:rPr lang="ru-RU" i="1" dirty="0" err="1"/>
              <a:t>Заббай</a:t>
            </a:r>
            <a:r>
              <a:rPr lang="ru-RU" dirty="0"/>
              <a:t> или </a:t>
            </a:r>
            <a:r>
              <a:rPr lang="ru-RU" i="1" dirty="0"/>
              <a:t>Бат-</a:t>
            </a:r>
            <a:r>
              <a:rPr lang="ru-RU" i="1" dirty="0" err="1"/>
              <a:t>Себин</a:t>
            </a:r>
            <a:r>
              <a:rPr lang="ru-RU" dirty="0"/>
              <a:t>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83010"/>
            <a:ext cx="3528392" cy="51423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56376" y="638132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Меню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629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Иммельман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2700" y="1268760"/>
            <a:ext cx="8699500" cy="4857403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Иммельман</a:t>
            </a:r>
            <a:r>
              <a:rPr lang="ru-RU" dirty="0"/>
              <a:t> — фигура высшего пилотажа, была названа в честь немецкого лётчика Макса Иммельмана. 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469" y="2852936"/>
            <a:ext cx="4872203" cy="3654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528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Макс Иммельман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816" y="1600200"/>
            <a:ext cx="6240884" cy="52578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Макс Иммельман (нем. </a:t>
            </a:r>
            <a:r>
              <a:rPr lang="ru-RU" dirty="0" err="1"/>
              <a:t>Max</a:t>
            </a:r>
            <a:r>
              <a:rPr lang="ru-RU" dirty="0"/>
              <a:t> </a:t>
            </a:r>
            <a:r>
              <a:rPr lang="ru-RU" dirty="0" err="1"/>
              <a:t>Immelmann</a:t>
            </a:r>
            <a:r>
              <a:rPr lang="ru-RU" dirty="0"/>
              <a:t>; 21 сентября 1890, Дрезден — 18 июня 1916) — немецкий военный летчик, один из основоположников высшего пилотажа и воздушного боя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/>
              <a:t>Макс Иммельман заложил основы тактики воздушного </a:t>
            </a:r>
            <a:r>
              <a:rPr lang="ru-RU" dirty="0" smtClean="0"/>
              <a:t>боя. </a:t>
            </a:r>
            <a:r>
              <a:rPr lang="ru-RU" dirty="0"/>
              <a:t>Он придавал особое значение факторам высотности и скороподъёмности истребителя, что необходимо для активного, наступательного ведения боя. О том, что касается искусства ведения воздушного боя, сам Иммельман писал: «Я безоружен, пока я ниже».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2669282" cy="4680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84368" y="652534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Меню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494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ru-RU" dirty="0"/>
              <a:t>Каллиопа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8" y="836712"/>
            <a:ext cx="5232772" cy="640871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/>
              <a:t>Каллиопа</a:t>
            </a:r>
            <a:r>
              <a:rPr lang="ru-RU" dirty="0"/>
              <a:t> — паровой </a:t>
            </a:r>
            <a:r>
              <a:rPr lang="ru-RU" dirty="0" err="1"/>
              <a:t>оргáн</a:t>
            </a:r>
            <a:r>
              <a:rPr lang="ru-RU" dirty="0"/>
              <a:t>; назван по имени Каллиопы, древнегреческой музы эпической поэзии, точных наук и философии. 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Каллиопа </a:t>
            </a:r>
            <a:r>
              <a:rPr lang="ru-RU" dirty="0"/>
              <a:t>отличается громким, пронзительным звуком и не позволяет регулировать громкость — только высоту и длительность. Типичный инструмент включает 32 гудка, на отдельных инструментах их число могло доходить до </a:t>
            </a:r>
            <a:r>
              <a:rPr lang="ru-RU" dirty="0" smtClean="0"/>
              <a:t>67.С </a:t>
            </a:r>
            <a:r>
              <a:rPr lang="ru-RU" dirty="0"/>
              <a:t>1900-х гг. многие </a:t>
            </a:r>
            <a:r>
              <a:rPr lang="ru-RU" dirty="0" err="1"/>
              <a:t>каллиопы</a:t>
            </a:r>
            <a:r>
              <a:rPr lang="ru-RU" dirty="0"/>
              <a:t> делались с механизмом для автоматического </a:t>
            </a:r>
            <a:r>
              <a:rPr lang="ru-RU" dirty="0" err="1"/>
              <a:t>звукоизвлечения</a:t>
            </a:r>
            <a:r>
              <a:rPr lang="ru-RU" dirty="0"/>
              <a:t> без участия исполнителя, по образцу механического пианино или органа.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93" y="1844824"/>
            <a:ext cx="376873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23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Каллио́па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9912" y="1196752"/>
            <a:ext cx="5364088" cy="590465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err="1"/>
              <a:t>Каллио́па</a:t>
            </a:r>
            <a:r>
              <a:rPr lang="ru-RU" dirty="0"/>
              <a:t> (др.-греч. Κα</a:t>
            </a:r>
            <a:r>
              <a:rPr lang="ru-RU" dirty="0" err="1"/>
              <a:t>λλιό</a:t>
            </a:r>
            <a:r>
              <a:rPr lang="ru-RU" dirty="0"/>
              <a:t>πη — «красноречивая») в древнегреческой мифологии — муза эпической поэзии, науки и философии. По этимологии </a:t>
            </a:r>
            <a:r>
              <a:rPr lang="ru-RU" dirty="0" err="1"/>
              <a:t>Диодора</a:t>
            </a:r>
            <a:r>
              <a:rPr lang="ru-RU" dirty="0"/>
              <a:t>, получила имя от возглашения прекрасного слова (κα</a:t>
            </a:r>
            <a:r>
              <a:rPr lang="ru-RU" dirty="0" err="1"/>
              <a:t>λή</a:t>
            </a:r>
            <a:r>
              <a:rPr lang="ru-RU" dirty="0"/>
              <a:t> и </a:t>
            </a:r>
            <a:r>
              <a:rPr lang="ru-RU" dirty="0" err="1"/>
              <a:t>εὐέ</a:t>
            </a:r>
            <a:r>
              <a:rPr lang="ru-RU" dirty="0"/>
              <a:t>πεια).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Старшая дочь Зевса и </a:t>
            </a:r>
            <a:r>
              <a:rPr lang="ru-RU" dirty="0" err="1"/>
              <a:t>Мнемосины</a:t>
            </a:r>
            <a:r>
              <a:rPr lang="ru-RU" dirty="0"/>
              <a:t>. Мать Орфея и Лина от Аполлона (или от </a:t>
            </a:r>
            <a:r>
              <a:rPr lang="ru-RU" dirty="0" err="1"/>
              <a:t>Эагра</a:t>
            </a:r>
            <a:r>
              <a:rPr lang="ru-RU" dirty="0"/>
              <a:t>). По одной из версий, мать </a:t>
            </a:r>
            <a:r>
              <a:rPr lang="ru-RU" dirty="0" err="1"/>
              <a:t>Реса</a:t>
            </a:r>
            <a:r>
              <a:rPr lang="ru-RU" dirty="0"/>
              <a:t>. По версии, родила от Аполлона Гомера. Иногда упоминается как мать корибантов.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360040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52320" y="659735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Меню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058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/>
              <a:t>Кардан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936" y="908720"/>
            <a:ext cx="5148064" cy="594928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/>
              <a:t>Кардан</a:t>
            </a:r>
            <a:r>
              <a:rPr lang="ru-RU" dirty="0"/>
              <a:t> — механизм, назван в честь изобретателя, итальянского учёного </a:t>
            </a:r>
            <a:r>
              <a:rPr lang="ru-RU" dirty="0" err="1"/>
              <a:t>Джероламо</a:t>
            </a:r>
            <a:r>
              <a:rPr lang="ru-RU" dirty="0"/>
              <a:t> </a:t>
            </a:r>
            <a:r>
              <a:rPr lang="ru-RU" dirty="0" err="1"/>
              <a:t>Кардано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err="1"/>
              <a:t>Карда́нная</a:t>
            </a:r>
            <a:r>
              <a:rPr lang="ru-RU" dirty="0"/>
              <a:t> </a:t>
            </a:r>
            <a:r>
              <a:rPr lang="ru-RU" dirty="0" err="1"/>
              <a:t>переда́ча</a:t>
            </a:r>
            <a:r>
              <a:rPr lang="ru-RU" dirty="0"/>
              <a:t> (разговорное — «крестовина») — механизм, передающий крутящий момент между валами, пересекающимися в центре карданной передачи и имеющими возможность взаимного углового перемещения. Широко используется в различных областях человеческой деятельности, когда трудно обеспечить </a:t>
            </a:r>
            <a:r>
              <a:rPr lang="ru-RU" dirty="0" err="1"/>
              <a:t>соосность</a:t>
            </a:r>
            <a:r>
              <a:rPr lang="ru-RU" dirty="0"/>
              <a:t> вращающихся элементов. Подобные функции может выполнять также зубчатая муфта.  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94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ru-RU" dirty="0" smtClean="0"/>
              <a:t>Эпонимы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92697"/>
            <a:ext cx="9144000" cy="30963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err="1"/>
              <a:t>Эпони́м</a:t>
            </a:r>
            <a:r>
              <a:rPr lang="ru-RU" dirty="0"/>
              <a:t> (др.-греч. ἐπ</a:t>
            </a:r>
            <a:r>
              <a:rPr lang="ru-RU" dirty="0" err="1"/>
              <a:t>ώνῠμος</a:t>
            </a:r>
            <a:r>
              <a:rPr lang="ru-RU" dirty="0"/>
              <a:t> — букв. давший имя, лат. </a:t>
            </a:r>
            <a:r>
              <a:rPr lang="ru-RU" dirty="0" err="1"/>
              <a:t>heros</a:t>
            </a:r>
            <a:r>
              <a:rPr lang="ru-RU" dirty="0"/>
              <a:t> </a:t>
            </a:r>
            <a:r>
              <a:rPr lang="ru-RU" dirty="0" err="1"/>
              <a:t>eponimus</a:t>
            </a:r>
            <a:r>
              <a:rPr lang="ru-RU" dirty="0"/>
              <a:t>) — божество, реальный или легендарный человек или герой, в честь которого получил своё имя какой-либо географический объект (город, река, гора, лунный кратер и т. д., напр. </a:t>
            </a:r>
            <a:r>
              <a:rPr lang="ru-RU" dirty="0" err="1"/>
              <a:t>Пелей</a:t>
            </a:r>
            <a:r>
              <a:rPr lang="ru-RU" dirty="0"/>
              <a:t>, сын </a:t>
            </a:r>
            <a:r>
              <a:rPr lang="ru-RU" dirty="0" err="1"/>
              <a:t>Эака</a:t>
            </a:r>
            <a:r>
              <a:rPr lang="ru-RU" dirty="0"/>
              <a:t> — эпоним горы </a:t>
            </a:r>
            <a:r>
              <a:rPr lang="ru-RU" dirty="0" err="1"/>
              <a:t>Пелия</a:t>
            </a:r>
            <a:r>
              <a:rPr lang="ru-RU" dirty="0"/>
              <a:t>, или </a:t>
            </a:r>
            <a:r>
              <a:rPr lang="ru-RU" dirty="0" err="1"/>
              <a:t>Орхомен</a:t>
            </a:r>
            <a:r>
              <a:rPr lang="ru-RU" dirty="0"/>
              <a:t> — эпоним одноимённого города), народ, племя или временной промежуток (например, год).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7813" y="4509119"/>
            <a:ext cx="8424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/>
              <a:t>Цель нашего словаря</a:t>
            </a:r>
            <a:r>
              <a:rPr lang="en-US" sz="3000" dirty="0" smtClean="0"/>
              <a:t>:</a:t>
            </a:r>
            <a:r>
              <a:rPr lang="ru-RU" sz="3000" dirty="0" smtClean="0"/>
              <a:t> показать людям то, что вещи которые их окружают имеют интересную историю. 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599267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Джерола́мо</a:t>
            </a:r>
            <a:r>
              <a:rPr lang="ru-RU" dirty="0" smtClean="0"/>
              <a:t> </a:t>
            </a:r>
            <a:r>
              <a:rPr lang="ru-RU" dirty="0" err="1"/>
              <a:t>Карда́но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7904" y="836712"/>
            <a:ext cx="5436096" cy="568863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err="1"/>
              <a:t>Джерола́мо</a:t>
            </a:r>
            <a:r>
              <a:rPr lang="ru-RU" dirty="0"/>
              <a:t> (Джироламо, Иероним) </a:t>
            </a:r>
            <a:r>
              <a:rPr lang="ru-RU" dirty="0" err="1"/>
              <a:t>Карда́но</a:t>
            </a:r>
            <a:r>
              <a:rPr lang="ru-RU" dirty="0"/>
              <a:t> (лат. </a:t>
            </a:r>
            <a:r>
              <a:rPr lang="ru-RU" dirty="0" err="1"/>
              <a:t>Hieronymus</a:t>
            </a:r>
            <a:r>
              <a:rPr lang="ru-RU" dirty="0"/>
              <a:t> </a:t>
            </a:r>
            <a:r>
              <a:rPr lang="ru-RU" dirty="0" err="1"/>
              <a:t>Cardanus</a:t>
            </a:r>
            <a:r>
              <a:rPr lang="ru-RU" dirty="0"/>
              <a:t>, итал. </a:t>
            </a:r>
            <a:r>
              <a:rPr lang="ru-RU" dirty="0" err="1"/>
              <a:t>Girolamo</a:t>
            </a:r>
            <a:r>
              <a:rPr lang="ru-RU" dirty="0"/>
              <a:t> </a:t>
            </a:r>
            <a:r>
              <a:rPr lang="ru-RU" dirty="0" err="1"/>
              <a:t>Cardano</a:t>
            </a:r>
            <a:r>
              <a:rPr lang="ru-RU" dirty="0"/>
              <a:t>, </a:t>
            </a:r>
            <a:r>
              <a:rPr lang="ru-RU" dirty="0" err="1"/>
              <a:t>Gerolamo</a:t>
            </a:r>
            <a:r>
              <a:rPr lang="ru-RU" dirty="0"/>
              <a:t> </a:t>
            </a:r>
            <a:r>
              <a:rPr lang="ru-RU" dirty="0" err="1"/>
              <a:t>Cardano</a:t>
            </a:r>
            <a:r>
              <a:rPr lang="ru-RU" dirty="0"/>
              <a:t>; 24 сентября 1501, </a:t>
            </a:r>
            <a:r>
              <a:rPr lang="ru-RU" dirty="0" err="1"/>
              <a:t>Павия</a:t>
            </a:r>
            <a:r>
              <a:rPr lang="ru-RU" dirty="0"/>
              <a:t> — 21 сентября 1576, Рим) — итальянский математик, инженер, философ, медик и астролог. В его честь названы открытые </a:t>
            </a:r>
            <a:r>
              <a:rPr lang="ru-RU" dirty="0" err="1"/>
              <a:t>Сципионом</a:t>
            </a:r>
            <a:r>
              <a:rPr lang="ru-RU" dirty="0"/>
              <a:t> </a:t>
            </a:r>
            <a:r>
              <a:rPr lang="ru-RU" dirty="0" err="1"/>
              <a:t>дель</a:t>
            </a:r>
            <a:r>
              <a:rPr lang="ru-RU" dirty="0"/>
              <a:t> Ферро формулы решения кубического уравнения (</a:t>
            </a:r>
            <a:r>
              <a:rPr lang="ru-RU" dirty="0" err="1"/>
              <a:t>Кардано</a:t>
            </a:r>
            <a:r>
              <a:rPr lang="ru-RU" dirty="0"/>
              <a:t> был их первым публикатором), карданов подвес и карданный вал.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3385735" cy="403244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52320" y="652534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Меню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228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/>
              <a:t>Кардиган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7864" y="1124744"/>
            <a:ext cx="5338936" cy="5001419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Кардиган</a:t>
            </a:r>
            <a:r>
              <a:rPr lang="ru-RU" dirty="0"/>
              <a:t> — вязаный жакет на пуговицах, без воротника и </a:t>
            </a:r>
            <a:r>
              <a:rPr lang="ru-RU" dirty="0" smtClean="0"/>
              <a:t>лацканов; назван </a:t>
            </a:r>
            <a:r>
              <a:rPr lang="ru-RU" dirty="0"/>
              <a:t>в честь британского генерала Джеймса Томаса </a:t>
            </a:r>
            <a:r>
              <a:rPr lang="ru-RU" dirty="0" err="1"/>
              <a:t>Браднелл</a:t>
            </a:r>
            <a:r>
              <a:rPr lang="ru-RU" b="1" dirty="0"/>
              <a:t> </a:t>
            </a:r>
            <a:r>
              <a:rPr lang="ru-RU" dirty="0" smtClean="0"/>
              <a:t>(</a:t>
            </a:r>
            <a:r>
              <a:rPr lang="ru-RU" dirty="0"/>
              <a:t>лорда Кардигана). </a:t>
            </a:r>
          </a:p>
          <a:p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2918066" cy="4145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766806"/>
            <a:ext cx="2016224" cy="297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723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ru-RU" dirty="0"/>
              <a:t>Джеймс Томас </a:t>
            </a:r>
            <a:r>
              <a:rPr lang="ru-RU" dirty="0" err="1"/>
              <a:t>Браднелл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840" y="1124744"/>
            <a:ext cx="6012160" cy="561662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Джеймс Томас </a:t>
            </a:r>
            <a:r>
              <a:rPr lang="ru-RU" dirty="0" err="1"/>
              <a:t>Браднелл</a:t>
            </a:r>
            <a:r>
              <a:rPr lang="ru-RU" dirty="0"/>
              <a:t>, 7-й граф Кардиган, или лорд Кардиган (англ. </a:t>
            </a:r>
            <a:r>
              <a:rPr lang="ru-RU" dirty="0" err="1"/>
              <a:t>James</a:t>
            </a:r>
            <a:r>
              <a:rPr lang="ru-RU" dirty="0"/>
              <a:t> </a:t>
            </a:r>
            <a:r>
              <a:rPr lang="ru-RU" dirty="0" err="1"/>
              <a:t>Thomas</a:t>
            </a:r>
            <a:r>
              <a:rPr lang="ru-RU" dirty="0"/>
              <a:t> </a:t>
            </a:r>
            <a:r>
              <a:rPr lang="ru-RU" dirty="0" err="1"/>
              <a:t>Brudenell</a:t>
            </a:r>
            <a:r>
              <a:rPr lang="ru-RU" dirty="0"/>
              <a:t>, 7th </a:t>
            </a:r>
            <a:r>
              <a:rPr lang="ru-RU" dirty="0" err="1"/>
              <a:t>Earl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Cardigan</a:t>
            </a:r>
            <a:r>
              <a:rPr lang="ru-RU" dirty="0"/>
              <a:t>; 16 октября 1797 — 28 марта 1868) — английский генерал.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В июне 1854 Кардиган был назначен начальником лёгкой кавалерийской бригады (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Light</a:t>
            </a:r>
            <a:r>
              <a:rPr lang="ru-RU" dirty="0"/>
              <a:t> </a:t>
            </a:r>
            <a:r>
              <a:rPr lang="ru-RU" dirty="0" err="1"/>
              <a:t>Brigade</a:t>
            </a:r>
            <a:r>
              <a:rPr lang="ru-RU" dirty="0"/>
              <a:t>), отправленной в Крым. С ней он в сражении при Балаклаве 13 (25) октября произвёл свою знаменитую атаку, весьма блистательную вначале, но закончившуюся полным разгромом его бригады, потерявшей около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Лорду Кардигану приписывается изобретение вязаного жакета на пуговицах и без воротника, который поддевался под форменный мундир, так называемого свитера «</a:t>
            </a:r>
            <a:r>
              <a:rPr lang="ru-RU" dirty="0" err="1"/>
              <a:t>кардиган».половины</a:t>
            </a:r>
            <a:r>
              <a:rPr lang="ru-RU" dirty="0"/>
              <a:t> людей.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2" y="1484784"/>
            <a:ext cx="2902180" cy="43924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96336" y="638132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Меню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33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/>
              <a:t>Кингстон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151276" y="1052736"/>
            <a:ext cx="4992724" cy="259228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dirty="0"/>
              <a:t>Кингстон</a:t>
            </a:r>
            <a:r>
              <a:rPr lang="ru-RU" dirty="0"/>
              <a:t> — клапан в подводной части судна, открывающий доступ забортной воде; назван по имени изобретателя, английского инженера Джона Кингстона (1786—1847). </a:t>
            </a:r>
            <a:endParaRPr lang="ru-RU" dirty="0" smtClean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30" y="908720"/>
            <a:ext cx="3928952" cy="367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3556548"/>
            <a:ext cx="2088232" cy="304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1546" y="4941167"/>
            <a:ext cx="68085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/>
              <a:t>Кингсто́н</a:t>
            </a:r>
            <a:r>
              <a:rPr lang="ru-RU" sz="2000" dirty="0"/>
              <a:t> — задвижка или клапан, перекрывающий доступ в корабельную (судовую) систему, сообщающуюся с забортной водой. Расположен в подводной части корабля (судна). Используются для приема забортной воды или откачки жидкости за борт. Возможны разные конструкции клапана.</a:t>
            </a:r>
          </a:p>
          <a:p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524328" y="659735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Меню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304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Лабутены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76056" y="1412776"/>
            <a:ext cx="4080644" cy="4713387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/>
              <a:t>Лабутены</a:t>
            </a:r>
            <a:r>
              <a:rPr lang="ru-RU" dirty="0"/>
              <a:t> — женские туфли на красной подошве, по искажённому имени французского модельера </a:t>
            </a:r>
            <a:r>
              <a:rPr lang="ru-RU" dirty="0" err="1"/>
              <a:t>Кристиана</a:t>
            </a:r>
            <a:r>
              <a:rPr lang="ru-RU" dirty="0"/>
              <a:t> </a:t>
            </a:r>
            <a:r>
              <a:rPr lang="ru-RU" dirty="0" err="1"/>
              <a:t>Лубутена</a:t>
            </a:r>
            <a:r>
              <a:rPr lang="ru-RU" dirty="0"/>
              <a:t>.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4644791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293096"/>
            <a:ext cx="2448272" cy="2399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58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Кристиан</a:t>
            </a:r>
            <a:r>
              <a:rPr lang="ru-RU" dirty="0"/>
              <a:t> </a:t>
            </a:r>
            <a:r>
              <a:rPr lang="ru-RU" dirty="0" err="1"/>
              <a:t>Лубутен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6713"/>
            <a:ext cx="8460432" cy="208823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err="1" smtClean="0"/>
              <a:t>Кристиан</a:t>
            </a:r>
            <a:r>
              <a:rPr lang="ru-RU" dirty="0" smtClean="0"/>
              <a:t> </a:t>
            </a:r>
            <a:r>
              <a:rPr lang="ru-RU" dirty="0" err="1"/>
              <a:t>Лубутен</a:t>
            </a:r>
            <a:r>
              <a:rPr lang="ru-RU" dirty="0"/>
              <a:t> (фр. </a:t>
            </a:r>
            <a:r>
              <a:rPr lang="ru-RU" dirty="0" err="1"/>
              <a:t>Christian</a:t>
            </a:r>
            <a:r>
              <a:rPr lang="ru-RU" dirty="0"/>
              <a:t> </a:t>
            </a:r>
            <a:r>
              <a:rPr lang="ru-RU" dirty="0" err="1"/>
              <a:t>Louboutin</a:t>
            </a:r>
            <a:r>
              <a:rPr lang="ru-RU" dirty="0"/>
              <a:t>; родился 7 января 1964 </a:t>
            </a:r>
            <a:r>
              <a:rPr lang="ru-RU" dirty="0" smtClean="0"/>
              <a:t>года </a:t>
            </a:r>
            <a:r>
              <a:rPr lang="ru-RU" dirty="0"/>
              <a:t>(по другим данным — 1963 </a:t>
            </a:r>
            <a:r>
              <a:rPr lang="ru-RU" dirty="0" smtClean="0"/>
              <a:t>года[2]), </a:t>
            </a:r>
            <a:r>
              <a:rPr lang="ru-RU" dirty="0"/>
              <a:t>Париж) — французский дизайнер-модельер обуви. Отличительный знак обуви </a:t>
            </a:r>
            <a:r>
              <a:rPr lang="ru-RU" dirty="0" err="1"/>
              <a:t>Лубутена</a:t>
            </a:r>
            <a:r>
              <a:rPr lang="ru-RU" dirty="0"/>
              <a:t> — красная подошва туфель. В моделях обуви использует экзотические породы кожи, стразы </a:t>
            </a:r>
            <a:r>
              <a:rPr lang="ru-RU" dirty="0" err="1"/>
              <a:t>Swarovski</a:t>
            </a:r>
            <a:r>
              <a:rPr lang="ru-RU" dirty="0"/>
              <a:t>, кружево ручной работы.</a:t>
            </a: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2785806"/>
            <a:ext cx="4555749" cy="3091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2700" y="3140968"/>
            <a:ext cx="444068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Работы </a:t>
            </a:r>
            <a:r>
              <a:rPr lang="ru-RU" sz="2200" dirty="0" err="1"/>
              <a:t>Лубутена</a:t>
            </a:r>
            <a:r>
              <a:rPr lang="ru-RU" sz="2200" dirty="0"/>
              <a:t> используются в коллекциях Жан-Поля </a:t>
            </a:r>
            <a:r>
              <a:rPr lang="ru-RU" sz="2200" dirty="0" err="1"/>
              <a:t>Готье</a:t>
            </a:r>
            <a:r>
              <a:rPr lang="ru-RU" sz="2200" dirty="0"/>
              <a:t>, </a:t>
            </a:r>
            <a:r>
              <a:rPr lang="ru-RU" sz="2200" dirty="0" err="1"/>
              <a:t>Balmain</a:t>
            </a:r>
            <a:r>
              <a:rPr lang="ru-RU" sz="2200" dirty="0"/>
              <a:t>, Джереми Скотта, </a:t>
            </a:r>
            <a:r>
              <a:rPr lang="ru-RU" sz="2200" dirty="0" err="1"/>
              <a:t>Chloé</a:t>
            </a:r>
            <a:r>
              <a:rPr lang="ru-RU" sz="2200" dirty="0"/>
              <a:t>, </a:t>
            </a:r>
            <a:r>
              <a:rPr lang="ru-RU" sz="2200" dirty="0" err="1"/>
              <a:t>Givenchy</a:t>
            </a:r>
            <a:r>
              <a:rPr lang="ru-RU" sz="2200" dirty="0"/>
              <a:t>, Дианы фон </a:t>
            </a:r>
            <a:r>
              <a:rPr lang="ru-RU" sz="2200" dirty="0" err="1"/>
              <a:t>Фюрстенберг</a:t>
            </a:r>
            <a:r>
              <a:rPr lang="ru-RU" sz="2200" dirty="0"/>
              <a:t> и других мастеров от-кутюр и прет-а-порте. Среди знаменитостей, носящих туфли </a:t>
            </a:r>
            <a:r>
              <a:rPr lang="ru-RU" sz="2200" dirty="0" err="1"/>
              <a:t>Лубутена</a:t>
            </a:r>
            <a:r>
              <a:rPr lang="ru-RU" sz="2200" dirty="0"/>
              <a:t> — Бритни Спирс, </a:t>
            </a:r>
            <a:r>
              <a:rPr lang="ru-RU" sz="2200" dirty="0" err="1"/>
              <a:t>Дита</a:t>
            </a:r>
            <a:r>
              <a:rPr lang="ru-RU" sz="2200" dirty="0"/>
              <a:t> фон </a:t>
            </a:r>
            <a:r>
              <a:rPr lang="ru-RU" sz="2200" dirty="0" err="1"/>
              <a:t>Тиз</a:t>
            </a:r>
            <a:r>
              <a:rPr lang="ru-RU" sz="2200" dirty="0"/>
              <a:t>, Кристина Агилера, Мадонна, Сандра </a:t>
            </a:r>
            <a:r>
              <a:rPr lang="ru-RU" sz="2200" dirty="0" err="1"/>
              <a:t>Буллок</a:t>
            </a:r>
            <a:r>
              <a:rPr lang="ru-RU" sz="2200" dirty="0"/>
              <a:t>, Виктория Бэкхем.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524328" y="652534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Меню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702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Макинтош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196753"/>
            <a:ext cx="5580112" cy="2952327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Макинтош</a:t>
            </a:r>
            <a:r>
              <a:rPr lang="ru-RU" dirty="0"/>
              <a:t> — прорезиненный плащ или мужское летнее пальто. Названо по фамилии шотландского химика Чарльза Макинтоша. 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2808312" cy="36061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07741"/>
            <a:ext cx="4247714" cy="3033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331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/>
              <a:t>Чарльз Макинтош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87833" y="980728"/>
            <a:ext cx="5968867" cy="612068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Чарльз Макинтош (англ. </a:t>
            </a:r>
            <a:r>
              <a:rPr lang="en-US" dirty="0"/>
              <a:t>Charles Macintosh; 29 </a:t>
            </a:r>
            <a:r>
              <a:rPr lang="ru-RU" dirty="0"/>
              <a:t>декабря 1766, Глазго — 25 июля 1843) — шотландский химик и изобретатель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>Чарльз Макинтош — изобретатель водонепроницаемой одежды, благодаря которой его имя вошло в словари (плащ макинтош). Пытаясь найти применение продуктам перегонки угля, он использовал </a:t>
            </a:r>
            <a:r>
              <a:rPr lang="ru-RU" dirty="0" err="1"/>
              <a:t>нафту</a:t>
            </a:r>
            <a:r>
              <a:rPr lang="ru-RU" dirty="0"/>
              <a:t>, побочный продукт этой перегонки, в качестве растворителя каучука. Предложил склеивать одежду из кусков пропитанной этим составом ткани. Решив проблемы, возникавшие из-за сильного запаха резины, в 1823 году он получил патент, а в 1836 году начал производство плащей «Макинтош», пользовавшихся большим спросом.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9" y="2011644"/>
            <a:ext cx="3149424" cy="38842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44408" y="6309320"/>
            <a:ext cx="89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Меню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407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Максим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4313762" cy="558924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/>
              <a:t>Максим</a:t>
            </a:r>
            <a:r>
              <a:rPr lang="ru-RU" dirty="0"/>
              <a:t> — пулемёт, по имени изобретателя </a:t>
            </a:r>
            <a:r>
              <a:rPr lang="ru-RU" dirty="0" err="1"/>
              <a:t>Хайрема</a:t>
            </a:r>
            <a:r>
              <a:rPr lang="ru-RU" dirty="0"/>
              <a:t> </a:t>
            </a:r>
            <a:r>
              <a:rPr lang="ru-RU" dirty="0" err="1"/>
              <a:t>Стивенса</a:t>
            </a:r>
            <a:r>
              <a:rPr lang="ru-RU" dirty="0"/>
              <a:t> Максима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>Пулемёт </a:t>
            </a:r>
            <a:r>
              <a:rPr lang="ru-RU" dirty="0" err="1"/>
              <a:t>Ма́ксима</a:t>
            </a:r>
            <a:r>
              <a:rPr lang="ru-RU" dirty="0"/>
              <a:t> образца 1910 года (Индекс ГАУ — 56-П-421) — станковый пулемёт, вариант британского пулемёта Максима, широко использовавшийся российской и советской армиями во время Первой мировой и Второй мировой войн. Пулемёт использовался для поражения открытых групповых целей и огневых средств противника на расстоянии до 1000 м.  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81" y="1950115"/>
            <a:ext cx="4340937" cy="2957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63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/>
              <a:t>Сэр </a:t>
            </a:r>
            <a:r>
              <a:rPr lang="ru-RU" dirty="0" err="1"/>
              <a:t>Хайрем</a:t>
            </a:r>
            <a:r>
              <a:rPr lang="ru-RU" dirty="0"/>
              <a:t> </a:t>
            </a:r>
            <a:r>
              <a:rPr lang="ru-RU" dirty="0" err="1"/>
              <a:t>Стивенс</a:t>
            </a:r>
            <a:r>
              <a:rPr lang="ru-RU" dirty="0"/>
              <a:t> </a:t>
            </a:r>
            <a:r>
              <a:rPr lang="ru-RU" dirty="0" err="1"/>
              <a:t>Ма́ксим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4095" y="980728"/>
            <a:ext cx="6289905" cy="6336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dirty="0"/>
              <a:t>Сэр </a:t>
            </a:r>
            <a:r>
              <a:rPr lang="ru-RU" sz="2200" dirty="0" err="1"/>
              <a:t>Хайрем</a:t>
            </a:r>
            <a:r>
              <a:rPr lang="ru-RU" sz="2200" dirty="0"/>
              <a:t> </a:t>
            </a:r>
            <a:r>
              <a:rPr lang="ru-RU" sz="2200" dirty="0" err="1"/>
              <a:t>Стивенс</a:t>
            </a:r>
            <a:r>
              <a:rPr lang="ru-RU" sz="2200" dirty="0"/>
              <a:t> </a:t>
            </a:r>
            <a:r>
              <a:rPr lang="ru-RU" sz="2200" dirty="0" err="1" smtClean="0"/>
              <a:t>Ма́ксим</a:t>
            </a:r>
            <a:r>
              <a:rPr lang="ru-RU" sz="2200" dirty="0" smtClean="0"/>
              <a:t> </a:t>
            </a:r>
            <a:r>
              <a:rPr lang="ru-RU" sz="2200" dirty="0"/>
              <a:t>(иногда </a:t>
            </a:r>
            <a:r>
              <a:rPr lang="ru-RU" sz="2200" dirty="0" err="1" smtClean="0"/>
              <a:t>Мэ́ксим</a:t>
            </a:r>
            <a:r>
              <a:rPr lang="ru-RU" sz="2200" dirty="0" smtClean="0"/>
              <a:t>, </a:t>
            </a:r>
            <a:r>
              <a:rPr lang="ru-RU" sz="2200" dirty="0"/>
              <a:t>англ. </a:t>
            </a:r>
            <a:r>
              <a:rPr lang="ru-RU" sz="2200" dirty="0" err="1"/>
              <a:t>Hiram</a:t>
            </a:r>
            <a:r>
              <a:rPr lang="ru-RU" sz="2200" dirty="0"/>
              <a:t> </a:t>
            </a:r>
            <a:r>
              <a:rPr lang="ru-RU" sz="2200" dirty="0" err="1"/>
              <a:t>Stevens</a:t>
            </a:r>
            <a:r>
              <a:rPr lang="ru-RU" sz="2200" dirty="0"/>
              <a:t> </a:t>
            </a:r>
            <a:r>
              <a:rPr lang="ru-RU" sz="2200" dirty="0" err="1"/>
              <a:t>Maxim</a:t>
            </a:r>
            <a:r>
              <a:rPr lang="ru-RU" sz="2200" dirty="0"/>
              <a:t>, 5 февраля 1840— 24 ноября 1916) — британский изобретатель и </a:t>
            </a:r>
            <a:r>
              <a:rPr lang="ru-RU" sz="2200" dirty="0" smtClean="0"/>
              <a:t>оружейник.</a:t>
            </a:r>
          </a:p>
          <a:p>
            <a:pPr marL="0" indent="0">
              <a:buNone/>
            </a:pPr>
            <a:r>
              <a:rPr lang="ru-RU" sz="2200" dirty="0" smtClean="0"/>
              <a:t>Максим </a:t>
            </a:r>
            <a:r>
              <a:rPr lang="ru-RU" sz="2200" dirty="0"/>
              <a:t>занялся разработкой оружия после переезда в 1881 году в Англию. Позже, в одном из интервью Максим сказал, что как-то встретил знакомого американца в Вене в 1882 году, и тот, сказал: «Бросай свою химию и электричество. Если хочешь заработать кучу денег, придумай что-нибудь, что позволит этим европейцам ещё лучше перегрызать друг другу глотки</a:t>
            </a:r>
            <a:r>
              <a:rPr lang="ru-RU" sz="2200" dirty="0" smtClean="0"/>
              <a:t>…». </a:t>
            </a:r>
            <a:r>
              <a:rPr lang="ru-RU" sz="2200" dirty="0"/>
              <a:t>В 1884 он создал первую модель своего знаменитого пулемёта «Максим». По собственным словам, его идея использования энергии отдачи для перезарядки оружия родилась из-за сильной отдачи при стрельбе из ружья, испытанной в детстве.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2746591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72400" y="638132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Меню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233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8147285"/>
              </p:ext>
            </p:extLst>
          </p:nvPr>
        </p:nvGraphicFramePr>
        <p:xfrm>
          <a:off x="457200" y="1600200"/>
          <a:ext cx="8229600" cy="4493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371600"/>
                <a:gridCol w="1371600"/>
                <a:gridCol w="1371600"/>
                <a:gridCol w="1371600"/>
                <a:gridCol w="1371600"/>
              </a:tblGrid>
              <a:tr h="89861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9861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9861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9861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9861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Все что нас окружает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725277"/>
              </p:ext>
            </p:extLst>
          </p:nvPr>
        </p:nvGraphicFramePr>
        <p:xfrm>
          <a:off x="179510" y="1268760"/>
          <a:ext cx="8856984" cy="5472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164"/>
                <a:gridCol w="1476164"/>
                <a:gridCol w="1476164"/>
                <a:gridCol w="1476164"/>
                <a:gridCol w="1476164"/>
                <a:gridCol w="1476164"/>
              </a:tblGrid>
              <a:tr h="1094522">
                <a:tc>
                  <a:txBody>
                    <a:bodyPr/>
                    <a:lstStyle/>
                    <a:p>
                      <a:r>
                        <a:rPr lang="ru-RU" dirty="0" smtClean="0"/>
                        <a:t>    </a:t>
                      </a:r>
                      <a:r>
                        <a:rPr lang="ru-RU" dirty="0" smtClean="0">
                          <a:hlinkClick r:id="rId3" action="ppaction://hlinksldjump"/>
                        </a:rPr>
                        <a:t>Август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  <a:r>
                        <a:rPr lang="ru-RU" dirty="0" smtClean="0">
                          <a:hlinkClick r:id="rId4" action="ppaction://hlinksldjump"/>
                        </a:rPr>
                        <a:t>Иммельман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  <a:r>
                        <a:rPr lang="ru-RU" dirty="0" smtClean="0">
                          <a:hlinkClick r:id="rId5" action="ppaction://hlinksldjump"/>
                        </a:rPr>
                        <a:t>Макинтош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</a:t>
                      </a:r>
                      <a:r>
                        <a:rPr lang="ru-RU" dirty="0" smtClean="0">
                          <a:hlinkClick r:id="rId6" action="ppaction://hlinksldjump"/>
                        </a:rPr>
                        <a:t>Нарцисс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</a:t>
                      </a:r>
                      <a:r>
                        <a:rPr lang="ru-RU" dirty="0" smtClean="0">
                          <a:hlinkClick r:id="rId7" action="ppaction://hlinksldjump"/>
                        </a:rPr>
                        <a:t>Реглан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</a:t>
                      </a:r>
                      <a:r>
                        <a:rPr lang="ru-RU" dirty="0" smtClean="0">
                          <a:hlinkClick r:id="rId8" action="ppaction://hlinksldjump"/>
                        </a:rPr>
                        <a:t>Цеппелин </a:t>
                      </a:r>
                      <a:endParaRPr lang="ru-RU" dirty="0"/>
                    </a:p>
                  </a:txBody>
                  <a:tcPr/>
                </a:tc>
              </a:tr>
              <a:tr h="1094522"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  <a:r>
                        <a:rPr lang="ru-RU" dirty="0" smtClean="0">
                          <a:hlinkClick r:id="rId9" action="ppaction://hlinksldjump"/>
                        </a:rPr>
                        <a:t>Альмавива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dirty="0" smtClean="0">
                          <a:hlinkClick r:id="rId10" action="ppaction://hlinksldjump"/>
                        </a:rPr>
                        <a:t>Каллиопа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</a:t>
                      </a:r>
                      <a:r>
                        <a:rPr lang="ru-RU" dirty="0" smtClean="0">
                          <a:hlinkClick r:id="rId11" action="ppaction://hlinksldjump"/>
                        </a:rPr>
                        <a:t>Максим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</a:t>
                      </a:r>
                      <a:r>
                        <a:rPr lang="ru-RU" dirty="0" smtClean="0">
                          <a:hlinkClick r:id="rId12" action="ppaction://hlinksldjump"/>
                        </a:rPr>
                        <a:t>Николь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</a:t>
                      </a:r>
                      <a:r>
                        <a:rPr lang="ru-RU" dirty="0" smtClean="0">
                          <a:hlinkClick r:id="rId13" action="ppaction://hlinksldjump"/>
                        </a:rPr>
                        <a:t>Силуэт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</a:t>
                      </a:r>
                      <a:r>
                        <a:rPr lang="ru-RU" dirty="0" smtClean="0">
                          <a:hlinkClick r:id="rId14" action="ppaction://hlinksldjump"/>
                        </a:rPr>
                        <a:t>Шрапнель </a:t>
                      </a:r>
                      <a:endParaRPr lang="ru-RU" dirty="0"/>
                    </a:p>
                  </a:txBody>
                  <a:tcPr/>
                </a:tc>
              </a:tr>
              <a:tr h="1094522">
                <a:tc>
                  <a:txBody>
                    <a:bodyPr/>
                    <a:lstStyle/>
                    <a:p>
                      <a:r>
                        <a:rPr lang="ru-RU" dirty="0" smtClean="0"/>
                        <a:t>      </a:t>
                      </a:r>
                      <a:r>
                        <a:rPr lang="ru-RU" dirty="0" smtClean="0">
                          <a:hlinkClick r:id="rId15" action="ppaction://hlinksldjump"/>
                        </a:rPr>
                        <a:t>Батист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</a:t>
                      </a:r>
                      <a:r>
                        <a:rPr lang="ru-RU" dirty="0" smtClean="0">
                          <a:hlinkClick r:id="rId16" action="ppaction://hlinksldjump"/>
                        </a:rPr>
                        <a:t>Кардан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</a:t>
                      </a:r>
                      <a:r>
                        <a:rPr lang="ru-RU" dirty="0" smtClean="0">
                          <a:hlinkClick r:id="rId17" action="ppaction://hlinksldjump"/>
                        </a:rPr>
                        <a:t>Мансарда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</a:t>
                      </a:r>
                      <a:r>
                        <a:rPr lang="ru-RU" dirty="0" smtClean="0">
                          <a:hlinkClick r:id="rId18" action="ppaction://hlinksldjump"/>
                        </a:rPr>
                        <a:t>Оливье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 </a:t>
                      </a:r>
                      <a:r>
                        <a:rPr lang="ru-RU" dirty="0" smtClean="0">
                          <a:hlinkClick r:id="rId19" action="ppaction://hlinksldjump"/>
                        </a:rPr>
                        <a:t>Тифон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</a:t>
                      </a:r>
                      <a:r>
                        <a:rPr lang="ru-RU" dirty="0" smtClean="0">
                          <a:hlinkClick r:id="rId20" action="ppaction://hlinksldjump"/>
                        </a:rPr>
                        <a:t>Эскулап </a:t>
                      </a:r>
                      <a:endParaRPr lang="ru-RU" dirty="0"/>
                    </a:p>
                  </a:txBody>
                  <a:tcPr/>
                </a:tc>
              </a:tr>
              <a:tr h="1094522">
                <a:tc>
                  <a:txBody>
                    <a:bodyPr/>
                    <a:lstStyle/>
                    <a:p>
                      <a:r>
                        <a:rPr lang="ru-RU" dirty="0" smtClean="0"/>
                        <a:t>  </a:t>
                      </a:r>
                      <a:r>
                        <a:rPr lang="ru-RU" dirty="0" err="1" smtClean="0">
                          <a:hlinkClick r:id="rId21" action="ppaction://hlinksldjump"/>
                        </a:rPr>
                        <a:t>Жаккард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</a:t>
                      </a:r>
                      <a:r>
                        <a:rPr lang="ru-RU" dirty="0" smtClean="0">
                          <a:hlinkClick r:id="rId22" action="ppaction://hlinksldjump"/>
                        </a:rPr>
                        <a:t>Кардиган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</a:t>
                      </a:r>
                      <a:r>
                        <a:rPr lang="ru-RU" dirty="0" smtClean="0">
                          <a:hlinkClick r:id="rId23" action="ppaction://hlinksldjump"/>
                        </a:rPr>
                        <a:t>Маузер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 </a:t>
                      </a:r>
                      <a:r>
                        <a:rPr lang="ru-RU" dirty="0" smtClean="0">
                          <a:hlinkClick r:id="rId24" action="ppaction://hlinksldjump"/>
                        </a:rPr>
                        <a:t>Океан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</a:t>
                      </a:r>
                      <a:r>
                        <a:rPr lang="ru-RU" dirty="0" smtClean="0">
                          <a:hlinkClick r:id="rId25" action="ppaction://hlinksldjump"/>
                        </a:rPr>
                        <a:t>Френч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</a:t>
                      </a:r>
                      <a:r>
                        <a:rPr lang="ru-RU" dirty="0" smtClean="0">
                          <a:hlinkClick r:id="rId26" action="ppaction://hlinksldjump"/>
                        </a:rPr>
                        <a:t>Юпитер </a:t>
                      </a:r>
                      <a:endParaRPr lang="ru-RU" dirty="0"/>
                    </a:p>
                  </a:txBody>
                  <a:tcPr/>
                </a:tc>
              </a:tr>
              <a:tr h="1094522">
                <a:tc>
                  <a:txBody>
                    <a:bodyPr/>
                    <a:lstStyle/>
                    <a:p>
                      <a:r>
                        <a:rPr lang="ru-RU" dirty="0" smtClean="0"/>
                        <a:t>   </a:t>
                      </a:r>
                      <a:r>
                        <a:rPr lang="ru-RU" dirty="0" err="1" smtClean="0">
                          <a:hlinkClick r:id="rId27" action="ppaction://hlinksldjump"/>
                        </a:rPr>
                        <a:t>Зенобия</a:t>
                      </a:r>
                      <a:r>
                        <a:rPr lang="ru-RU" dirty="0" smtClean="0">
                          <a:hlinkClick r:id="rId27" action="ppaction://hlinksldjump"/>
                        </a:rPr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</a:t>
                      </a:r>
                      <a:r>
                        <a:rPr lang="ru-RU" dirty="0" err="1" smtClean="0">
                          <a:hlinkClick r:id="rId28" action="ppaction://hlinksldjump"/>
                        </a:rPr>
                        <a:t>Лабутены</a:t>
                      </a:r>
                      <a:r>
                        <a:rPr lang="ru-RU" dirty="0" smtClean="0">
                          <a:hlinkClick r:id="rId28" action="ppaction://hlinksldjump"/>
                        </a:rPr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</a:t>
                      </a:r>
                      <a:r>
                        <a:rPr lang="ru-RU" dirty="0" smtClean="0">
                          <a:hlinkClick r:id="rId29" action="ppaction://hlinksldjump"/>
                        </a:rPr>
                        <a:t>Махаон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</a:t>
                      </a:r>
                      <a:r>
                        <a:rPr lang="ru-RU" dirty="0" smtClean="0">
                          <a:hlinkClick r:id="rId30" action="ppaction://hlinksldjump"/>
                        </a:rPr>
                        <a:t>Панацея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</a:t>
                      </a:r>
                      <a:r>
                        <a:rPr lang="ru-RU" dirty="0" smtClean="0">
                          <a:hlinkClick r:id="rId31" action="ppaction://hlinksldjump"/>
                        </a:rPr>
                        <a:t>Хам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</a:t>
                      </a:r>
                      <a:r>
                        <a:rPr lang="ru-RU" dirty="0" err="1" smtClean="0">
                          <a:hlinkClick r:id="rId32" action="ppaction://hlinksldjump"/>
                        </a:rPr>
                        <a:t>Я́нский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866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/>
              <a:t>Мансарда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40" y="1124744"/>
            <a:ext cx="4211960" cy="5616624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Мансарда</a:t>
            </a:r>
            <a:r>
              <a:rPr lang="ru-RU" dirty="0"/>
              <a:t> — жилое помещение чердачного типа, названо по имени архитектора Франсуа </a:t>
            </a:r>
            <a:r>
              <a:rPr lang="ru-RU" dirty="0" err="1"/>
              <a:t>Мансара</a:t>
            </a:r>
            <a:r>
              <a:rPr lang="ru-RU" dirty="0"/>
              <a:t> (фр. </a:t>
            </a:r>
            <a:r>
              <a:rPr lang="ru-RU" dirty="0" err="1"/>
              <a:t>François</a:t>
            </a:r>
            <a:r>
              <a:rPr lang="ru-RU" dirty="0"/>
              <a:t> </a:t>
            </a:r>
            <a:r>
              <a:rPr lang="ru-RU" dirty="0" err="1"/>
              <a:t>Mansard</a:t>
            </a:r>
            <a:r>
              <a:rPr lang="ru-RU" dirty="0"/>
              <a:t>). 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628800"/>
            <a:ext cx="4568961" cy="432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42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Франсуа́ </a:t>
            </a:r>
            <a:r>
              <a:rPr lang="ru-RU" dirty="0" err="1"/>
              <a:t>Манса́р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936" y="1340768"/>
            <a:ext cx="4896544" cy="532859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Франсуа́ </a:t>
            </a:r>
            <a:r>
              <a:rPr lang="ru-RU" dirty="0" err="1"/>
              <a:t>Манса́р</a:t>
            </a:r>
            <a:r>
              <a:rPr lang="ru-RU" dirty="0"/>
              <a:t> (</a:t>
            </a:r>
            <a:r>
              <a:rPr lang="ru-RU" dirty="0" err="1"/>
              <a:t>François</a:t>
            </a:r>
            <a:r>
              <a:rPr lang="ru-RU" dirty="0"/>
              <a:t> </a:t>
            </a:r>
            <a:r>
              <a:rPr lang="ru-RU" dirty="0" err="1"/>
              <a:t>Mansart</a:t>
            </a:r>
            <a:r>
              <a:rPr lang="ru-RU" dirty="0"/>
              <a:t> или </a:t>
            </a:r>
            <a:r>
              <a:rPr lang="ru-RU" dirty="0" err="1"/>
              <a:t>Mansard</a:t>
            </a:r>
            <a:r>
              <a:rPr lang="ru-RU" dirty="0"/>
              <a:t>; 13 января 1598, Париж — 23 сентября 1666, Париж) — французский архитектор, считается не только крупнейшим мастером элегантного и сдержанного французского барокко, но и зачинателем традиций классицизма во Франции.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1"/>
            <a:ext cx="3384376" cy="4860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84368" y="641743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Меню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180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Маузер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1556792"/>
            <a:ext cx="4330824" cy="456937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/>
              <a:t>Маузер</a:t>
            </a:r>
            <a:r>
              <a:rPr lang="ru-RU" dirty="0"/>
              <a:t> — пистолеты, выпускаемые одноимённой оружейной компанией, от имён Петера и Вильгельма Маузеров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Немецкий </a:t>
            </a:r>
            <a:r>
              <a:rPr lang="ru-RU" dirty="0"/>
              <a:t>самозарядный пистолет, разработанный в 1895 году.  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65" y="1612389"/>
            <a:ext cx="396044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65" y="4005064"/>
            <a:ext cx="396044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391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Братья</a:t>
            </a:r>
            <a:r>
              <a:rPr lang="ru-RU" dirty="0"/>
              <a:t> Маузеры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40" y="1268760"/>
            <a:ext cx="4211960" cy="558924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Оружейный завод в </a:t>
            </a:r>
            <a:r>
              <a:rPr lang="ru-RU" dirty="0" err="1"/>
              <a:t>Оберндорф</a:t>
            </a:r>
            <a:r>
              <a:rPr lang="ru-RU" dirty="0"/>
              <a:t>-на-</a:t>
            </a:r>
            <a:r>
              <a:rPr lang="ru-RU" dirty="0" err="1"/>
              <a:t>Неккаре</a:t>
            </a:r>
            <a:r>
              <a:rPr lang="ru-RU" dirty="0"/>
              <a:t> был основан в 1811 году указом короля Вюртемберга Фридриха I</a:t>
            </a:r>
            <a:r>
              <a:rPr lang="ru-RU" dirty="0" smtClean="0"/>
              <a:t>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Отец Петера Пауля и Вильгельма — Франц Андреас Маузер — большую часть жизни проработал на Королевском оружейном заводе в </a:t>
            </a:r>
            <a:r>
              <a:rPr lang="ru-RU" dirty="0" err="1"/>
              <a:t>Оберндорф</a:t>
            </a:r>
            <a:r>
              <a:rPr lang="ru-RU" dirty="0"/>
              <a:t>-на-</a:t>
            </a:r>
            <a:r>
              <a:rPr lang="ru-RU" dirty="0" err="1"/>
              <a:t>Неккаре</a:t>
            </a:r>
            <a:r>
              <a:rPr lang="ru-RU" dirty="0"/>
              <a:t>. Петер Пауль Маузер начал свою работу на этом заводе в 12 лет и работал, пока в возрасте 19 лет не был призван в армию</a:t>
            </a:r>
            <a:r>
              <a:rPr lang="ru-RU" dirty="0" smtClean="0"/>
              <a:t>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23 декабря 1872 года братья Петер Пауль и Вильгельм Маузер создали фирму </a:t>
            </a:r>
            <a:r>
              <a:rPr lang="ru-RU" dirty="0" err="1"/>
              <a:t>Gebrüder</a:t>
            </a:r>
            <a:r>
              <a:rPr lang="ru-RU" dirty="0"/>
              <a:t> </a:t>
            </a:r>
            <a:r>
              <a:rPr lang="ru-RU" dirty="0" err="1"/>
              <a:t>Wilhelm</a:t>
            </a:r>
            <a:r>
              <a:rPr lang="ru-RU" dirty="0"/>
              <a:t> </a:t>
            </a:r>
            <a:r>
              <a:rPr lang="ru-RU" dirty="0" err="1"/>
              <a:t>und</a:t>
            </a:r>
            <a:r>
              <a:rPr lang="ru-RU" dirty="0"/>
              <a:t> </a:t>
            </a:r>
            <a:r>
              <a:rPr lang="ru-RU" dirty="0" err="1"/>
              <a:t>Paul</a:t>
            </a:r>
            <a:r>
              <a:rPr lang="ru-RU" dirty="0"/>
              <a:t> </a:t>
            </a:r>
            <a:r>
              <a:rPr lang="ru-RU" dirty="0" err="1"/>
              <a:t>Mauser</a:t>
            </a:r>
            <a:r>
              <a:rPr lang="ru-RU" dirty="0"/>
              <a:t>.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4608512" cy="27336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362475"/>
            <a:ext cx="471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Братья Вильгельм (слева) и Пауль </a:t>
            </a:r>
            <a:r>
              <a:rPr lang="ru-RU" dirty="0" smtClean="0"/>
              <a:t>Питер 		Маузеры</a:t>
            </a:r>
            <a:r>
              <a:rPr lang="ru-RU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24328" y="645333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Меню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286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/>
              <a:t>Махаон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22" y="1196753"/>
            <a:ext cx="9115578" cy="208823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/>
              <a:t>Махаон</a:t>
            </a:r>
            <a:r>
              <a:rPr lang="ru-RU" dirty="0"/>
              <a:t> — бабочка, названа в 1758 году шведским натуралистом Карлом Линнеем в честь полулегендарного врача-хирурга Махаона, сына Асклепия и </a:t>
            </a:r>
            <a:r>
              <a:rPr lang="ru-RU" dirty="0" err="1"/>
              <a:t>Эпионы</a:t>
            </a:r>
            <a:r>
              <a:rPr lang="ru-RU" dirty="0"/>
              <a:t>, принимавшего участие в походе греков на Трою во время Троянской войны. 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573016"/>
            <a:ext cx="5256584" cy="316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050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Махаон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7904" y="1340768"/>
            <a:ext cx="5328592" cy="568863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 Махаон (др.-греч. Μα</a:t>
            </a:r>
            <a:r>
              <a:rPr lang="ru-RU" dirty="0" err="1"/>
              <a:t>χάων</a:t>
            </a:r>
            <a:r>
              <a:rPr lang="ru-RU" dirty="0"/>
              <a:t>) — в древнегреческой мифологии знаменитый врач, сын Асклепия и </a:t>
            </a:r>
            <a:r>
              <a:rPr lang="ru-RU" dirty="0" err="1"/>
              <a:t>Эпионы</a:t>
            </a:r>
            <a:r>
              <a:rPr lang="ru-RU" dirty="0"/>
              <a:t> (либо, по Гесиоду, сын </a:t>
            </a:r>
            <a:r>
              <a:rPr lang="ru-RU" dirty="0" err="1"/>
              <a:t>Ксанфы</a:t>
            </a:r>
            <a:r>
              <a:rPr lang="ru-RU" dirty="0"/>
              <a:t>; по другой версии, </a:t>
            </a:r>
            <a:r>
              <a:rPr lang="ru-RU" dirty="0" err="1"/>
              <a:t>Корониды</a:t>
            </a:r>
            <a:r>
              <a:rPr lang="ru-RU" dirty="0"/>
              <a:t>), внук Аполлона, брат </a:t>
            </a:r>
            <a:r>
              <a:rPr lang="ru-RU" dirty="0" err="1"/>
              <a:t>Гигиеи</a:t>
            </a:r>
            <a:r>
              <a:rPr lang="ru-RU" dirty="0"/>
              <a:t>, </a:t>
            </a:r>
            <a:r>
              <a:rPr lang="ru-RU" dirty="0" err="1"/>
              <a:t>Панакеи</a:t>
            </a:r>
            <a:r>
              <a:rPr lang="ru-RU" dirty="0"/>
              <a:t> и </a:t>
            </a:r>
            <a:r>
              <a:rPr lang="ru-RU" dirty="0" err="1"/>
              <a:t>Подалирия</a:t>
            </a:r>
            <a:r>
              <a:rPr lang="ru-RU" dirty="0" smtClean="0"/>
              <a:t>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Считался хирургом. Жених Елены. По версии, привел под Трою 20 кораблей. С братом привел 30 кораблей. Воевал под Троей.. Ранен в бою (Илиада). Излечил </a:t>
            </a:r>
            <a:r>
              <a:rPr lang="ru-RU" dirty="0" err="1"/>
              <a:t>Филоктета</a:t>
            </a:r>
            <a:r>
              <a:rPr lang="ru-RU" dirty="0" smtClean="0"/>
              <a:t>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По одной версии, убит </a:t>
            </a:r>
            <a:r>
              <a:rPr lang="ru-RU" dirty="0" err="1"/>
              <a:t>Пенфесилеей</a:t>
            </a:r>
            <a:r>
              <a:rPr lang="ru-RU" dirty="0"/>
              <a:t>. Согласно «Малой Илиаде», убит </a:t>
            </a:r>
            <a:r>
              <a:rPr lang="ru-RU" dirty="0" err="1"/>
              <a:t>Еврипилом</a:t>
            </a:r>
            <a:r>
              <a:rPr lang="ru-RU" dirty="0"/>
              <a:t> (сыном </a:t>
            </a:r>
            <a:r>
              <a:rPr lang="ru-RU" dirty="0" err="1"/>
              <a:t>Телефа</a:t>
            </a:r>
            <a:r>
              <a:rPr lang="ru-RU" dirty="0"/>
              <a:t>). По третьей версии, сидел в троянском коне.</a:t>
            </a:r>
          </a:p>
          <a:p>
            <a:endParaRPr lang="ru-RU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68" y="1590235"/>
            <a:ext cx="3169211" cy="4514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52320" y="645333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Меню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272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Нарцисс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9952" y="1556792"/>
            <a:ext cx="4824536" cy="4968552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Нарцисс</a:t>
            </a:r>
            <a:r>
              <a:rPr lang="ru-RU" dirty="0"/>
              <a:t> — растение, названо по имени героя древнегреческого мифа Нарцисса.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06" y="2003461"/>
            <a:ext cx="3504979" cy="467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7032"/>
            <a:ext cx="4463776" cy="29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32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История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7864" y="980728"/>
            <a:ext cx="5808836" cy="640871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err="1"/>
              <a:t>Тиресий</a:t>
            </a:r>
            <a:r>
              <a:rPr lang="ru-RU" dirty="0"/>
              <a:t> предсказал Нарциссу, что тот будет жить долго, если не увидит своего отражения. Когда Нарциссу было 16 лет, его полюбила нимфа Эхо. Прекрасный, но холодный и гордый, отвергнув любовь нимфы, он был наказан богиней.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Во </a:t>
            </a:r>
            <a:r>
              <a:rPr lang="ru-RU" dirty="0"/>
              <a:t>время охоты он увидел в реке своё отражение, влюбился в самого себя, не смог с ним расстаться и умер от голода и/или страдания. Когда пришли за его телом, его там не было, но на том месте, где оно должно было быть, вырос цветок нарцисс, его сестры-наяды оплакали его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>Имя Нарцисса стало нарицательным и символизирует гордость и самовлюблённость.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3091365" cy="41044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64288" y="638132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Меню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343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/>
              <a:t>Николь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6712"/>
            <a:ext cx="4572000" cy="602128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/>
              <a:t>Николь</a:t>
            </a:r>
            <a:r>
              <a:rPr lang="ru-RU" dirty="0"/>
              <a:t> — оптический прибор для поляризации света, изобретённый Уильямом Николем в 1828 году.  </a:t>
            </a:r>
            <a:r>
              <a:rPr lang="ru-RU" dirty="0" err="1"/>
              <a:t>ризма</a:t>
            </a:r>
            <a:r>
              <a:rPr lang="ru-RU" dirty="0"/>
              <a:t> Николя представляет собой две одинаковые треугольные призмы из исландского шпата, склеенные тонким слоем канадского бальзама. Призмы вытачиваются так, чтобы торец был скошен под углом 68° относительно направления проходящего света, а склеиваемые стороны составляли прямой угол с торцами. При этом оптическая ось кристалла (AB) находится под углом 64° к длинному ребру.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67484"/>
            <a:ext cx="4248472" cy="2357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836712"/>
            <a:ext cx="2934990" cy="2991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7884368" y="652538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Меню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583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ru-RU" dirty="0"/>
              <a:t>Оливье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0728"/>
            <a:ext cx="8291264" cy="5145435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Оливье</a:t>
            </a:r>
            <a:r>
              <a:rPr lang="ru-RU" dirty="0"/>
              <a:t> — салат, изобретённый кулинаром Люсьеном Оливье, державшим в Москве в начале 60-х годов XIX века ресторан парижской кухни «Эрмитаж». 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3284984"/>
            <a:ext cx="5238750" cy="3314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02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" y="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3888" y="332656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Август</a:t>
            </a:r>
            <a:endParaRPr lang="ru-RU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3995936" y="1268760"/>
            <a:ext cx="50405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/>
              <a:t>А́вгуст</a:t>
            </a:r>
            <a:r>
              <a:rPr lang="ru-RU" sz="2000" dirty="0"/>
              <a:t> (лат. </a:t>
            </a:r>
            <a:r>
              <a:rPr lang="ru-RU" sz="2000" dirty="0" err="1"/>
              <a:t>augustus</a:t>
            </a:r>
            <a:r>
              <a:rPr lang="ru-RU" sz="2000" dirty="0"/>
              <a:t> — «месяц </a:t>
            </a:r>
            <a:r>
              <a:rPr lang="ru-RU" sz="2000" dirty="0" err="1"/>
              <a:t>Октавиана</a:t>
            </a:r>
            <a:r>
              <a:rPr lang="ru-RU" sz="2000" dirty="0"/>
              <a:t> Августа», буквально: «божественный, величественный») — восьмой месяц года в юлианском и григорианском календарях, шестой месяц </a:t>
            </a:r>
            <a:r>
              <a:rPr lang="ru-RU" sz="2000" dirty="0" err="1"/>
              <a:t>староримского</a:t>
            </a:r>
            <a:r>
              <a:rPr lang="ru-RU" sz="2000" dirty="0"/>
              <a:t> года, начинавшегося до реформы Цезаря с марта. Один из семи месяцев длиной в 31 день. В Северном полушарии Земли является последним, третьим, месяцем лета, в Южном — последним месяцем зимы</a:t>
            </a:r>
            <a:r>
              <a:rPr lang="ru-RU" sz="2000" dirty="0" smtClean="0"/>
              <a:t>.</a:t>
            </a:r>
            <a:endParaRPr lang="ru-RU" sz="2000" dirty="0"/>
          </a:p>
          <a:p>
            <a:r>
              <a:rPr lang="ru-RU" sz="2000" dirty="0"/>
              <a:t>В современную эпоху до 10 августа по григорианскому календарю солнце стоит в созвездии Рака, с 10 августа — в созвездии </a:t>
            </a:r>
            <a:r>
              <a:rPr lang="ru-RU" sz="2000" dirty="0" smtClean="0"/>
              <a:t>Льва(по </a:t>
            </a:r>
            <a:r>
              <a:rPr lang="ru-RU" sz="2000" dirty="0"/>
              <a:t>другим данным — 11 </a:t>
            </a:r>
            <a:r>
              <a:rPr lang="ru-RU" sz="2000" dirty="0" smtClean="0"/>
              <a:t>августа).</a:t>
            </a:r>
            <a:endParaRPr lang="ru-RU" sz="2000" dirty="0"/>
          </a:p>
          <a:p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" y="1163653"/>
            <a:ext cx="4116965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75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>
                <a:latin typeface="Calibri" pitchFamily="34" charset="0"/>
              </a:rPr>
              <a:t>Люсье́н</a:t>
            </a:r>
            <a:r>
              <a:rPr lang="vi-VN" b="1" dirty="0">
                <a:latin typeface="Calibri" pitchFamily="34" charset="0"/>
              </a:rPr>
              <a:t> </a:t>
            </a:r>
            <a:r>
              <a:rPr lang="vi-VN" dirty="0">
                <a:latin typeface="Calibri" pitchFamily="34" charset="0"/>
              </a:rPr>
              <a:t>Оливье́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7904" y="1600200"/>
            <a:ext cx="5184576" cy="46371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По данным Гиляровского, Оливье держал рецепт в тайне, хотя основные ингредиенты были известны. И как ни старались гурманы того времени воспроизвести его в точности, ничего подобного у них не получалось. Это стало поводом для различного рода легенд.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76872"/>
            <a:ext cx="342038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80312" y="645333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Меню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189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Океан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1628800"/>
            <a:ext cx="4427984" cy="5112568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Океан</a:t>
            </a:r>
            <a:r>
              <a:rPr lang="ru-RU" dirty="0"/>
              <a:t> — крупнейший водный объект, расположенный среди материков, получивший своё название от древнегреческого мифологического божества </a:t>
            </a:r>
            <a:r>
              <a:rPr lang="ru-RU" dirty="0" err="1"/>
              <a:t>Океа́на</a:t>
            </a:r>
            <a:r>
              <a:rPr lang="ru-RU" dirty="0"/>
              <a:t> (</a:t>
            </a:r>
            <a:r>
              <a:rPr lang="ru-RU" dirty="0" err="1"/>
              <a:t>Ὠκε</a:t>
            </a:r>
            <a:r>
              <a:rPr lang="ru-RU" dirty="0"/>
              <a:t>ανός). 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7682"/>
            <a:ext cx="4392488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489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err="1"/>
              <a:t>Океа́н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367240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err="1"/>
              <a:t>Океа́н</a:t>
            </a:r>
            <a:r>
              <a:rPr lang="ru-RU" dirty="0"/>
              <a:t> (др.-греч. </a:t>
            </a:r>
            <a:r>
              <a:rPr lang="ru-RU" dirty="0" err="1"/>
              <a:t>Ὠκε</a:t>
            </a:r>
            <a:r>
              <a:rPr lang="ru-RU" dirty="0"/>
              <a:t>ανός) — в древнегреческой мифологии божество, стихия величайшей мировой реки, омывающей (окружающей) землю и море, дающей начало всем рекам, источникам, морским течениям; приюта солнца, луны и звёзд. У Гомера Океан — не только бог, но первоначало всего сущего.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У Гесиода Океан — титан, сын Урана и Геи (то есть Неба и Земли), брат Крона, </a:t>
            </a:r>
            <a:r>
              <a:rPr lang="ru-RU" dirty="0" err="1"/>
              <a:t>Гипериона</a:t>
            </a:r>
            <a:r>
              <a:rPr lang="ru-RU" dirty="0"/>
              <a:t> и Реи, брат и супруг </a:t>
            </a:r>
            <a:r>
              <a:rPr lang="ru-RU" dirty="0" err="1"/>
              <a:t>Тефиды</a:t>
            </a:r>
            <a:r>
              <a:rPr lang="ru-RU" dirty="0"/>
              <a:t>, с которой он породил три тысячи дочерей — океанид и столько же сыновей — речных потоков (древнегреческие речные боги).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4404142"/>
            <a:ext cx="4371840" cy="22816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8316416" y="645333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Меню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298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Панацея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28800"/>
            <a:ext cx="9036496" cy="5112568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Панацея</a:t>
            </a:r>
            <a:r>
              <a:rPr lang="ru-RU" dirty="0"/>
              <a:t> — </a:t>
            </a:r>
            <a:r>
              <a:rPr lang="ru-RU" dirty="0" err="1"/>
              <a:t>всеисцеляющее</a:t>
            </a:r>
            <a:r>
              <a:rPr lang="ru-RU" dirty="0"/>
              <a:t> лекарство, от древнегреческой богини </a:t>
            </a:r>
            <a:r>
              <a:rPr lang="ru-RU" dirty="0" err="1"/>
              <a:t>Панакеи</a:t>
            </a:r>
            <a:r>
              <a:rPr lang="ru-RU" dirty="0"/>
              <a:t> (Панацеи), дочери Асклепия. 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438128"/>
            <a:ext cx="374441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59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ru-RU" dirty="0" err="1"/>
              <a:t>Панаце́я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6464" y="908720"/>
            <a:ext cx="5967536" cy="633670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err="1"/>
              <a:t>Панаце́я</a:t>
            </a:r>
            <a:r>
              <a:rPr lang="ru-RU" dirty="0"/>
              <a:t> — мифологическое универсальное средство от всех болезней. Поиском панацеи занимались алхимики. Название происходит от имени греческой богини </a:t>
            </a:r>
            <a:r>
              <a:rPr lang="ru-RU" dirty="0" err="1"/>
              <a:t>Панакеи</a:t>
            </a:r>
            <a:r>
              <a:rPr lang="ru-RU" dirty="0"/>
              <a:t> (всё излечивающей), дочери Асклепия — бога медицины и врачевания в древнегреческой мифологии.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Сегодня термин «панацея» употребляется в образном смысле, означая предполагаемое средство, которое решит все проблемы, причём не только медицинского характера. Обычно употребляется с частицей «не». Например: «фитотерапия эффективна при лечении многих болезней, но она, всё же, не панацея».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31032"/>
            <a:ext cx="2996952" cy="444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68344" y="638132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Меню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311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Реглан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568952" cy="5472608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Реглан</a:t>
            </a:r>
            <a:r>
              <a:rPr lang="ru-RU" dirty="0"/>
              <a:t> — вид верхней одежды, изобретён для лорда Реглана (</a:t>
            </a:r>
            <a:r>
              <a:rPr lang="ru-RU" dirty="0" err="1"/>
              <a:t>Раглана</a:t>
            </a:r>
            <a:r>
              <a:rPr lang="ru-RU" dirty="0"/>
              <a:t>), потерявшего руку в битве при Ватерлоо. 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917480"/>
            <a:ext cx="4716524" cy="374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60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Фицрой</a:t>
            </a:r>
            <a:r>
              <a:rPr lang="ru-RU" dirty="0"/>
              <a:t> Джеймс Генри Сомерсет, 1-й барон Реглан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97168" y="1124744"/>
            <a:ext cx="5546832" cy="561662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err="1"/>
              <a:t>Фицрой</a:t>
            </a:r>
            <a:r>
              <a:rPr lang="ru-RU" dirty="0"/>
              <a:t> Джеймс Генри Сомерсет, 1-й барон Реглан (</a:t>
            </a:r>
            <a:r>
              <a:rPr lang="en-US" dirty="0"/>
              <a:t>c 12 </a:t>
            </a:r>
            <a:r>
              <a:rPr lang="ru-RU" dirty="0"/>
              <a:t>октября 1852) (англ. </a:t>
            </a:r>
            <a:r>
              <a:rPr lang="en-US" dirty="0"/>
              <a:t>Fitzroy James Henry Somerset, 1st Baron Raglan; 30 </a:t>
            </a:r>
            <a:r>
              <a:rPr lang="ru-RU" dirty="0"/>
              <a:t>сентября 1788, Бадминтон, графство </a:t>
            </a:r>
            <a:r>
              <a:rPr lang="ru-RU" dirty="0" err="1"/>
              <a:t>Глостершир</a:t>
            </a:r>
            <a:r>
              <a:rPr lang="ru-RU" dirty="0"/>
              <a:t>, Англия, — 28 июня 1855, Севастополь, Российская империя) — британский военачальник, фельдмаршал (5 ноября 1854</a:t>
            </a:r>
            <a:r>
              <a:rPr lang="ru-RU" dirty="0" smtClean="0"/>
              <a:t>).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/>
              <a:t>честь фельдмаршала названы город Реглан (Северный остров, Новая Зеландия), а также британский монитор «Реглан», построенный в 1915 году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Его имя носит вид покроя рукава — реглан.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58" y="1484784"/>
            <a:ext cx="3441738" cy="4968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56376" y="645333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Меню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923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Силуэт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56792"/>
            <a:ext cx="9036496" cy="5184576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Силуэт</a:t>
            </a:r>
            <a:r>
              <a:rPr lang="ru-RU" dirty="0"/>
              <a:t> — разновидность графической техники, получил название от имени министра Франции </a:t>
            </a:r>
            <a:r>
              <a:rPr lang="ru-RU" dirty="0" err="1"/>
              <a:t>Этьена</a:t>
            </a:r>
            <a:r>
              <a:rPr lang="ru-RU" dirty="0"/>
              <a:t> </a:t>
            </a:r>
            <a:r>
              <a:rPr lang="ru-RU" dirty="0" err="1"/>
              <a:t>Силуетта</a:t>
            </a:r>
            <a:r>
              <a:rPr lang="ru-RU" dirty="0"/>
              <a:t>. 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252192"/>
            <a:ext cx="5343525" cy="32956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Силуэт </a:t>
            </a:r>
            <a:r>
              <a:rPr lang="ru-RU" dirty="0" err="1"/>
              <a:t>Этьен</a:t>
            </a:r>
            <a:r>
              <a:rPr lang="ru-RU" dirty="0"/>
              <a:t> де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5856" y="1340768"/>
            <a:ext cx="5880844" cy="481399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Силуэт </a:t>
            </a:r>
            <a:r>
              <a:rPr lang="ru-RU" dirty="0" err="1"/>
              <a:t>Этьен</a:t>
            </a:r>
            <a:r>
              <a:rPr lang="ru-RU" dirty="0"/>
              <a:t> де (1709—1767) — французский министр, известный скупостью, на которого была сделана «скупая» карикатура в виде одного только теневого профиля. Распространённое слово «силуэт» образовалось от его фамилии после этого события.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54243"/>
            <a:ext cx="2855539" cy="3885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96336" y="638132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Меню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845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/>
              <a:t>Тифон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68760"/>
            <a:ext cx="9049196" cy="30963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/>
              <a:t>Тифон</a:t>
            </a:r>
            <a:r>
              <a:rPr lang="ru-RU" dirty="0"/>
              <a:t> — прибор для подачи громких звуковых сигналов, от торговой марки </a:t>
            </a:r>
            <a:r>
              <a:rPr lang="ru-RU" dirty="0" err="1"/>
              <a:t>Kockums</a:t>
            </a:r>
            <a:r>
              <a:rPr lang="ru-RU" dirty="0"/>
              <a:t> </a:t>
            </a:r>
            <a:r>
              <a:rPr lang="ru-RU" dirty="0" err="1"/>
              <a:t>Tyfon</a:t>
            </a:r>
            <a:r>
              <a:rPr lang="ru-RU" dirty="0"/>
              <a:t> фирмы </a:t>
            </a:r>
            <a:r>
              <a:rPr lang="ru-RU" dirty="0" err="1"/>
              <a:t>Kockum</a:t>
            </a:r>
            <a:r>
              <a:rPr lang="ru-RU" dirty="0"/>
              <a:t> </a:t>
            </a:r>
            <a:r>
              <a:rPr lang="ru-RU" dirty="0" err="1"/>
              <a:t>Sonics</a:t>
            </a:r>
            <a:r>
              <a:rPr lang="ru-RU" dirty="0"/>
              <a:t>, выпускавшей такие приборы в 1930-х годах. Название восходит к Тифону (др.-греч. </a:t>
            </a:r>
            <a:r>
              <a:rPr lang="ru-RU" dirty="0" err="1"/>
              <a:t>Τυφών</a:t>
            </a:r>
            <a:r>
              <a:rPr lang="ru-RU" dirty="0"/>
              <a:t>, </a:t>
            </a:r>
            <a:r>
              <a:rPr lang="ru-RU" dirty="0" err="1"/>
              <a:t>Τυφωεύς</a:t>
            </a:r>
            <a:r>
              <a:rPr lang="ru-RU" dirty="0"/>
              <a:t>), хтоническому чудовищу древнегреческой мифологии, великану с необычайно громким голосом. 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66" y="4043924"/>
            <a:ext cx="463286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41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29" y="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7904" y="1340768"/>
            <a:ext cx="4978896" cy="551723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err="1" smtClean="0"/>
              <a:t>Октавиа́н</a:t>
            </a:r>
            <a:r>
              <a:rPr lang="ru-RU" dirty="0" smtClean="0"/>
              <a:t> </a:t>
            </a:r>
            <a:r>
              <a:rPr lang="ru-RU" dirty="0" err="1" smtClean="0"/>
              <a:t>А́вгуст</a:t>
            </a:r>
            <a:r>
              <a:rPr lang="ru-RU" dirty="0" smtClean="0"/>
              <a:t>— </a:t>
            </a:r>
            <a:r>
              <a:rPr lang="ru-RU" dirty="0"/>
              <a:t>древнеримский политический деятель, основатель Римской империи. 13 раз занимал должность консула (43 год до н. э., 33 до н. э., ежегодно с 31 до 23 до н. э., 5 до н. э., 2 до н. э.), с 12 года до н. э. — великий понтифик, с 23 года до н. э. обладал полномочиями трибуна (</a:t>
            </a:r>
            <a:r>
              <a:rPr lang="ru-RU" dirty="0" err="1"/>
              <a:t>tribunicia</a:t>
            </a:r>
            <a:r>
              <a:rPr lang="ru-RU" dirty="0"/>
              <a:t> </a:t>
            </a:r>
            <a:r>
              <a:rPr lang="ru-RU" dirty="0" err="1"/>
              <a:t>potestas</a:t>
            </a:r>
            <a:r>
              <a:rPr lang="ru-RU" dirty="0"/>
              <a:t>), во 2 году до н. э. получил почётный титул «отец отечества» (</a:t>
            </a:r>
            <a:r>
              <a:rPr lang="ru-RU" dirty="0" err="1"/>
              <a:t>pater</a:t>
            </a:r>
            <a:r>
              <a:rPr lang="ru-RU" dirty="0"/>
              <a:t> </a:t>
            </a:r>
            <a:r>
              <a:rPr lang="ru-RU" dirty="0" err="1"/>
              <a:t>patriae</a:t>
            </a:r>
            <a:r>
              <a:rPr lang="ru-RU" dirty="0" smtClean="0"/>
              <a:t>).</a:t>
            </a:r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Происходил </a:t>
            </a:r>
            <a:r>
              <a:rPr lang="ru-RU" dirty="0"/>
              <a:t>из незнатной богатой семьи, приходился внучатым племянником Цезарю.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История названия</a:t>
            </a:r>
            <a:endParaRPr lang="ru-RU" sz="4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3408379" cy="51125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08304" y="645333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Меню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116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ru-RU" dirty="0"/>
              <a:t>Тифон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2080" y="836712"/>
            <a:ext cx="3851920" cy="602128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Тифон (</a:t>
            </a:r>
            <a:r>
              <a:rPr lang="ru-RU" dirty="0" err="1"/>
              <a:t>Тифоей</a:t>
            </a:r>
            <a:r>
              <a:rPr lang="ru-RU" dirty="0"/>
              <a:t>, др.-греч. </a:t>
            </a:r>
            <a:r>
              <a:rPr lang="ru-RU" dirty="0" err="1"/>
              <a:t>Τυφῶν</a:t>
            </a:r>
            <a:r>
              <a:rPr lang="ru-RU" dirty="0"/>
              <a:t>, </a:t>
            </a:r>
            <a:r>
              <a:rPr lang="ru-RU" dirty="0" err="1"/>
              <a:t>Τυφωεύς</a:t>
            </a:r>
            <a:r>
              <a:rPr lang="ru-RU" dirty="0"/>
              <a:t>, </a:t>
            </a:r>
            <a:r>
              <a:rPr lang="ru-RU" dirty="0" err="1"/>
              <a:t>Τυφώς</a:t>
            </a:r>
            <a:r>
              <a:rPr lang="ru-RU" dirty="0"/>
              <a:t>, </a:t>
            </a:r>
            <a:r>
              <a:rPr lang="ru-RU" dirty="0" err="1"/>
              <a:t>эпич</a:t>
            </a:r>
            <a:r>
              <a:rPr lang="ru-RU" dirty="0"/>
              <a:t>. </a:t>
            </a:r>
            <a:r>
              <a:rPr lang="ru-RU" dirty="0" err="1"/>
              <a:t>Τυφάων</a:t>
            </a:r>
            <a:r>
              <a:rPr lang="ru-RU" dirty="0"/>
              <a:t>) — в древнегреческой мифологии могущественный великан, порожденный Геей; олицетворение огненных сил земли и её испарений, с их разрушительными действиями (имя Тифон одного корня с глаголом </a:t>
            </a:r>
            <a:r>
              <a:rPr lang="ru-RU" dirty="0" err="1"/>
              <a:t>τύφω</a:t>
            </a:r>
            <a:r>
              <a:rPr lang="ru-RU" dirty="0"/>
              <a:t>, что означает «дымить, чадить»).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" y="980728"/>
            <a:ext cx="5143500" cy="45815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40352" y="645333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Меню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5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Френч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7904" y="1340768"/>
            <a:ext cx="4978896" cy="4785395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Френч</a:t>
            </a:r>
            <a:r>
              <a:rPr lang="ru-RU" dirty="0"/>
              <a:t> — вид курток военного покроя, названных по имени британского фельдмаршала Джона </a:t>
            </a:r>
            <a:r>
              <a:rPr lang="ru-RU" dirty="0" err="1"/>
              <a:t>Дентона</a:t>
            </a:r>
            <a:r>
              <a:rPr lang="ru-RU" dirty="0"/>
              <a:t> Френча.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3312368" cy="481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19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700" y="188640"/>
            <a:ext cx="9156700" cy="122899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Джон </a:t>
            </a:r>
            <a:r>
              <a:rPr lang="ru-RU" b="1" dirty="0" err="1"/>
              <a:t>Дентон</a:t>
            </a:r>
            <a:r>
              <a:rPr lang="ru-RU" b="1" dirty="0"/>
              <a:t> </a:t>
            </a:r>
            <a:r>
              <a:rPr lang="ru-RU" b="1" dirty="0" err="1"/>
              <a:t>Пинкстон</a:t>
            </a:r>
            <a:r>
              <a:rPr lang="ru-RU" b="1" dirty="0"/>
              <a:t> Френч, 1-й граф </a:t>
            </a:r>
            <a:r>
              <a:rPr lang="ru-RU" b="1" dirty="0" err="1"/>
              <a:t>Ипрский</a:t>
            </a:r>
            <a:r>
              <a:rPr lang="ru-RU" b="1" dirty="0"/>
              <a:t>, виконт </a:t>
            </a:r>
            <a:r>
              <a:rPr lang="ru-RU" b="1" dirty="0" err="1"/>
              <a:t>Ипрский</a:t>
            </a:r>
            <a:r>
              <a:rPr lang="ru-RU" b="1" dirty="0"/>
              <a:t> и </a:t>
            </a:r>
            <a:r>
              <a:rPr lang="ru-RU" b="1" dirty="0" err="1"/>
              <a:t>Хайлейкский</a:t>
            </a:r>
            <a:r>
              <a:rPr lang="ru-RU" dirty="0"/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5856" y="1700808"/>
            <a:ext cx="5868144" cy="515719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Сын офицера Королевского военно-морского флота. В 1866 году поступил юнгой во флот, затем учился в военно-морском училище в Портсмуте. Однако вскоре после его окончания в 1870 году перешел в милиционные войска, а с 1874 года служил в 8-м Королевском Ирландском гусарском полку в чине лейтенанта. В 1880 году произведен в капитаны. В 1884—1885 годах участвовал в колониальной экспедиции британских войск в Судан, известной как «Нильская экспедиция».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2733863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7812360" y="645333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Меню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619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Хам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76056" y="1412776"/>
            <a:ext cx="3744416" cy="5256584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Хам</a:t>
            </a:r>
            <a:r>
              <a:rPr lang="ru-RU" dirty="0"/>
              <a:t> — грубый, невежественный человек, по имени библейского персонажа, одного из трёх сыновей Ноя. 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916832"/>
            <a:ext cx="4872203" cy="3654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73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Хам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77188" y="1556792"/>
            <a:ext cx="4666811" cy="530120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Хам (</a:t>
            </a:r>
            <a:r>
              <a:rPr lang="ru-RU" dirty="0" err="1"/>
              <a:t>ивр</a:t>
            </a:r>
            <a:r>
              <a:rPr lang="ru-RU" dirty="0"/>
              <a:t>. ‏</a:t>
            </a:r>
            <a:r>
              <a:rPr lang="he-IL" dirty="0"/>
              <a:t>חָם‏‎, </a:t>
            </a:r>
            <a:r>
              <a:rPr lang="ru-RU" dirty="0"/>
              <a:t>греч. </a:t>
            </a:r>
            <a:r>
              <a:rPr lang="el-GR" dirty="0"/>
              <a:t>Χαμ, </a:t>
            </a:r>
            <a:r>
              <a:rPr lang="en-US" dirty="0"/>
              <a:t>Cham, </a:t>
            </a:r>
            <a:r>
              <a:rPr lang="ru-RU" dirty="0"/>
              <a:t>араб. </a:t>
            </a:r>
            <a:r>
              <a:rPr lang="ar-AE" dirty="0"/>
              <a:t>حام‎, </a:t>
            </a:r>
            <a:r>
              <a:rPr lang="en-US" dirty="0" err="1"/>
              <a:t>xam</a:t>
            </a:r>
            <a:r>
              <a:rPr lang="en-US" dirty="0"/>
              <a:t>, «</a:t>
            </a:r>
            <a:r>
              <a:rPr lang="ru-RU" dirty="0"/>
              <a:t>горячий») — библейский персонаж, переживший Всемирный потоп, один из трёх сыновей Ноя, брат </a:t>
            </a:r>
            <a:r>
              <a:rPr lang="ru-RU" dirty="0" err="1"/>
              <a:t>Иафета</a:t>
            </a:r>
            <a:r>
              <a:rPr lang="ru-RU" dirty="0"/>
              <a:t> и </a:t>
            </a:r>
            <a:r>
              <a:rPr lang="ru-RU" dirty="0" smtClean="0"/>
              <a:t>Сима легендарный </a:t>
            </a:r>
            <a:r>
              <a:rPr lang="ru-RU" dirty="0"/>
              <a:t>прародитель африканских народов, давший начало понятию «хамства», которое означает пренебрежительное отношение к культурным запретам.</a:t>
            </a: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39" y="1767911"/>
            <a:ext cx="4225669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602128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Сим, Хам и </a:t>
            </a:r>
            <a:r>
              <a:rPr lang="ru-RU" i="1" dirty="0" err="1" smtClean="0"/>
              <a:t>Иафет</a:t>
            </a:r>
            <a:r>
              <a:rPr lang="ru-RU" dirty="0"/>
              <a:t> </a:t>
            </a:r>
            <a:r>
              <a:rPr lang="ru-RU" dirty="0" smtClean="0"/>
              <a:t>Джеймса </a:t>
            </a:r>
            <a:r>
              <a:rPr lang="ru-RU" dirty="0"/>
              <a:t>Тиссо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56376" y="639062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Меню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787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Цеппелин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9252520" cy="259228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err="1" smtClean="0"/>
              <a:t>Цеппели́ны</a:t>
            </a:r>
            <a:r>
              <a:rPr lang="ru-RU" dirty="0"/>
              <a:t> (нем. </a:t>
            </a:r>
            <a:r>
              <a:rPr lang="ru-RU" i="1" dirty="0" err="1"/>
              <a:t>Zeppelin</a:t>
            </a:r>
            <a:r>
              <a:rPr lang="ru-RU" dirty="0"/>
              <a:t>) — дирижабли </a:t>
            </a:r>
            <a:r>
              <a:rPr lang="ru-RU" dirty="0" smtClean="0"/>
              <a:t>жёсткой </a:t>
            </a:r>
            <a:r>
              <a:rPr lang="ru-RU" dirty="0"/>
              <a:t>системы, строившиеся графом </a:t>
            </a:r>
            <a:r>
              <a:rPr lang="ru-RU" dirty="0" smtClean="0"/>
              <a:t>Цеппелином</a:t>
            </a:r>
            <a:r>
              <a:rPr lang="ru-RU" dirty="0"/>
              <a:t> </a:t>
            </a:r>
            <a:r>
              <a:rPr lang="ru-RU" dirty="0" smtClean="0"/>
              <a:t>и </a:t>
            </a:r>
            <a:r>
              <a:rPr lang="ru-RU" dirty="0"/>
              <a:t>немецкой фирмой «</a:t>
            </a:r>
            <a:r>
              <a:rPr lang="ru-RU" dirty="0" err="1"/>
              <a:t>Лю́фтшиффбау</a:t>
            </a:r>
            <a:r>
              <a:rPr lang="ru-RU" dirty="0"/>
              <a:t> Цеппелин </a:t>
            </a:r>
            <a:r>
              <a:rPr lang="ru-RU" dirty="0" err="1"/>
              <a:t>ГмбХ</a:t>
            </a:r>
            <a:r>
              <a:rPr lang="ru-RU" dirty="0"/>
              <a:t>» (</a:t>
            </a:r>
            <a:r>
              <a:rPr lang="ru-RU" dirty="0" smtClean="0"/>
              <a:t>нем.</a:t>
            </a:r>
            <a:r>
              <a:rPr lang="ru-RU" dirty="0"/>
              <a:t> </a:t>
            </a:r>
            <a:r>
              <a:rPr lang="ru-RU" i="1" dirty="0" err="1" smtClean="0"/>
              <a:t>Luftschiffbau</a:t>
            </a:r>
            <a:r>
              <a:rPr lang="ru-RU" i="1" dirty="0" smtClean="0"/>
              <a:t> </a:t>
            </a:r>
            <a:r>
              <a:rPr lang="ru-RU" i="1" dirty="0" err="1"/>
              <a:t>Zeppelin</a:t>
            </a:r>
            <a:r>
              <a:rPr lang="ru-RU" i="1" dirty="0"/>
              <a:t> </a:t>
            </a:r>
            <a:r>
              <a:rPr lang="ru-RU" i="1" dirty="0" err="1"/>
              <a:t>GmbH</a:t>
            </a:r>
            <a:r>
              <a:rPr lang="ru-RU" dirty="0"/>
              <a:t>). Названы по имени их изобретателя и создателя Фердинанда Цеппелина. Являлись наиболее массовыми и совершенными представителями дирижаблей жёсткого типа. 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73016"/>
            <a:ext cx="4299272" cy="29181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6879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Граф Фердинанд Адольф </a:t>
            </a:r>
            <a:r>
              <a:rPr lang="ru-RU" dirty="0" err="1"/>
              <a:t>Хайнрих</a:t>
            </a:r>
            <a:r>
              <a:rPr lang="ru-RU" dirty="0"/>
              <a:t> Август фон Цеппелин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840" y="1988840"/>
            <a:ext cx="5904656" cy="486916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Граф Фердинанд Адольф </a:t>
            </a:r>
            <a:r>
              <a:rPr lang="ru-RU" dirty="0" err="1"/>
              <a:t>Хайнрих</a:t>
            </a:r>
            <a:r>
              <a:rPr lang="ru-RU" dirty="0"/>
              <a:t> Август фон Цеппелин (8 июля 1838, </a:t>
            </a:r>
            <a:r>
              <a:rPr lang="ru-RU" dirty="0" err="1"/>
              <a:t>Констанц</a:t>
            </a:r>
            <a:r>
              <a:rPr lang="ru-RU" dirty="0"/>
              <a:t> — 8 марта 1917, Берлин) — немецкий изобретатель и военный деятель, строитель первых дирижаблей.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772816"/>
            <a:ext cx="2734481" cy="43204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00392" y="645333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Меню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228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Шрапнель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68760"/>
            <a:ext cx="9036496" cy="5400600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Шрапнель</a:t>
            </a:r>
            <a:r>
              <a:rPr lang="ru-RU" dirty="0"/>
              <a:t> — вид артиллерийского снаряда, назван в честь изобретателя Генри </a:t>
            </a:r>
            <a:r>
              <a:rPr lang="ru-RU" dirty="0" err="1"/>
              <a:t>Шрэпнела</a:t>
            </a:r>
            <a:r>
              <a:rPr lang="ru-RU" dirty="0"/>
              <a:t>. 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0" y="2852936"/>
            <a:ext cx="7743825" cy="356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79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Генри Шрапнель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9912" y="1412776"/>
            <a:ext cx="5376788" cy="54452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Генри Шрапнель (англ. </a:t>
            </a:r>
            <a:r>
              <a:rPr lang="ru-RU" dirty="0" err="1"/>
              <a:t>Henry</a:t>
            </a:r>
            <a:r>
              <a:rPr lang="ru-RU" dirty="0"/>
              <a:t> </a:t>
            </a:r>
            <a:r>
              <a:rPr lang="ru-RU" dirty="0" err="1"/>
              <a:t>Shrapnel</a:t>
            </a:r>
            <a:r>
              <a:rPr lang="ru-RU" dirty="0"/>
              <a:t> - Генри </a:t>
            </a:r>
            <a:r>
              <a:rPr lang="ru-RU" dirty="0" err="1"/>
              <a:t>Шрэпнел</a:t>
            </a:r>
            <a:r>
              <a:rPr lang="ru-RU" dirty="0"/>
              <a:t>) (3 июня 1761, </a:t>
            </a:r>
            <a:r>
              <a:rPr lang="ru-RU" dirty="0" err="1"/>
              <a:t>Брадфорд</a:t>
            </a:r>
            <a:r>
              <a:rPr lang="ru-RU" dirty="0"/>
              <a:t>-он-</a:t>
            </a:r>
            <a:r>
              <a:rPr lang="ru-RU" dirty="0" err="1"/>
              <a:t>Эйвон</a:t>
            </a:r>
            <a:r>
              <a:rPr lang="ru-RU" dirty="0"/>
              <a:t> — 13 марта 1842, Саутгемптон) — офицер Британской армии, предложивший конструкцию артиллерийского снаряда для поражения живой силы противника, впоследствии названную его именем.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16" y="1844824"/>
            <a:ext cx="3168353" cy="452441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28384" y="652534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Меню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198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Эскулап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1412776"/>
            <a:ext cx="4872732" cy="5328592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Эскулап</a:t>
            </a:r>
            <a:r>
              <a:rPr lang="ru-RU" dirty="0"/>
              <a:t> — шуточное название врача, от латинского варианта имени древнегреческого бога медицины Асклепия. 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81" y="1628800"/>
            <a:ext cx="3882071" cy="447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60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Альмавива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8" y="1268760"/>
            <a:ext cx="5220072" cy="547260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/>
              <a:t>Альмавива</a:t>
            </a:r>
            <a:r>
              <a:rPr lang="ru-RU" dirty="0"/>
              <a:t> — испанский широкий мужской плащ без рукавов, закрывающий почти всё туловище, популярный в 30-е года XIX века. Название дано по имени героя комедии «Севильский цирюльник</a:t>
            </a:r>
            <a:r>
              <a:rPr lang="ru-RU" dirty="0" smtClean="0"/>
              <a:t>».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Его </a:t>
            </a:r>
            <a:r>
              <a:rPr lang="ru-RU" dirty="0"/>
              <a:t>длина зависела от моды. Если в 1830 году он был очень длинным, почти до пят, то в 1840-х годах едва достигал колен, а ко второй половине XIX века был одной из многих мужских накидок. К 70-м годам XIX века окончательно вышел из </a:t>
            </a:r>
            <a:r>
              <a:rPr lang="ru-RU" dirty="0" err="1"/>
              <a:t>моды.</a:t>
            </a:r>
            <a:r>
              <a:rPr lang="ru-RU" dirty="0" err="1" smtClean="0"/>
              <a:t>вильский</a:t>
            </a:r>
            <a:r>
              <a:rPr lang="ru-RU" dirty="0" smtClean="0"/>
              <a:t> </a:t>
            </a:r>
            <a:r>
              <a:rPr lang="ru-RU" dirty="0"/>
              <a:t>цирюльник».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3540820" cy="530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10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994122"/>
          </a:xfrm>
        </p:spPr>
        <p:txBody>
          <a:bodyPr/>
          <a:lstStyle/>
          <a:p>
            <a:r>
              <a:rPr lang="ru-RU" dirty="0" err="1"/>
              <a:t>Эскула́п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0" y="1340768"/>
            <a:ext cx="5304780" cy="551723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err="1"/>
              <a:t>Эскула́п</a:t>
            </a:r>
            <a:r>
              <a:rPr lang="ru-RU" dirty="0"/>
              <a:t> или, правильнее, </a:t>
            </a:r>
            <a:r>
              <a:rPr lang="ru-RU" dirty="0" err="1"/>
              <a:t>Эскулапий</a:t>
            </a:r>
            <a:r>
              <a:rPr lang="ru-RU" dirty="0"/>
              <a:t> (лат. </a:t>
            </a:r>
            <a:r>
              <a:rPr lang="ru-RU" dirty="0" err="1"/>
              <a:t>Aesculapius</a:t>
            </a:r>
            <a:r>
              <a:rPr lang="ru-RU" dirty="0"/>
              <a:t>, из греч. </a:t>
            </a:r>
            <a:r>
              <a:rPr lang="ru-RU" dirty="0" err="1"/>
              <a:t>Ασκλη</a:t>
            </a:r>
            <a:r>
              <a:rPr lang="ru-RU" dirty="0"/>
              <a:t>πιός) — древнеримский аналог Асклепия, древнегреческого бога врачебного искусства. Почитание этого бога проникло в Рим в начале III века до н. э.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Когда в 293 г. до н. э. тяжёлая моровая язва посетила Рим, обратились за указанием к </a:t>
            </a:r>
            <a:r>
              <a:rPr lang="ru-RU" dirty="0" err="1"/>
              <a:t>Сивиллиным</a:t>
            </a:r>
            <a:r>
              <a:rPr lang="ru-RU" dirty="0"/>
              <a:t> книгам, которые дали знать, что эпидемия прекратится, если перевезут в Рим бога </a:t>
            </a:r>
            <a:r>
              <a:rPr lang="ru-RU" dirty="0" err="1"/>
              <a:t>Эскулапия</a:t>
            </a:r>
            <a:r>
              <a:rPr lang="ru-RU" dirty="0"/>
              <a:t> из его </a:t>
            </a:r>
            <a:r>
              <a:rPr lang="ru-RU" dirty="0" err="1"/>
              <a:t>Эпидаврского</a:t>
            </a:r>
            <a:r>
              <a:rPr lang="ru-RU" dirty="0"/>
              <a:t> </a:t>
            </a:r>
            <a:r>
              <a:rPr lang="ru-RU" dirty="0" smtClean="0"/>
              <a:t>святилища.</a:t>
            </a:r>
            <a:endParaRPr lang="ru-RU" dirty="0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600224" cy="4807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72400" y="652534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Меню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466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Юпитер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1124744"/>
            <a:ext cx="4932040" cy="5733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Юпитер</a:t>
            </a:r>
            <a:r>
              <a:rPr lang="ru-RU" dirty="0"/>
              <a:t> — один из типов театральных прожекторов с направленным лучом, название от одной из моделей таких прожекторов, выпускавшейся в середине ХХ века и названной по имени древнеримского бога Юпитера. </a:t>
            </a: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60" y="2096852"/>
            <a:ext cx="3984443" cy="34923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86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Юпи́тер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9912" y="1556792"/>
            <a:ext cx="5376788" cy="530120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err="1"/>
              <a:t>Юпи́тер</a:t>
            </a:r>
            <a:r>
              <a:rPr lang="ru-RU" dirty="0"/>
              <a:t> (лат. </a:t>
            </a:r>
            <a:r>
              <a:rPr lang="ru-RU" dirty="0" err="1"/>
              <a:t>Iuppiter</a:t>
            </a:r>
            <a:r>
              <a:rPr lang="ru-RU" dirty="0"/>
              <a:t>) — в древнеримской мифологии бог неба, дневного света, грозы, отец богов, верховное божество римлян. Третий сын Сатурна и </a:t>
            </a:r>
            <a:r>
              <a:rPr lang="ru-RU" dirty="0" err="1"/>
              <a:t>Опы</a:t>
            </a:r>
            <a:r>
              <a:rPr lang="ru-RU" dirty="0"/>
              <a:t>. Брат Плутона, Нептуна, Цереры и Весты. Брат и </a:t>
            </a:r>
            <a:r>
              <a:rPr lang="ru-RU" dirty="0" err="1"/>
              <a:t>cупруг</a:t>
            </a:r>
            <a:r>
              <a:rPr lang="ru-RU" dirty="0"/>
              <a:t> богини Юноны. Соответствует греческому Зевсу[1]. Бог Юпитер почитался на возвышенностях, вершинах гор в виде камня. Ему посвящены дни полнолуния — иды.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Храм Юпитера стоял на Капитолии, где Юпитер вместе с Юноной и Минервой входил в тройку главнейших римских божеств.</a:t>
            </a: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3312368" cy="4416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8424" y="659735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Меню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101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Я́нский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816" y="1268760"/>
            <a:ext cx="6228184" cy="558924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err="1"/>
              <a:t>Я́нский</a:t>
            </a:r>
            <a:r>
              <a:rPr lang="ru-RU" dirty="0"/>
              <a:t> (русское обозначение: Ян; международное: </a:t>
            </a:r>
            <a:r>
              <a:rPr lang="ru-RU" dirty="0" err="1"/>
              <a:t>Jy</a:t>
            </a:r>
            <a:r>
              <a:rPr lang="ru-RU" dirty="0"/>
              <a:t>) — внесистемная единица измерения спектральной плотности потока излучения, применяемая в радиоастрономии. Введена Международным Астрономическим союзом в 1970 году. Названа в честь Карла Янского, американского радиоинженера и основоположника радиоастрономии.</a:t>
            </a: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71" y="2060848"/>
            <a:ext cx="245360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84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Карл Янский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1124744"/>
            <a:ext cx="4944740" cy="5733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Карл Янский (22 октября 1905, Территория Оклахома, Оклахома, США — 14 февраля 1950, Ред </a:t>
            </a:r>
            <a:r>
              <a:rPr lang="ru-RU" dirty="0" err="1"/>
              <a:t>Бенк</a:t>
            </a:r>
            <a:r>
              <a:rPr lang="ru-RU" dirty="0"/>
              <a:t>, Нью-Джерси, США) — американский физик и радиоинженер, основоположник радиоастрономии.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45673"/>
            <a:ext cx="3312368" cy="41404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8244408" y="645333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Меню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18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 информации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		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www.softmixer.com/2013/03/blog-</a:t>
            </a:r>
            <a:r>
              <a:rPr lang="ru-RU" dirty="0" smtClean="0"/>
              <a:t>			</a:t>
            </a:r>
            <a:r>
              <a:rPr lang="en-US" dirty="0" smtClean="0"/>
              <a:t>post_6451.html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448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	     </a:t>
            </a:r>
            <a:r>
              <a:rPr lang="ru-RU" sz="4400" dirty="0" smtClean="0"/>
              <a:t>Спасибо за внимание!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12917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Альмавива история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936" y="1628800"/>
            <a:ext cx="4800631" cy="52292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«Севильском цирюльнике» выводится в первый раз Фигаро, представляющий оригинальное создание Бомарше. В нём много черт самого Бомарше. Насмешливый, настойчивый, ловкий, неистощимый в запутывании и распутывании интриг, никогда не теряющийся и не унывающий, — он умеет находить выход из всякого положения. Он — центральная фигура. Таким образом, уже в этой комедии главное лицо — простой слуга, олицетворяющий собою третье сословие.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3384376" cy="5266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96336" y="652534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Меню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79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ru-RU" dirty="0" smtClean="0"/>
              <a:t>Батист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4" y="1268760"/>
            <a:ext cx="4716016" cy="55892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500" b="1" dirty="0" err="1"/>
              <a:t>Бати́ст</a:t>
            </a:r>
            <a:r>
              <a:rPr lang="ru-RU" sz="2500" dirty="0"/>
              <a:t>  — тонкая, полупрозрачная льняная или хлопчатобумажная ткань полотняного </a:t>
            </a:r>
            <a:r>
              <a:rPr lang="ru-RU" sz="2500" dirty="0" smtClean="0"/>
              <a:t>переплетения, </a:t>
            </a:r>
            <a:r>
              <a:rPr lang="ru-RU" sz="2500" dirty="0"/>
              <a:t>вырабатываемая из кручёной пряжи высоких номеров (наиболее тонкой). Батист выпускается отбелённым, мерсеризованным, гладкокрашеным и набивным. Употребляется для женского белья, летних платьев, блузок, а также как полуфабрикат для изготовления кальки.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4320480" cy="4806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446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 smtClean="0"/>
              <a:t>История </a:t>
            </a:r>
            <a:r>
              <a:rPr lang="ru-RU" dirty="0" err="1" smtClean="0"/>
              <a:t>батисты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1196752"/>
            <a:ext cx="4320480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500" dirty="0"/>
              <a:t>Считается, что изготовление батиста впервые начато в XIII веке во Фландрии неким г-ном Батистом из </a:t>
            </a:r>
            <a:r>
              <a:rPr lang="ru-RU" sz="2500" dirty="0" err="1"/>
              <a:t>Камбре</a:t>
            </a:r>
            <a:r>
              <a:rPr lang="ru-RU" sz="2500" dirty="0"/>
              <a:t>, по имени которого, согласно одной из гипотез, и сама ткань получила название во французском, русском и ряде других языков (в некоторых языках, включая английский, название ткани восходит к топониму </a:t>
            </a:r>
            <a:r>
              <a:rPr lang="ru-RU" sz="2500" dirty="0" err="1"/>
              <a:t>Камбре</a:t>
            </a:r>
            <a:r>
              <a:rPr lang="ru-RU" sz="2500" dirty="0"/>
              <a:t> — </a:t>
            </a:r>
            <a:r>
              <a:rPr lang="ru-RU" sz="2500" i="1" dirty="0" err="1"/>
              <a:t>cambric</a:t>
            </a:r>
            <a:r>
              <a:rPr lang="ru-RU" sz="2500" dirty="0" err="1"/>
              <a:t>и</a:t>
            </a:r>
            <a:r>
              <a:rPr lang="ru-RU" sz="2500" dirty="0"/>
              <a:t> т. п.).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960440" cy="495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80312" y="644099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Меню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622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378</TotalTime>
  <Words>3370</Words>
  <Application>Microsoft Office PowerPoint</Application>
  <PresentationFormat>Экран (4:3)</PresentationFormat>
  <Paragraphs>237</Paragraphs>
  <Slides>66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Тема Office</vt:lpstr>
      <vt:lpstr>Эпонимический словарь, по теме:”Мой мир”. </vt:lpstr>
      <vt:lpstr>Эпонимы</vt:lpstr>
      <vt:lpstr>Все что нас окружает</vt:lpstr>
      <vt:lpstr>Презентация PowerPoint</vt:lpstr>
      <vt:lpstr>История названия</vt:lpstr>
      <vt:lpstr>Альмавива</vt:lpstr>
      <vt:lpstr>Альмавива история</vt:lpstr>
      <vt:lpstr>Батист</vt:lpstr>
      <vt:lpstr>История батисты</vt:lpstr>
      <vt:lpstr>Жаккард</vt:lpstr>
      <vt:lpstr>Жозе́ф Мари́ Жакка́р</vt:lpstr>
      <vt:lpstr>Зенобия (зеновия) </vt:lpstr>
      <vt:lpstr>Зенобия Септимия</vt:lpstr>
      <vt:lpstr>История</vt:lpstr>
      <vt:lpstr>Иммельман</vt:lpstr>
      <vt:lpstr>Макс Иммельман</vt:lpstr>
      <vt:lpstr>Каллиопа</vt:lpstr>
      <vt:lpstr>Каллио́па</vt:lpstr>
      <vt:lpstr>Кардан</vt:lpstr>
      <vt:lpstr>Джерола́мо Карда́но </vt:lpstr>
      <vt:lpstr>Кардиган</vt:lpstr>
      <vt:lpstr>Джеймс Томас Браднелл</vt:lpstr>
      <vt:lpstr>Кингстон</vt:lpstr>
      <vt:lpstr>Лабутены</vt:lpstr>
      <vt:lpstr>Кристиан Лубутен</vt:lpstr>
      <vt:lpstr>Макинтош</vt:lpstr>
      <vt:lpstr>Чарльз Макинтош</vt:lpstr>
      <vt:lpstr>Максим</vt:lpstr>
      <vt:lpstr>Сэр Хайрем Стивенс Ма́ксим</vt:lpstr>
      <vt:lpstr>Мансарда</vt:lpstr>
      <vt:lpstr>Франсуа́ Манса́р</vt:lpstr>
      <vt:lpstr>Маузер</vt:lpstr>
      <vt:lpstr>Братья Маузеры</vt:lpstr>
      <vt:lpstr>Махаон</vt:lpstr>
      <vt:lpstr>Махаон</vt:lpstr>
      <vt:lpstr>Нарцисс</vt:lpstr>
      <vt:lpstr>История</vt:lpstr>
      <vt:lpstr>Николь</vt:lpstr>
      <vt:lpstr>Оливье</vt:lpstr>
      <vt:lpstr>Люсье́н Оливье́</vt:lpstr>
      <vt:lpstr>Океан</vt:lpstr>
      <vt:lpstr>Океа́н</vt:lpstr>
      <vt:lpstr>Панацея</vt:lpstr>
      <vt:lpstr>Панаце́я</vt:lpstr>
      <vt:lpstr>Реглан</vt:lpstr>
      <vt:lpstr>Фицрой Джеймс Генри Сомерсет, 1-й барон Реглан</vt:lpstr>
      <vt:lpstr>Силуэт</vt:lpstr>
      <vt:lpstr>Силуэт Этьен де</vt:lpstr>
      <vt:lpstr>Тифон</vt:lpstr>
      <vt:lpstr>Тифон</vt:lpstr>
      <vt:lpstr>Френч</vt:lpstr>
      <vt:lpstr>Джон Дентон Пинкстон Френч, 1-й граф Ипрский, виконт Ипрский и Хайлейкский </vt:lpstr>
      <vt:lpstr>Хам</vt:lpstr>
      <vt:lpstr>Хам</vt:lpstr>
      <vt:lpstr>Цеппелин</vt:lpstr>
      <vt:lpstr>Граф Фердинанд Адольф Хайнрих Август фон Цеппелин</vt:lpstr>
      <vt:lpstr>Шрапнель</vt:lpstr>
      <vt:lpstr>Генри Шрапнель</vt:lpstr>
      <vt:lpstr>Эскулап</vt:lpstr>
      <vt:lpstr>Эскула́п</vt:lpstr>
      <vt:lpstr>Юпитер</vt:lpstr>
      <vt:lpstr>Юпи́тер</vt:lpstr>
      <vt:lpstr>Я́нский</vt:lpstr>
      <vt:lpstr>Карл Янский</vt:lpstr>
      <vt:lpstr>Источник информации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Асус</dc:creator>
  <cp:lastModifiedBy>Асус</cp:lastModifiedBy>
  <cp:revision>39</cp:revision>
  <dcterms:created xsi:type="dcterms:W3CDTF">2016-10-09T08:23:25Z</dcterms:created>
  <dcterms:modified xsi:type="dcterms:W3CDTF">2016-12-21T18:23:18Z</dcterms:modified>
</cp:coreProperties>
</file>