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62" r:id="rId5"/>
    <p:sldId id="265" r:id="rId6"/>
    <p:sldId id="271" r:id="rId7"/>
    <p:sldId id="268" r:id="rId8"/>
    <p:sldId id="263" r:id="rId9"/>
    <p:sldId id="259" r:id="rId10"/>
    <p:sldId id="258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6451" y="1871131"/>
            <a:ext cx="6731616" cy="1096513"/>
          </a:xfrm>
        </p:spPr>
        <p:txBody>
          <a:bodyPr/>
          <a:lstStyle/>
          <a:p>
            <a:r>
              <a:rPr lang="ru-RU" dirty="0" smtClean="0"/>
              <a:t>Одежда и ткани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1636" y="3566159"/>
            <a:ext cx="6806431" cy="163760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smtClean="0"/>
              <a:t>Ученицы 9 «м» класса</a:t>
            </a:r>
          </a:p>
          <a:p>
            <a:pPr algn="r"/>
            <a:r>
              <a:rPr lang="ru-RU" dirty="0" smtClean="0"/>
              <a:t>МБОУ СОШ №6 г. Мытищи</a:t>
            </a:r>
          </a:p>
          <a:p>
            <a:pPr algn="r"/>
            <a:r>
              <a:rPr lang="ru-RU" dirty="0" smtClean="0"/>
              <a:t>Васильева Мария</a:t>
            </a:r>
          </a:p>
          <a:p>
            <a:pPr algn="r"/>
            <a:r>
              <a:rPr lang="ru-RU" dirty="0" smtClean="0"/>
              <a:t>Фролова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7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7" y="814648"/>
            <a:ext cx="6082487" cy="473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Твид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r="286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4153" y="1288473"/>
            <a:ext cx="6523062" cy="47299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Твид - плотная, тканая, износостойкая шерстяная ткань, обычно производимая в Шотландии. Ткань уникальна благодаря сочетанию нитей, окрашиваемых перед плетением, что позволяет ткачу смешивать различные цвета в ткани. Твид представляет собой ткань с мягкой, открытой, гибкой текстурой, напоминающей шевиот или домотканую, но более плотно сплетенную ткань. Самый распространенный вид - диагональное плетение "в елочку". Оттенки пряжи могут быть получены путем смешивания окрашенной шерсти, до ее скручивания в нить</a:t>
            </a:r>
            <a:r>
              <a:rPr lang="ru-RU" dirty="0" smtClean="0"/>
              <a:t>.</a:t>
            </a:r>
          </a:p>
          <a:p>
            <a:r>
              <a:rPr lang="ru-RU" dirty="0"/>
              <a:t>Первоначально ткань называлась </a:t>
            </a:r>
            <a:r>
              <a:rPr lang="ru-RU" i="1" dirty="0"/>
              <a:t>твил</a:t>
            </a:r>
            <a:r>
              <a:rPr lang="ru-RU" dirty="0"/>
              <a:t>, на шотландском </a:t>
            </a:r>
            <a:r>
              <a:rPr lang="ru-RU" i="1" dirty="0"/>
              <a:t>твил</a:t>
            </a:r>
            <a:r>
              <a:rPr lang="ru-RU" dirty="0"/>
              <a:t> - это материал саржевого переплетения. Название сложилось почти случайно. Примерно в 1831 году лондонский торговец получил письмо от фирмы </a:t>
            </a:r>
            <a:r>
              <a:rPr lang="ru-RU" dirty="0" err="1"/>
              <a:t>Hawick</a:t>
            </a:r>
            <a:r>
              <a:rPr lang="ru-RU" dirty="0"/>
              <a:t>, </a:t>
            </a:r>
            <a:r>
              <a:rPr lang="ru-RU" dirty="0" err="1"/>
              <a:t>Wm</a:t>
            </a:r>
            <a:r>
              <a:rPr lang="ru-RU" dirty="0"/>
              <a:t>. </a:t>
            </a:r>
            <a:r>
              <a:rPr lang="ru-RU" dirty="0" err="1"/>
              <a:t>Watson</a:t>
            </a:r>
            <a:r>
              <a:rPr lang="ru-RU" dirty="0"/>
              <a:t> &amp; </a:t>
            </a:r>
            <a:r>
              <a:rPr lang="ru-RU" dirty="0" err="1"/>
              <a:t>Sons</a:t>
            </a:r>
            <a:r>
              <a:rPr lang="ru-RU" dirty="0"/>
              <a:t>, </a:t>
            </a:r>
            <a:r>
              <a:rPr lang="ru-RU" dirty="0" err="1"/>
              <a:t>Dangerfield</a:t>
            </a:r>
            <a:r>
              <a:rPr lang="ru-RU" dirty="0"/>
              <a:t> </a:t>
            </a:r>
            <a:r>
              <a:rPr lang="ru-RU" dirty="0" err="1"/>
              <a:t>Mills</a:t>
            </a:r>
            <a:r>
              <a:rPr lang="ru-RU" dirty="0"/>
              <a:t> о некоторых «</a:t>
            </a:r>
            <a:r>
              <a:rPr lang="ru-RU" dirty="0" err="1"/>
              <a:t>твилах</a:t>
            </a:r>
            <a:r>
              <a:rPr lang="ru-RU" dirty="0"/>
              <a:t>». Торговец неправильно истолковал почерк, думая, что это торговая марка, взявшая свое название от реки Твид, протекающей через область Шотландии, знаменитой своей текстильной промышленностью. Ткань рекламировалась как Твид, и с тех пор название закрепилось.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287" y="1041401"/>
            <a:ext cx="6043353" cy="380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Джерси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9092" y="1421477"/>
            <a:ext cx="6498124" cy="43951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Плотный трикотажный материал, а также одеж- да из такого </a:t>
            </a:r>
            <a:r>
              <a:rPr lang="ru-RU" dirty="0" smtClean="0"/>
              <a:t>материала</a:t>
            </a:r>
          </a:p>
          <a:p>
            <a:r>
              <a:rPr lang="ru-RU" b="1" dirty="0"/>
              <a:t>Слово</a:t>
            </a:r>
            <a:r>
              <a:rPr lang="ru-RU" dirty="0"/>
              <a:t> происходит от английского </a:t>
            </a:r>
            <a:r>
              <a:rPr lang="ru-RU" dirty="0" err="1"/>
              <a:t>jersey</a:t>
            </a:r>
            <a:r>
              <a:rPr lang="ru-RU" dirty="0"/>
              <a:t> — по названию традиционной одежды рыбаков с острова </a:t>
            </a:r>
            <a:r>
              <a:rPr lang="ru-RU" b="1" dirty="0"/>
              <a:t>Джерси</a:t>
            </a:r>
            <a:r>
              <a:rPr lang="ru-RU" dirty="0"/>
              <a:t> близ </a:t>
            </a:r>
            <a:r>
              <a:rPr lang="ru-RU" dirty="0" smtClean="0"/>
              <a:t>Нормандии. </a:t>
            </a:r>
            <a:r>
              <a:rPr lang="ru-RU" dirty="0"/>
              <a:t>Местные жители разводили особую породу овец с теплой шерстью. Из нее делали нижнее белье, защищавшее от холода сурового климата. Одежда рыбаков тоже была из джерси, ведь они особенно нуждались в тепле и защите от ветра в открытом море.</a:t>
            </a:r>
          </a:p>
          <a:p>
            <a:r>
              <a:rPr lang="ru-RU" dirty="0"/>
              <a:t>Мировой популярностью джерси обязан Коко Шанель, которая впервые представила коллекцию верхней одежды из этого трикотажа на показе в Париже в 1916 г. Дебют оказался неудачным, но на следующей неделе высокой моды платье из трикотажа ждал ошеломительный успех. С этого момента ткань получила всеобщее признание.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287" y="831274"/>
            <a:ext cx="6173927" cy="4322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Панама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r="2859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3287" y="1354975"/>
            <a:ext cx="6173928" cy="4461625"/>
          </a:xfrm>
        </p:spPr>
        <p:txBody>
          <a:bodyPr>
            <a:normAutofit fontScale="85000" lnSpcReduction="1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Чаще всего панамой называют лёгкую шляпу с упругими полями из особого сорта соломы — </a:t>
            </a:r>
            <a:r>
              <a:rPr lang="ru-RU" dirty="0" err="1">
                <a:solidFill>
                  <a:schemeClr val="tx1"/>
                </a:solidFill>
              </a:rPr>
              <a:t>токилья</a:t>
            </a:r>
            <a:r>
              <a:rPr lang="ru-RU" dirty="0">
                <a:solidFill>
                  <a:schemeClr val="tx1"/>
                </a:solidFill>
              </a:rPr>
              <a:t>. Однако это слово используют для обозначения и других головных уборов: Головной убор из плотной ткани с узкими полями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 smtClean="0"/>
              <a:t>Панама </a:t>
            </a:r>
            <a:r>
              <a:rPr lang="ru-RU" dirty="0"/>
              <a:t>обычно имеет светлый оттенок и делается из соломы южноамериканской пальмы. Как привило, она должна иметь углубление сверху и быть легкой и дышащей</a:t>
            </a:r>
            <a:r>
              <a:rPr lang="ru-RU" dirty="0" smtClean="0"/>
              <a:t>. </a:t>
            </a:r>
            <a:r>
              <a:rPr lang="ru-RU" dirty="0"/>
              <a:t>Несмотря на, казалось бы, очевидную связь со страной Панама, этот головной убор появился в Эквадоре, где его делают уже на протяжении многих </a:t>
            </a:r>
            <a:r>
              <a:rPr lang="ru-RU" dirty="0" smtClean="0"/>
              <a:t>веков.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Во время строительства Панамского канала, работавшие там люди страдали от палящего солнца. Было принято решение закупить большую партию шляп из соломы, которые спасали шею, голову и уши от зноя. В честь открытия Панамского канала и в благодарность за службу соломенная шляпа получила новое название — панама. Этот головной убор вскоре привлек внимание жителей Европы и США, там его в начале называли эквадорками.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9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225" y="764772"/>
            <a:ext cx="6148989" cy="606828"/>
          </a:xfrm>
        </p:spPr>
        <p:txBody>
          <a:bodyPr>
            <a:normAutofit/>
          </a:bodyPr>
          <a:lstStyle/>
          <a:p>
            <a:r>
              <a:rPr lang="ru-RU" dirty="0" smtClean="0"/>
              <a:t>Тюль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5963" y="1296785"/>
            <a:ext cx="6581251" cy="469669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Значение</a:t>
            </a:r>
          </a:p>
          <a:p>
            <a:pPr algn="l"/>
            <a:r>
              <a:rPr lang="ru-RU" dirty="0"/>
              <a:t>Сегодня многие полагают, что тюль – это лишь специализированная ткань для занавешивания окон в дневное время. Однако такое мнение не совсем верно, так как изначально данный материал был предназначен для украшения платьев и нижнего белья, а лишь потом стал восприниматься как сугубо занавесочная ткань. </a:t>
            </a:r>
            <a:r>
              <a:rPr lang="ru-RU" dirty="0"/>
              <a:t>Благодаря своей легкости, изящности и прозрачности данный материал в былые времена был серьезным конкурентом для кружев, отличаясь от них лишь методом изготовления и более легкой структурой. </a:t>
            </a:r>
            <a:endParaRPr lang="ru-RU" dirty="0"/>
          </a:p>
          <a:p>
            <a:pPr algn="l"/>
            <a:r>
              <a:rPr lang="ru-RU" dirty="0" smtClean="0"/>
              <a:t>Происхождение</a:t>
            </a:r>
          </a:p>
          <a:p>
            <a:pPr algn="l"/>
            <a:r>
              <a:rPr lang="ru-RU" dirty="0" smtClean="0"/>
              <a:t>Это </a:t>
            </a:r>
            <a:r>
              <a:rPr lang="ru-RU" dirty="0"/>
              <a:t>слово, как и многие другие названия тканей, возникло во Франции. Хотя первоначально изготавливать тюль начали в Великобритании во второй половине XVIII в., популярность и распространенность этот материал получил благодаря жителям небольшого </a:t>
            </a:r>
            <a:r>
              <a:rPr lang="ru-RU" b="1" dirty="0"/>
              <a:t>французского городка Тюля </a:t>
            </a:r>
            <a:r>
              <a:rPr lang="ru-RU" dirty="0"/>
              <a:t>(</a:t>
            </a:r>
            <a:r>
              <a:rPr lang="ru-RU" dirty="0" err="1"/>
              <a:t>Tulle</a:t>
            </a:r>
            <a:r>
              <a:rPr lang="ru-RU" dirty="0"/>
              <a:t>). Именно они в XIX в. стали крупнейшими в Европе производителями этого тонкого и изящного материала, который впоследствии был назван в честь самого города. Это название, практически не подвергшись изменениям, перекочевало в большинство языков. Так, в английском он называется </a:t>
            </a:r>
            <a:r>
              <a:rPr lang="ru-RU" dirty="0" err="1"/>
              <a:t>tulle</a:t>
            </a:r>
            <a:r>
              <a:rPr lang="ru-RU" dirty="0"/>
              <a:t>, в немецком - </a:t>
            </a:r>
            <a:r>
              <a:rPr lang="ru-RU" dirty="0" err="1"/>
              <a:t>tüll</a:t>
            </a:r>
            <a:r>
              <a:rPr lang="ru-RU" dirty="0"/>
              <a:t>, в польском - </a:t>
            </a:r>
            <a:r>
              <a:rPr lang="ru-RU" dirty="0" err="1"/>
              <a:t>tiul</a:t>
            </a:r>
            <a:r>
              <a:rPr lang="ru-RU" dirty="0"/>
              <a:t>, в испанском - </a:t>
            </a:r>
            <a:r>
              <a:rPr lang="ru-RU" dirty="0" err="1"/>
              <a:t>tul</a:t>
            </a:r>
            <a:r>
              <a:rPr lang="ru-RU" dirty="0"/>
              <a:t>, белорусском - "</a:t>
            </a:r>
            <a:r>
              <a:rPr lang="ru-RU" dirty="0" err="1"/>
              <a:t>цюль</a:t>
            </a:r>
            <a:r>
              <a:rPr lang="ru-RU" dirty="0"/>
              <a:t>", а в русском - "тюль".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0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7" y="814648"/>
            <a:ext cx="6082487" cy="473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Галифе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4153" y="1288473"/>
            <a:ext cx="6523062" cy="4729942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Значение: военные </a:t>
            </a:r>
            <a:r>
              <a:rPr lang="ru-RU" dirty="0"/>
              <a:t>брюки, облегающие голени и расширяющиеся кверху; названы по имени маркиза де </a:t>
            </a:r>
            <a:r>
              <a:rPr lang="ru-RU" dirty="0" smtClean="0"/>
              <a:t>Галифе, </a:t>
            </a:r>
            <a:r>
              <a:rPr lang="ru-RU" dirty="0"/>
              <a:t>который ввёл их </a:t>
            </a:r>
            <a:r>
              <a:rPr lang="ru-RU" dirty="0" smtClean="0"/>
              <a:t>для кавалеристов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Позже галифе были заимствованы другими армиями. В </a:t>
            </a:r>
            <a:r>
              <a:rPr lang="ru-RU" dirty="0" smtClean="0">
                <a:solidFill>
                  <a:schemeClr val="tx1"/>
                </a:solidFill>
              </a:rPr>
              <a:t>1880-х</a:t>
            </a:r>
            <a:r>
              <a:rPr lang="ru-RU" dirty="0">
                <a:solidFill>
                  <a:schemeClr val="tx1"/>
                </a:solidFill>
              </a:rPr>
              <a:t> галифе вошли в женскую моду, а в </a:t>
            </a:r>
            <a:r>
              <a:rPr lang="ru-RU" dirty="0" smtClean="0">
                <a:solidFill>
                  <a:schemeClr val="tx1"/>
                </a:solidFill>
              </a:rPr>
              <a:t>1900-х</a:t>
            </a:r>
            <a:r>
              <a:rPr lang="ru-RU" dirty="0">
                <a:solidFill>
                  <a:schemeClr val="tx1"/>
                </a:solidFill>
              </a:rPr>
              <a:t> — в мужскую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Гастон Александр Огюст де Галифе </a:t>
            </a:r>
            <a:r>
              <a:rPr lang="ru-RU" dirty="0" smtClean="0"/>
              <a:t>(</a:t>
            </a:r>
            <a:r>
              <a:rPr lang="ru-RU" dirty="0"/>
              <a:t>1830–1909</a:t>
            </a:r>
            <a:r>
              <a:rPr lang="ru-RU" dirty="0" smtClean="0"/>
              <a:t>) -</a:t>
            </a:r>
            <a:endParaRPr lang="ru-RU" dirty="0"/>
          </a:p>
          <a:p>
            <a:r>
              <a:rPr lang="ru-RU" dirty="0"/>
              <a:t>маркиз, французский генерал, военный </a:t>
            </a:r>
            <a:r>
              <a:rPr lang="ru-RU" dirty="0" err="1" smtClean="0"/>
              <a:t>министр.Участвовал</a:t>
            </a:r>
            <a:r>
              <a:rPr lang="ru-RU" dirty="0" smtClean="0"/>
              <a:t> </a:t>
            </a:r>
            <a:r>
              <a:rPr lang="ru-RU" dirty="0"/>
              <a:t>в нескольких военных кампаниях. В 1860 г. стал капитаном и адъютантом императора Наполеона III</a:t>
            </a:r>
            <a:r>
              <a:rPr lang="ru-RU" dirty="0" smtClean="0"/>
              <a:t>. </a:t>
            </a:r>
            <a:r>
              <a:rPr lang="ru-RU" dirty="0"/>
              <a:t>Во время Франко-прусской войны был взят в </a:t>
            </a:r>
            <a:r>
              <a:rPr lang="ru-RU" dirty="0" smtClean="0"/>
              <a:t>плен, после </a:t>
            </a:r>
            <a:r>
              <a:rPr lang="ru-RU" dirty="0"/>
              <a:t>освобождения из </a:t>
            </a:r>
            <a:r>
              <a:rPr lang="ru-RU" dirty="0" smtClean="0"/>
              <a:t>которого </a:t>
            </a:r>
            <a:r>
              <a:rPr lang="ru-RU" dirty="0"/>
              <a:t>возглавлял кавалерийскую бригаду </a:t>
            </a:r>
            <a:r>
              <a:rPr lang="ru-RU" dirty="0" smtClean="0"/>
              <a:t>версальцев </a:t>
            </a:r>
            <a:r>
              <a:rPr lang="ru-RU" dirty="0"/>
              <a:t>и жестоко подавил восстание Парижской коммуны</a:t>
            </a:r>
            <a:r>
              <a:rPr lang="ru-RU" dirty="0" smtClean="0"/>
              <a:t>. В </a:t>
            </a:r>
            <a:r>
              <a:rPr lang="ru-RU" dirty="0"/>
              <a:t>1873 г. стал командором ордена Почетного легиона. В 1880 г. назначен парижским генерал-губернатором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b="4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01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1" y="789710"/>
            <a:ext cx="6074174" cy="573578"/>
          </a:xfrm>
        </p:spPr>
        <p:txBody>
          <a:bodyPr>
            <a:normAutofit/>
          </a:bodyPr>
          <a:lstStyle/>
          <a:p>
            <a:r>
              <a:rPr lang="ru-RU" dirty="0" err="1" smtClean="0"/>
              <a:t>Жаккард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28696"/>
          <a:stretch>
            <a:fillRect/>
          </a:stretch>
        </p:blipFill>
        <p:spPr>
          <a:xfrm>
            <a:off x="8795152" y="908398"/>
            <a:ext cx="2130271" cy="3320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363288"/>
            <a:ext cx="7223760" cy="4646814"/>
          </a:xfrm>
        </p:spPr>
        <p:txBody>
          <a:bodyPr>
            <a:normAutofit/>
          </a:bodyPr>
          <a:lstStyle/>
          <a:p>
            <a:r>
              <a:rPr lang="ru-RU" dirty="0"/>
              <a:t>Название «</a:t>
            </a:r>
            <a:r>
              <a:rPr lang="ru-RU" dirty="0" err="1"/>
              <a:t>жаккард</a:t>
            </a:r>
            <a:r>
              <a:rPr lang="ru-RU" dirty="0"/>
              <a:t>» — это собирательное название всех тканей, в узоре которых чередуются различные виды переплетения нитей. </a:t>
            </a:r>
            <a:r>
              <a:rPr lang="ru-RU" dirty="0" smtClean="0"/>
              <a:t>Жаккардовые ткани - крупноузорчатые </a:t>
            </a:r>
            <a:r>
              <a:rPr lang="ru-RU" dirty="0"/>
              <a:t>ткани из любых видов волокна, выработанные на жаккардовых станках и идущие на изготовление покрывал, скатертей и т. п.; по имени Ж. М. </a:t>
            </a:r>
            <a:r>
              <a:rPr lang="ru-RU" dirty="0" err="1"/>
              <a:t>Жаккара</a:t>
            </a:r>
            <a:r>
              <a:rPr lang="ru-RU" dirty="0"/>
              <a:t>.</a:t>
            </a:r>
          </a:p>
          <a:p>
            <a:r>
              <a:rPr lang="ru-RU" dirty="0"/>
              <a:t>Жозеф Мари </a:t>
            </a:r>
            <a:r>
              <a:rPr lang="ru-RU" dirty="0" err="1"/>
              <a:t>Жаккар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1752–1834)</a:t>
            </a:r>
          </a:p>
          <a:p>
            <a:r>
              <a:rPr lang="ru-RU" sz="1600" dirty="0"/>
              <a:t>французский изобретатель. Родился в Лионе в семье прядильщика шелка. От отца унаследовал маленькую мастерскую, но вскоре обанкротился. В 1790 г. задался целью восстановить ткацкий станок, построенный за 50 лет до того Жаком де </a:t>
            </a:r>
            <a:r>
              <a:rPr lang="ru-RU" sz="1600" dirty="0" err="1"/>
              <a:t>Воказаном</a:t>
            </a:r>
            <a:r>
              <a:rPr lang="ru-RU" sz="1600" dirty="0"/>
              <a:t> (</a:t>
            </a:r>
            <a:r>
              <a:rPr lang="ru-RU" sz="1600" dirty="0" err="1"/>
              <a:t>Jacques</a:t>
            </a:r>
            <a:r>
              <a:rPr lang="ru-RU" sz="1600" dirty="0"/>
              <a:t> </a:t>
            </a:r>
            <a:r>
              <a:rPr lang="ru-RU" sz="1600" dirty="0" err="1"/>
              <a:t>de</a:t>
            </a:r>
            <a:r>
              <a:rPr lang="ru-RU" sz="1600" dirty="0"/>
              <a:t> </a:t>
            </a:r>
            <a:r>
              <a:rPr lang="ru-RU" sz="1600" dirty="0" err="1"/>
              <a:t>Vaucasan</a:t>
            </a:r>
            <a:r>
              <a:rPr lang="ru-RU" sz="1600" dirty="0"/>
              <a:t>). Это был один из первых образцов автоматического ткацкого станка. </a:t>
            </a:r>
            <a:r>
              <a:rPr lang="ru-RU" sz="1600" dirty="0" smtClean="0"/>
              <a:t>В </a:t>
            </a:r>
            <a:r>
              <a:rPr lang="ru-RU" sz="1600" dirty="0"/>
              <a:t>1801 г. сконструировал станок</a:t>
            </a:r>
            <a:r>
              <a:rPr lang="ru-RU" sz="1600" dirty="0" smtClean="0"/>
              <a:t>, который </a:t>
            </a:r>
            <a:r>
              <a:rPr lang="ru-RU" sz="1600" dirty="0"/>
              <a:t>позже </a:t>
            </a:r>
            <a:r>
              <a:rPr lang="ru-RU" sz="1600" dirty="0" smtClean="0"/>
              <a:t>усовершенствовал, </a:t>
            </a:r>
            <a:r>
              <a:rPr lang="ru-RU" sz="1600" dirty="0"/>
              <a:t>что позволяло ткать большие полотна и ковры. Французское правительство заинтересовалось изобретением. </a:t>
            </a:r>
            <a:r>
              <a:rPr lang="ru-RU" sz="1600" dirty="0" err="1"/>
              <a:t>Жаккару</a:t>
            </a:r>
            <a:r>
              <a:rPr lang="ru-RU" sz="1600" dirty="0"/>
              <a:t> стали выплачивать деньги за каждый сделанный ткацкий станок его конструкции. В 1812 г. во Франции работали 11 тыс. станков </a:t>
            </a:r>
            <a:r>
              <a:rPr lang="ru-RU" sz="1600" dirty="0" err="1"/>
              <a:t>Жаккара</a:t>
            </a:r>
            <a:r>
              <a:rPr lang="ru-RU" sz="1600" dirty="0"/>
              <a:t>. Они стали появляться и в других странах</a:t>
            </a:r>
            <a:r>
              <a:rPr lang="ru-RU" sz="16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AutoShape 2" descr="https://rus.team/images/article/5416/2019-08-06-466_16279-1_63821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613" y="4438998"/>
            <a:ext cx="2518756" cy="1679170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0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287" y="814648"/>
            <a:ext cx="6173927" cy="3823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Макинтош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b="6762"/>
          <a:stretch>
            <a:fillRect/>
          </a:stretch>
        </p:blipFill>
        <p:spPr>
          <a:xfrm>
            <a:off x="8395853" y="941647"/>
            <a:ext cx="2621223" cy="30237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655" y="1346662"/>
            <a:ext cx="6766560" cy="45470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плащ </a:t>
            </a:r>
            <a:r>
              <a:rPr lang="ru-RU" dirty="0"/>
              <a:t>из непромокаемой прорезиненной ткани, а также летнее (обычно габардиновое) мужское пальто по типу такого плаща, бывшее в моде в 40–50-х гг. XX в. Название – по имени Ч. Макинтоша.</a:t>
            </a:r>
          </a:p>
          <a:p>
            <a:r>
              <a:rPr lang="ru-RU" dirty="0" smtClean="0"/>
              <a:t>Чарлз </a:t>
            </a:r>
            <a:r>
              <a:rPr lang="ru-RU" dirty="0"/>
              <a:t>Макинтош </a:t>
            </a:r>
            <a:r>
              <a:rPr lang="ru-RU" dirty="0" smtClean="0"/>
              <a:t>(</a:t>
            </a:r>
            <a:r>
              <a:rPr lang="ru-RU" dirty="0"/>
              <a:t>1766–1843)</a:t>
            </a:r>
          </a:p>
          <a:p>
            <a:r>
              <a:rPr lang="ru-RU" dirty="0"/>
              <a:t>известный шотландский изобретатель-химик. Был сыном красильщика. Рано заинтересовался наукой. В 1786 г. начал работу на химической фабрике, а в 1797 г. открыл собственное производство, первую в Шотландии фабрику квасцов. Вместе с Чарлзом </a:t>
            </a:r>
            <a:r>
              <a:rPr lang="ru-RU" dirty="0" err="1"/>
              <a:t>Теннантом</a:t>
            </a:r>
            <a:r>
              <a:rPr lang="ru-RU" dirty="0"/>
              <a:t> изобрел отбеливающее средство для тканей (хлорную известь). Изобрел также процесс восстановления железа окисью углерода, более быстрый, чем известный в то время процесс получения стали. Предложил склеивать одежду из кусков прорезиненной ткани. Решив проблемы, возникавшие из-за сильного запаха резины, в 1823 г. он получил патент, а в 1836 г. начал производство плащей «макинтош», пользовавшихся большим спросом. Стал членом Королевского общества в 1823 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1" y="4347557"/>
            <a:ext cx="2447058" cy="1631372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02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287" y="814648"/>
            <a:ext cx="6173927" cy="3823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Кардиган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655" y="1346662"/>
            <a:ext cx="6766560" cy="45470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вязаный шерстяной жакет с длинными рукавами без воротника, застегивающийся на пуговицы; назван по имени графа Кардигана.</a:t>
            </a:r>
          </a:p>
          <a:p>
            <a:r>
              <a:rPr lang="ru-RU" dirty="0" smtClean="0"/>
              <a:t>граф </a:t>
            </a:r>
            <a:r>
              <a:rPr lang="ru-RU" dirty="0"/>
              <a:t>Кардиган - </a:t>
            </a:r>
            <a:r>
              <a:rPr lang="ru-RU" dirty="0" smtClean="0"/>
              <a:t>(</a:t>
            </a:r>
            <a:r>
              <a:rPr lang="ru-RU" dirty="0"/>
              <a:t>1797–1868)</a:t>
            </a:r>
          </a:p>
          <a:p>
            <a:r>
              <a:rPr lang="ru-RU" dirty="0"/>
              <a:t>английский полковник. В 1818–1829 гг. – член парламента. С 1837 г. – граф Кардиган. Служил в кавалерии, участвовал в Крымской войне. 25 октября 1854 г. кавалерийская бригада под его командованием понесла большие потери в битве при Балаклаве. За это он был отдан под суд. Вязаный жакет, с которым осталось связано имя Кардигана, впервые надели кавалеристы его бригады</a:t>
            </a:r>
            <a:r>
              <a:rPr lang="ru-RU" dirty="0" smtClean="0"/>
              <a:t>.</a:t>
            </a:r>
          </a:p>
          <a:p>
            <a:r>
              <a:rPr lang="ru-RU" dirty="0"/>
              <a:t>Во время крымской войны 1853-1856 годов лорд Кардиган командовал легкой кавалерийской бригадой в звании генерала. Лорд Кардиган отличался слабоватым здоровьем, постоянно мерз и простывал - и чтобы как то сохранить свое здоровье и не нарушить правил ношения военного мундира придумал </a:t>
            </a:r>
            <a:r>
              <a:rPr lang="ru-RU" dirty="0" smtClean="0"/>
              <a:t>данный предмет одежды, </a:t>
            </a:r>
            <a:r>
              <a:rPr lang="ru-RU" dirty="0"/>
              <a:t>идеально подходящий для ношения под формой.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r="7606"/>
          <a:stretch>
            <a:fillRect/>
          </a:stretch>
        </p:blipFill>
        <p:spPr>
          <a:xfrm>
            <a:off x="8462963" y="1041400"/>
            <a:ext cx="2695575" cy="31813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56" y="4347557"/>
            <a:ext cx="2754988" cy="15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76" y="806336"/>
            <a:ext cx="6115738" cy="357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Реглан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1" b="9971"/>
          <a:stretch>
            <a:fillRect/>
          </a:stretch>
        </p:blipFill>
        <p:spPr>
          <a:xfrm>
            <a:off x="8513554" y="922828"/>
            <a:ext cx="2658879" cy="31171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593" y="1221971"/>
            <a:ext cx="6431621" cy="4754880"/>
          </a:xfrm>
        </p:spPr>
        <p:txBody>
          <a:bodyPr>
            <a:normAutofit/>
          </a:bodyPr>
          <a:lstStyle/>
          <a:p>
            <a:r>
              <a:rPr lang="ru-RU" dirty="0"/>
              <a:t>фасон пальто, платья, при котором рукав составляет с плечом одно целое (без поперечного шва). Название – по имени генерала Реглана, который потерял руку в сражении при Ватерлоо и первым стал носить одежду такого покроя.</a:t>
            </a:r>
          </a:p>
          <a:p>
            <a:r>
              <a:rPr lang="ru-RU" dirty="0" smtClean="0"/>
              <a:t>барон </a:t>
            </a:r>
            <a:r>
              <a:rPr lang="ru-RU" dirty="0"/>
              <a:t>Реглан </a:t>
            </a:r>
            <a:r>
              <a:rPr lang="ru-RU" dirty="0" smtClean="0"/>
              <a:t>(</a:t>
            </a:r>
            <a:r>
              <a:rPr lang="ru-RU" dirty="0"/>
              <a:t>1788–1855)</a:t>
            </a:r>
          </a:p>
          <a:p>
            <a:r>
              <a:rPr lang="ru-RU" dirty="0"/>
              <a:t>британский генерал, лорд</a:t>
            </a:r>
            <a:r>
              <a:rPr lang="ru-RU" dirty="0" smtClean="0"/>
              <a:t>. </a:t>
            </a:r>
            <a:r>
              <a:rPr lang="ru-RU" dirty="0"/>
              <a:t>В 1814 г. после первого низложения Наполеона Веллингтон был назначен британским послом в Париже. Реглан служил у него секретарем. Участвовал в битве при Ватерлоо в 1815 г. В этой битве ему прострелили правую руку, которую пришлось ампутировать. В августе 1815 г. получил звание полковника. До конца 1818 г. был секретарем британского посольства. В мае 1825 г. получил звание генерал-майора, в 1826 г. вместе с Веллингтоном посетил Санкт-Петербург, где присутствовал на коронации царя Николая </a:t>
            </a:r>
            <a:r>
              <a:rPr lang="ru-RU" dirty="0" smtClean="0"/>
              <a:t>I. Получил </a:t>
            </a:r>
            <a:r>
              <a:rPr lang="ru-RU" dirty="0"/>
              <a:t>звание фельдмаршала. Умер под Севастополем от холеры.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554" y="4332057"/>
            <a:ext cx="2468734" cy="1644794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61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7" y="831273"/>
            <a:ext cx="6082488" cy="3823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Кашемир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 b="4785"/>
          <a:stretch>
            <a:fillRect/>
          </a:stretch>
        </p:blipFill>
        <p:spPr>
          <a:xfrm>
            <a:off x="7897813" y="1041400"/>
            <a:ext cx="3217862" cy="19177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9338" y="1155469"/>
            <a:ext cx="6597877" cy="4661131"/>
          </a:xfrm>
        </p:spPr>
        <p:txBody>
          <a:bodyPr>
            <a:normAutofit/>
          </a:bodyPr>
          <a:lstStyle/>
          <a:p>
            <a:r>
              <a:rPr lang="ru-RU" dirty="0"/>
              <a:t>История кашемира и происхождение его названия неразрывно связаны с Кашмирской долиной, местом завораживающей красоты. Расположена долина на высоте около 2000 метров над уровнем моря, между Гималайским горным массивом и горной цепью Пир-</a:t>
            </a:r>
            <a:r>
              <a:rPr lang="ru-RU" dirty="0" err="1"/>
              <a:t>Панджал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одной версии Кашмирская долина, или просто Кашмир, получила свое наименование от имени мудреца </a:t>
            </a:r>
            <a:r>
              <a:rPr lang="ru-RU" dirty="0" err="1"/>
              <a:t>Кашьяпы</a:t>
            </a:r>
            <a:r>
              <a:rPr lang="ru-RU" dirty="0"/>
              <a:t>, </a:t>
            </a:r>
            <a:r>
              <a:rPr lang="ru-RU" dirty="0" err="1"/>
              <a:t>Кашьяпа</a:t>
            </a:r>
            <a:r>
              <a:rPr lang="ru-RU" dirty="0"/>
              <a:t>-мир (санскр. </a:t>
            </a:r>
            <a:r>
              <a:rPr lang="ru-RU" dirty="0" err="1"/>
              <a:t>Kāśyapa</a:t>
            </a:r>
            <a:r>
              <a:rPr lang="ru-RU" dirty="0"/>
              <a:t> </a:t>
            </a:r>
            <a:r>
              <a:rPr lang="ru-RU" dirty="0" err="1"/>
              <a:t>mīr</a:t>
            </a:r>
            <a:r>
              <a:rPr lang="ru-RU" dirty="0"/>
              <a:t>), что в переводе означает «море </a:t>
            </a:r>
            <a:r>
              <a:rPr lang="ru-RU" dirty="0" err="1"/>
              <a:t>Кашьяпы</a:t>
            </a:r>
            <a:r>
              <a:rPr lang="ru-RU" dirty="0"/>
              <a:t>». Другая версия гласит, что свое название Кашмир получил от санскритских слов </a:t>
            </a:r>
            <a:r>
              <a:rPr lang="ru-RU" dirty="0" err="1"/>
              <a:t>kа</a:t>
            </a:r>
            <a:r>
              <a:rPr lang="ru-RU" dirty="0"/>
              <a:t> — вода и </a:t>
            </a:r>
            <a:r>
              <a:rPr lang="ru-RU" dirty="0" err="1"/>
              <a:t>śimīra</a:t>
            </a:r>
            <a:r>
              <a:rPr lang="ru-RU" dirty="0"/>
              <a:t> — высушить, что переводится как высушенная вода или иссушенные земли. А от названия Кашмир, в свою очередь, получил название уникальнейший материал кашемир, и это неудивительно, ведь Кашмирская долина является родиной кашемира и традиционным местом его производства уже тысячи лет! </a:t>
            </a:r>
          </a:p>
        </p:txBody>
      </p:sp>
      <p:pic>
        <p:nvPicPr>
          <p:cNvPr id="4100" name="Picture 4" descr="Откуда произошло название «кашемир»?, фото №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07" y="3295817"/>
            <a:ext cx="2029230" cy="25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287" y="1041400"/>
            <a:ext cx="6173927" cy="662709"/>
          </a:xfrm>
        </p:spPr>
        <p:txBody>
          <a:bodyPr>
            <a:normAutofit/>
          </a:bodyPr>
          <a:lstStyle/>
          <a:p>
            <a:r>
              <a:rPr lang="ru-RU" dirty="0" smtClean="0"/>
              <a:t>Батист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3287" y="1787236"/>
            <a:ext cx="6173928" cy="3296996"/>
          </a:xfrm>
        </p:spPr>
        <p:txBody>
          <a:bodyPr/>
          <a:lstStyle/>
          <a:p>
            <a:r>
              <a:rPr lang="ru-RU" dirty="0"/>
              <a:t>Тонкая, полупрозрачная, слегка блестящая бумажная или льняная ткань полотняного переплетения.</a:t>
            </a:r>
            <a:endParaRPr lang="ru-RU" dirty="0" smtClean="0"/>
          </a:p>
          <a:p>
            <a:r>
              <a:rPr lang="ru-RU" dirty="0" smtClean="0"/>
              <a:t>Ткань </a:t>
            </a:r>
            <a:r>
              <a:rPr lang="ru-RU" dirty="0"/>
              <a:t>получила название по имени известного фламандского ткача XIII </a:t>
            </a:r>
            <a:r>
              <a:rPr lang="ru-RU" dirty="0" smtClean="0"/>
              <a:t>века </a:t>
            </a:r>
            <a:r>
              <a:rPr lang="ru-RU" dirty="0"/>
              <a:t>Фр. Батиста де Шамбре, который первым выткал эту ткань</a:t>
            </a:r>
            <a:r>
              <a:rPr lang="ru-RU" dirty="0" smtClean="0"/>
              <a:t>.</a:t>
            </a:r>
          </a:p>
          <a:p>
            <a:r>
              <a:rPr lang="ru-RU" dirty="0"/>
              <a:t>Лучший батист из окрестностей Валансьена и </a:t>
            </a:r>
            <a:r>
              <a:rPr lang="ru-RU" dirty="0" err="1"/>
              <a:t>Камбре</a:t>
            </a:r>
            <a:r>
              <a:rPr lang="ru-RU" dirty="0"/>
              <a:t> делается из ниток ручной пряжи, так как фабричный не имеет того лоска, который составляет одно из главных качеств хорошего батиста; он может быть также и бумажным, — значительно уступающий льняному в крепости.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5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854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Одежда и ткани</vt:lpstr>
      <vt:lpstr>Тюль</vt:lpstr>
      <vt:lpstr>Галифе</vt:lpstr>
      <vt:lpstr>Жаккард</vt:lpstr>
      <vt:lpstr>Макинтош</vt:lpstr>
      <vt:lpstr>Кардиган</vt:lpstr>
      <vt:lpstr>Реглан</vt:lpstr>
      <vt:lpstr>Кашемир</vt:lpstr>
      <vt:lpstr>Батист</vt:lpstr>
      <vt:lpstr>Твид</vt:lpstr>
      <vt:lpstr>Джерси</vt:lpstr>
      <vt:lpstr>Панама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и ткани</dc:title>
  <dc:creator>User</dc:creator>
  <cp:lastModifiedBy>User</cp:lastModifiedBy>
  <cp:revision>11</cp:revision>
  <dcterms:created xsi:type="dcterms:W3CDTF">2023-04-05T16:18:05Z</dcterms:created>
  <dcterms:modified xsi:type="dcterms:W3CDTF">2023-04-05T18:47:01Z</dcterms:modified>
</cp:coreProperties>
</file>